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42"/>
  </p:notesMasterIdLst>
  <p:handoutMasterIdLst>
    <p:handoutMasterId r:id="rId43"/>
  </p:handoutMasterIdLst>
  <p:sldIdLst>
    <p:sldId id="348" r:id="rId2"/>
    <p:sldId id="346" r:id="rId3"/>
    <p:sldId id="443" r:id="rId4"/>
    <p:sldId id="410" r:id="rId5"/>
    <p:sldId id="353" r:id="rId6"/>
    <p:sldId id="411" r:id="rId7"/>
    <p:sldId id="365" r:id="rId8"/>
    <p:sldId id="412" r:id="rId9"/>
    <p:sldId id="439" r:id="rId10"/>
    <p:sldId id="438" r:id="rId11"/>
    <p:sldId id="413" r:id="rId12"/>
    <p:sldId id="414" r:id="rId13"/>
    <p:sldId id="416" r:id="rId14"/>
    <p:sldId id="418" r:id="rId15"/>
    <p:sldId id="421" r:id="rId16"/>
    <p:sldId id="422" r:id="rId17"/>
    <p:sldId id="423" r:id="rId18"/>
    <p:sldId id="448" r:id="rId19"/>
    <p:sldId id="424" r:id="rId20"/>
    <p:sldId id="425" r:id="rId21"/>
    <p:sldId id="426" r:id="rId22"/>
    <p:sldId id="427" r:id="rId23"/>
    <p:sldId id="436" r:id="rId24"/>
    <p:sldId id="437" r:id="rId25"/>
    <p:sldId id="357" r:id="rId26"/>
    <p:sldId id="434" r:id="rId27"/>
    <p:sldId id="442" r:id="rId28"/>
    <p:sldId id="360" r:id="rId29"/>
    <p:sldId id="398" r:id="rId30"/>
    <p:sldId id="407" r:id="rId31"/>
    <p:sldId id="361" r:id="rId32"/>
    <p:sldId id="371" r:id="rId33"/>
    <p:sldId id="449" r:id="rId34"/>
    <p:sldId id="450" r:id="rId35"/>
    <p:sldId id="451" r:id="rId36"/>
    <p:sldId id="452" r:id="rId37"/>
    <p:sldId id="453" r:id="rId38"/>
    <p:sldId id="455" r:id="rId39"/>
    <p:sldId id="456" r:id="rId40"/>
    <p:sldId id="457" r:id="rId41"/>
  </p:sldIdLst>
  <p:sldSz cx="9144000" cy="6858000" type="screen4x3"/>
  <p:notesSz cx="6858000" cy="9144000"/>
  <p:embeddedFontLst>
    <p:embeddedFont>
      <p:font typeface="Tahoma" pitchFamily="34" charset="0"/>
      <p:regular r:id="rId44"/>
      <p:bold r:id="rId45"/>
    </p:embeddedFont>
  </p:embeddedFontLst>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FF6600"/>
    <a:srgbClr val="FF0066"/>
    <a:srgbClr val="66FF99"/>
    <a:srgbClr val="FFFF00"/>
    <a:srgbClr val="008000"/>
    <a:srgbClr val="A50021"/>
    <a:srgbClr val="00CC00"/>
    <a:srgbClr val="CC0000"/>
    <a:srgbClr val="FFCC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9105" autoAdjust="0"/>
    <p:restoredTop sz="97619" autoAdjust="0"/>
  </p:normalViewPr>
  <p:slideViewPr>
    <p:cSldViewPr>
      <p:cViewPr>
        <p:scale>
          <a:sx n="72" d="100"/>
          <a:sy n="72" d="100"/>
        </p:scale>
        <p:origin x="-566" y="-149"/>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100" d="100"/>
        <a:sy n="100" d="100"/>
      </p:scale>
      <p:origin x="0" y="14510"/>
    </p:cViewPr>
  </p:sorterViewPr>
  <p:notesViewPr>
    <p:cSldViewPr>
      <p:cViewPr varScale="1">
        <p:scale>
          <a:sx n="83" d="100"/>
          <a:sy n="83" d="100"/>
        </p:scale>
        <p:origin x="-2040"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heme" Target="theme/theme1.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4.xml"/><Relationship Id="rId1"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otY val="30"/>
      <c:perspective val="0"/>
    </c:view3D>
    <c:plotArea>
      <c:layout>
        <c:manualLayout>
          <c:layoutTarget val="inner"/>
          <c:xMode val="edge"/>
          <c:yMode val="edge"/>
          <c:x val="0.17437252311756932"/>
          <c:y val="0.29600000000000032"/>
          <c:w val="0.6538969616908864"/>
          <c:h val="0.39400000000000052"/>
        </c:manualLayout>
      </c:layout>
      <c:pie3DChart>
        <c:varyColors val="1"/>
        <c:ser>
          <c:idx val="0"/>
          <c:order val="0"/>
          <c:tx>
            <c:strRef>
              <c:f>Sheet1!$A$2</c:f>
              <c:strCache>
                <c:ptCount val="1"/>
              </c:strCache>
            </c:strRef>
          </c:tx>
          <c:spPr>
            <a:solidFill>
              <a:schemeClr val="accent1"/>
            </a:solidFill>
            <a:ln w="12675">
              <a:solidFill>
                <a:schemeClr val="tx1"/>
              </a:solidFill>
              <a:prstDash val="solid"/>
            </a:ln>
          </c:spPr>
          <c:dPt>
            <c:idx val="0"/>
            <c:spPr>
              <a:solidFill>
                <a:srgbClr val="FF0000"/>
              </a:solidFill>
              <a:ln w="12675">
                <a:solidFill>
                  <a:schemeClr val="tx1"/>
                </a:solidFill>
                <a:prstDash val="solid"/>
              </a:ln>
            </c:spPr>
          </c:dPt>
          <c:dPt>
            <c:idx val="1"/>
            <c:spPr>
              <a:solidFill>
                <a:schemeClr val="accent2"/>
              </a:solidFill>
              <a:ln w="12675">
                <a:solidFill>
                  <a:schemeClr val="tx1"/>
                </a:solidFill>
                <a:prstDash val="solid"/>
              </a:ln>
            </c:spPr>
          </c:dPt>
          <c:dPt>
            <c:idx val="3"/>
            <c:spPr>
              <a:solidFill>
                <a:schemeClr val="folHlink"/>
              </a:solidFill>
              <a:ln w="12675">
                <a:solidFill>
                  <a:schemeClr val="tx1"/>
                </a:solidFill>
                <a:prstDash val="solid"/>
              </a:ln>
            </c:spPr>
          </c:dPt>
          <c:dLbls>
            <c:dLbl>
              <c:idx val="0"/>
              <c:layout>
                <c:manualLayout>
                  <c:x val="-6.5356725399970103E-2"/>
                  <c:y val="0.14180602006688964"/>
                </c:manualLayout>
              </c:layout>
              <c:tx>
                <c:rich>
                  <a:bodyPr anchor="t" anchorCtr="0"/>
                  <a:lstStyle/>
                  <a:p>
                    <a:pPr>
                      <a:defRPr sz="1800"/>
                    </a:pPr>
                    <a:r>
                      <a:rPr lang="en-US" sz="1800" dirty="0"/>
                      <a:t>Advertising  41%</a:t>
                    </a:r>
                  </a:p>
                </c:rich>
              </c:tx>
              <c:numFmt formatCode="@" sourceLinked="0"/>
              <c:spPr>
                <a:noFill/>
                <a:ln w="25350">
                  <a:noFill/>
                </a:ln>
              </c:spPr>
              <c:dLblPos val="bestFit"/>
              <c:showCatName val="1"/>
            </c:dLbl>
            <c:dLbl>
              <c:idx val="1"/>
              <c:layout>
                <c:manualLayout>
                  <c:x val="8.83183203732852E-3"/>
                  <c:y val="7.759197324414728E-2"/>
                </c:manualLayout>
              </c:layout>
              <c:tx>
                <c:rich>
                  <a:bodyPr/>
                  <a:lstStyle/>
                  <a:p>
                    <a:r>
                      <a:rPr lang="en-US" sz="1800" dirty="0"/>
                      <a:t>Consumer </a:t>
                    </a:r>
                    <a:r>
                      <a:rPr lang="en-US" sz="1800" dirty="0" smtClean="0"/>
                      <a:t>Promotions  </a:t>
                    </a:r>
                    <a:r>
                      <a:rPr lang="en-US" sz="1800" dirty="0"/>
                      <a:t>28%</a:t>
                    </a:r>
                  </a:p>
                </c:rich>
              </c:tx>
              <c:dLblPos val="bestFit"/>
              <c:showCatName val="1"/>
            </c:dLbl>
            <c:dLbl>
              <c:idx val="2"/>
              <c:layout>
                <c:manualLayout>
                  <c:x val="-7.9487879197550806E-2"/>
                  <c:y val="-6.6889632107023492E-2"/>
                </c:manualLayout>
              </c:layout>
              <c:tx>
                <c:rich>
                  <a:bodyPr/>
                  <a:lstStyle/>
                  <a:p>
                    <a:r>
                      <a:rPr lang="en-US" sz="1800" dirty="0">
                        <a:solidFill>
                          <a:schemeClr val="accent2"/>
                        </a:solidFill>
                      </a:rPr>
                      <a:t>Trade </a:t>
                    </a:r>
                    <a:r>
                      <a:rPr lang="en-US" sz="1800" dirty="0" smtClean="0">
                        <a:solidFill>
                          <a:schemeClr val="accent2"/>
                        </a:solidFill>
                      </a:rPr>
                      <a:t>Promotions    </a:t>
                    </a:r>
                    <a:r>
                      <a:rPr lang="en-US" sz="1800" dirty="0">
                        <a:solidFill>
                          <a:schemeClr val="accent2"/>
                        </a:solidFill>
                      </a:rPr>
                      <a:t>28%</a:t>
                    </a:r>
                  </a:p>
                </c:rich>
              </c:tx>
              <c:dLblPos val="bestFit"/>
              <c:showCatName val="1"/>
            </c:dLbl>
            <c:dLbl>
              <c:idx val="3"/>
              <c:layout>
                <c:manualLayout>
                  <c:x val="1.7663942246975865E-2"/>
                  <c:y val="-2.9431438127090349E-2"/>
                </c:manualLayout>
              </c:layout>
              <c:tx>
                <c:rich>
                  <a:bodyPr/>
                  <a:lstStyle/>
                  <a:p>
                    <a:r>
                      <a:rPr lang="en-US" sz="1800" dirty="0"/>
                      <a:t>Other</a:t>
                    </a:r>
                  </a:p>
                </c:rich>
              </c:tx>
              <c:dLblPos val="bestFit"/>
              <c:showCatName val="1"/>
            </c:dLbl>
            <c:spPr>
              <a:noFill/>
              <a:ln w="25350">
                <a:noFill/>
              </a:ln>
            </c:spPr>
            <c:txPr>
              <a:bodyPr/>
              <a:lstStyle/>
              <a:p>
                <a:pPr>
                  <a:defRPr sz="1800"/>
                </a:pPr>
                <a:endParaRPr lang="en-US"/>
              </a:p>
            </c:txPr>
            <c:dLblPos val="outEnd"/>
            <c:showCatName val="1"/>
          </c:dLbls>
          <c:cat>
            <c:strRef>
              <c:f>Sheet1!$B$1:$E$1</c:f>
              <c:strCache>
                <c:ptCount val="4"/>
                <c:pt idx="0">
                  <c:v>Advertising  41%</c:v>
                </c:pt>
                <c:pt idx="1">
                  <c:v>Consumer Promotions  28%</c:v>
                </c:pt>
                <c:pt idx="2">
                  <c:v>Trade Promotions  28%</c:v>
                </c:pt>
                <c:pt idx="3">
                  <c:v>Other</c:v>
                </c:pt>
              </c:strCache>
            </c:strRef>
          </c:cat>
          <c:val>
            <c:numRef>
              <c:f>Sheet1!$B$2:$E$2</c:f>
              <c:numCache>
                <c:formatCode>General</c:formatCode>
                <c:ptCount val="4"/>
                <c:pt idx="0">
                  <c:v>41</c:v>
                </c:pt>
                <c:pt idx="1">
                  <c:v>28</c:v>
                </c:pt>
                <c:pt idx="2">
                  <c:v>28</c:v>
                </c:pt>
                <c:pt idx="3">
                  <c:v>3</c:v>
                </c:pt>
              </c:numCache>
            </c:numRef>
          </c:val>
        </c:ser>
        <c:ser>
          <c:idx val="1"/>
          <c:order val="1"/>
          <c:tx>
            <c:strRef>
              <c:f>Sheet1!$A$3</c:f>
              <c:strCache>
                <c:ptCount val="1"/>
              </c:strCache>
            </c:strRef>
          </c:tx>
          <c:spPr>
            <a:solidFill>
              <a:schemeClr val="accent2"/>
            </a:solidFill>
            <a:ln w="12675">
              <a:solidFill>
                <a:schemeClr val="tx1"/>
              </a:solidFill>
              <a:prstDash val="solid"/>
            </a:ln>
          </c:spPr>
          <c:dPt>
            <c:idx val="0"/>
            <c:spPr>
              <a:solidFill>
                <a:schemeClr val="accent1"/>
              </a:solidFill>
              <a:ln w="12675">
                <a:solidFill>
                  <a:schemeClr val="tx1"/>
                </a:solidFill>
                <a:prstDash val="solid"/>
              </a:ln>
            </c:spPr>
          </c:dPt>
          <c:dPt>
            <c:idx val="2"/>
            <c:spPr>
              <a:solidFill>
                <a:schemeClr val="hlink"/>
              </a:solidFill>
              <a:ln w="12675">
                <a:solidFill>
                  <a:schemeClr val="tx1"/>
                </a:solidFill>
                <a:prstDash val="solid"/>
              </a:ln>
            </c:spPr>
          </c:dPt>
          <c:dPt>
            <c:idx val="3"/>
            <c:spPr>
              <a:solidFill>
                <a:schemeClr val="folHlink"/>
              </a:solidFill>
              <a:ln w="12675">
                <a:solidFill>
                  <a:schemeClr val="tx1"/>
                </a:solidFill>
                <a:prstDash val="solid"/>
              </a:ln>
            </c:spPr>
          </c:dPt>
          <c:dLbls>
            <c:spPr>
              <a:noFill/>
              <a:ln w="25350">
                <a:noFill/>
              </a:ln>
            </c:spPr>
            <c:showCatName val="1"/>
          </c:dLbls>
          <c:cat>
            <c:strRef>
              <c:f>Sheet1!$B$1:$E$1</c:f>
              <c:strCache>
                <c:ptCount val="4"/>
                <c:pt idx="0">
                  <c:v>Advertising  41%</c:v>
                </c:pt>
                <c:pt idx="1">
                  <c:v>Consumer Promotions  28%</c:v>
                </c:pt>
                <c:pt idx="2">
                  <c:v>Trade Promotions  28%</c:v>
                </c:pt>
                <c:pt idx="3">
                  <c:v>Other</c:v>
                </c:pt>
              </c:strCache>
            </c:strRef>
          </c:cat>
          <c:val>
            <c:numRef>
              <c:f>Sheet1!$B$3:$E$3</c:f>
              <c:numCache>
                <c:formatCode>General</c:formatCode>
                <c:ptCount val="4"/>
              </c:numCache>
            </c:numRef>
          </c:val>
        </c:ser>
        <c:ser>
          <c:idx val="2"/>
          <c:order val="2"/>
          <c:tx>
            <c:strRef>
              <c:f>Sheet1!$A$4</c:f>
              <c:strCache>
                <c:ptCount val="1"/>
              </c:strCache>
            </c:strRef>
          </c:tx>
          <c:spPr>
            <a:solidFill>
              <a:schemeClr val="hlink"/>
            </a:solidFill>
            <a:ln w="12675">
              <a:solidFill>
                <a:schemeClr val="tx1"/>
              </a:solidFill>
              <a:prstDash val="solid"/>
            </a:ln>
          </c:spPr>
          <c:dPt>
            <c:idx val="0"/>
            <c:spPr>
              <a:solidFill>
                <a:schemeClr val="accent1"/>
              </a:solidFill>
              <a:ln w="12675">
                <a:solidFill>
                  <a:schemeClr val="tx1"/>
                </a:solidFill>
                <a:prstDash val="solid"/>
              </a:ln>
            </c:spPr>
          </c:dPt>
          <c:dPt>
            <c:idx val="1"/>
            <c:spPr>
              <a:solidFill>
                <a:schemeClr val="accent2"/>
              </a:solidFill>
              <a:ln w="12675">
                <a:solidFill>
                  <a:schemeClr val="tx1"/>
                </a:solidFill>
                <a:prstDash val="solid"/>
              </a:ln>
            </c:spPr>
          </c:dPt>
          <c:dPt>
            <c:idx val="3"/>
            <c:spPr>
              <a:solidFill>
                <a:schemeClr val="folHlink"/>
              </a:solidFill>
              <a:ln w="12675">
                <a:solidFill>
                  <a:schemeClr val="tx1"/>
                </a:solidFill>
                <a:prstDash val="solid"/>
              </a:ln>
            </c:spPr>
          </c:dPt>
          <c:dLbls>
            <c:spPr>
              <a:noFill/>
              <a:ln w="25350">
                <a:noFill/>
              </a:ln>
            </c:spPr>
            <c:showCatName val="1"/>
          </c:dLbls>
          <c:cat>
            <c:strRef>
              <c:f>Sheet1!$B$1:$E$1</c:f>
              <c:strCache>
                <c:ptCount val="4"/>
                <c:pt idx="0">
                  <c:v>Advertising  41%</c:v>
                </c:pt>
                <c:pt idx="1">
                  <c:v>Consumer Promotions  28%</c:v>
                </c:pt>
                <c:pt idx="2">
                  <c:v>Trade Promotions  28%</c:v>
                </c:pt>
                <c:pt idx="3">
                  <c:v>Other</c:v>
                </c:pt>
              </c:strCache>
            </c:strRef>
          </c:cat>
          <c:val>
            <c:numRef>
              <c:f>Sheet1!$B$4:$E$4</c:f>
              <c:numCache>
                <c:formatCode>General</c:formatCode>
                <c:ptCount val="4"/>
              </c:numCache>
            </c:numRef>
          </c:val>
        </c:ser>
        <c:ser>
          <c:idx val="3"/>
          <c:order val="3"/>
          <c:tx>
            <c:strRef>
              <c:f>Sheet1!$A$5</c:f>
              <c:strCache>
                <c:ptCount val="1"/>
              </c:strCache>
            </c:strRef>
          </c:tx>
          <c:spPr>
            <a:solidFill>
              <a:schemeClr val="folHlink"/>
            </a:solidFill>
            <a:ln w="12675">
              <a:solidFill>
                <a:schemeClr val="tx1"/>
              </a:solidFill>
              <a:prstDash val="solid"/>
            </a:ln>
          </c:spPr>
          <c:dPt>
            <c:idx val="0"/>
            <c:spPr>
              <a:solidFill>
                <a:schemeClr val="accent1"/>
              </a:solidFill>
              <a:ln w="12675">
                <a:solidFill>
                  <a:schemeClr val="tx1"/>
                </a:solidFill>
                <a:prstDash val="solid"/>
              </a:ln>
            </c:spPr>
          </c:dPt>
          <c:dPt>
            <c:idx val="1"/>
            <c:spPr>
              <a:solidFill>
                <a:schemeClr val="accent2"/>
              </a:solidFill>
              <a:ln w="12675">
                <a:solidFill>
                  <a:schemeClr val="tx1"/>
                </a:solidFill>
                <a:prstDash val="solid"/>
              </a:ln>
            </c:spPr>
          </c:dPt>
          <c:dPt>
            <c:idx val="2"/>
            <c:spPr>
              <a:solidFill>
                <a:schemeClr val="hlink"/>
              </a:solidFill>
              <a:ln w="12675">
                <a:solidFill>
                  <a:schemeClr val="tx1"/>
                </a:solidFill>
                <a:prstDash val="solid"/>
              </a:ln>
            </c:spPr>
          </c:dPt>
          <c:dLbls>
            <c:spPr>
              <a:noFill/>
              <a:ln w="25350">
                <a:noFill/>
              </a:ln>
            </c:spPr>
            <c:showCatName val="1"/>
          </c:dLbls>
          <c:cat>
            <c:strRef>
              <c:f>Sheet1!$B$1:$E$1</c:f>
              <c:strCache>
                <c:ptCount val="4"/>
                <c:pt idx="0">
                  <c:v>Advertising  41%</c:v>
                </c:pt>
                <c:pt idx="1">
                  <c:v>Consumer Promotions  28%</c:v>
                </c:pt>
                <c:pt idx="2">
                  <c:v>Trade Promotions  28%</c:v>
                </c:pt>
                <c:pt idx="3">
                  <c:v>Other</c:v>
                </c:pt>
              </c:strCache>
            </c:strRef>
          </c:cat>
          <c:val>
            <c:numRef>
              <c:f>Sheet1!$B$5:$E$5</c:f>
              <c:numCache>
                <c:formatCode>General</c:formatCode>
                <c:ptCount val="4"/>
              </c:numCache>
            </c:numRef>
          </c:val>
        </c:ser>
        <c:dLbls>
          <c:showCatName val="1"/>
        </c:dLbls>
      </c:pie3DChart>
      <c:spPr>
        <a:noFill/>
        <a:ln w="25350">
          <a:noFill/>
        </a:ln>
      </c:spPr>
    </c:plotArea>
    <c:plotVisOnly val="1"/>
    <c:dispBlanksAs val="zero"/>
  </c:chart>
  <c:spPr>
    <a:noFill/>
    <a:ln>
      <a:noFill/>
    </a:ln>
  </c:spPr>
  <c:txPr>
    <a:bodyPr/>
    <a:lstStyle/>
    <a:p>
      <a:pPr>
        <a:defRPr sz="2171" b="1" i="0" u="none" strike="noStrike" baseline="0">
          <a:solidFill>
            <a:schemeClr val="accent2"/>
          </a:solidFill>
          <a:latin typeface="Tahoma"/>
          <a:ea typeface="Tahoma"/>
          <a:cs typeface="Tahoma"/>
        </a:defRPr>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20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7206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7206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7206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8ACC9B7-1EEA-462C-AEAA-5FC64EC220E1}"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662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48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662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663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663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82288E1-06B5-4262-847E-139CD4A55748}"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ahom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Tahom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Tahom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Tahom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Tahom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7FC05C9B-DC59-42C7-A67D-5C2C3ED9AB0F}" type="slidenum">
              <a:rPr lang="en-US" smtClean="0"/>
              <a:pPr/>
              <a:t>1</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r>
              <a:rPr lang="en-US" dirty="0" smtClean="0"/>
              <a:t>Demographics</a:t>
            </a:r>
            <a:r>
              <a:rPr lang="en-US" baseline="0" dirty="0" smtClean="0"/>
              <a:t> are relatively easy to identify, but they do not fully explain consumer purchase behavior. Psychographics are an individual’s activities, interests, and opinions. They help marketers to understand why consumers buy what they buy. Psychographics are often combined with demographic profiles to provide a much richer description of a target segment.</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r>
              <a:rPr lang="en-US" dirty="0" smtClean="0"/>
              <a:t>A well-known measurement of psychographics is the VALS2</a:t>
            </a:r>
            <a:r>
              <a:rPr lang="en-US" baseline="0" dirty="0" smtClean="0"/>
              <a:t> typology.  Consumers are divided into 8 different segments based on their AIO measures (activities, interests, and opinions). This type of information helps marketers design more effective communication. For instance, reaching achievers requires ads that stress careers, families, goals, and a conservative lifestyle. On the other hand, reaching </a:t>
            </a:r>
            <a:r>
              <a:rPr lang="en-US" baseline="0" dirty="0" err="1" smtClean="0"/>
              <a:t>experiencers</a:t>
            </a:r>
            <a:r>
              <a:rPr lang="en-US" baseline="0" dirty="0" smtClean="0"/>
              <a:t> requires ads to convey youthfulness, enthusiasm, impulsiveness, fashion and social acceptance.</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r>
              <a:rPr lang="en-US" dirty="0" smtClean="0"/>
              <a:t>Psychographic</a:t>
            </a:r>
            <a:r>
              <a:rPr lang="en-US" baseline="0" dirty="0" smtClean="0"/>
              <a:t> profiles have been developed for people as it relates to technology and their use of technology. New enthusiasts are on the cutting edge and eager to try new technologies. They tend to have higher incomes and a higher level of education. Hopefuls want to be on the cutting edge, but lack the resources to purchase new technology, which is often more expensive. Faithful are not eager to embrace new technology, but they are not averse to it either. </a:t>
            </a:r>
            <a:r>
              <a:rPr lang="en-US" baseline="0" dirty="0" err="1" smtClean="0"/>
              <a:t>Oldliners</a:t>
            </a:r>
            <a:r>
              <a:rPr lang="en-US" baseline="0" dirty="0" smtClean="0"/>
              <a:t> are not interested in new technology and resist changing from what they have. Independents have higher incomes, but do not value new technology. They like things the way they are. Surfers are ambivalent about technology and cynical about business. They see technology as a way for big business to rip you off.</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1166813" y="696913"/>
            <a:ext cx="4524375" cy="3392487"/>
          </a:xfrm>
          <a:ln w="12700"/>
        </p:spPr>
      </p:sp>
      <p:sp>
        <p:nvSpPr>
          <p:cNvPr id="54275" name="Rectangle 3"/>
          <p:cNvSpPr>
            <a:spLocks noGrp="1" noChangeArrowheads="1"/>
          </p:cNvSpPr>
          <p:nvPr>
            <p:ph type="body" idx="1"/>
          </p:nvPr>
        </p:nvSpPr>
        <p:spPr>
          <a:xfrm>
            <a:off x="914400" y="4322763"/>
            <a:ext cx="5029200" cy="4167187"/>
          </a:xfrm>
          <a:noFill/>
          <a:ln/>
        </p:spPr>
        <p:txBody>
          <a:bodyPr lIns="92075" tIns="46038" rIns="92075" bIns="46038"/>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r>
              <a:rPr lang="en-US" dirty="0" smtClean="0"/>
              <a:t>Teenage</a:t>
            </a:r>
            <a:r>
              <a:rPr lang="en-US" baseline="0" dirty="0" smtClean="0"/>
              <a:t> markets have also been described in terms of psychographics. The largest group of teen males is young metrosexuals. They focus on outward appearance and comprise 25% of all teen males. Other groups of teenage males have been named big man on campus, technosapians, red-blooded boys, tuned inward, and under construction.</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r>
              <a:rPr lang="en-US" dirty="0" smtClean="0"/>
              <a:t>Teenage</a:t>
            </a:r>
            <a:r>
              <a:rPr lang="en-US" baseline="0" dirty="0" smtClean="0"/>
              <a:t> females have also been divided into psychographic groups. The largest group, making up 25% of teenage females, is the jockettes. This group has an active lifestyle and enjoys sports. Other female teenage groups are in-style socialites, most likely to succeed, style meets thrift, and traditionalists. By adding psychographic information to demographic data, a much richer understanding of the various teen groups emerge.</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66563"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lstStyle/>
          <a:p>
            <a:r>
              <a:rPr lang="en-US" dirty="0" smtClean="0">
                <a:latin typeface="Arial" charset="0"/>
              </a:rPr>
              <a:t>Markets can be segmented based on generations.</a:t>
            </a:r>
            <a:r>
              <a:rPr lang="en-US" baseline="0" dirty="0" smtClean="0">
                <a:latin typeface="Arial" charset="0"/>
              </a:rPr>
              <a:t> This table shows the five major generation groups, when they were born, and primary characteristics of each group. The idea behind generation segmentation is that people who grow up experiencing common events will become similar in their AIO measures. These groups often enjoy the same music, foods, and products.</a:t>
            </a:r>
            <a:endParaRPr lang="en-US" dirty="0"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r>
              <a:rPr lang="en-US" dirty="0" smtClean="0"/>
              <a:t>Geodemographic segmentation combines</a:t>
            </a:r>
            <a:r>
              <a:rPr lang="en-US" baseline="0" dirty="0" smtClean="0"/>
              <a:t> demographic information, geographic information, and psychographic information. Geodemographic segmentation is beneficial for national firms conducting direct mail campaigns and for retailers in targeting customers in a geographic area around the store. The most well known geodemographic segmentation system is PRIZM. It consists of 62 different market segments. For every zip code in the United States, PRIZM identifies the market segments that reside there. For instance, in downtown Jackson, MS the two primary clusters are southside city and towns and gowns. The southside city cluster contains primarily young and elderly African-Americans, employed in low-paying blue collar jobs, with a lower level of education, who rent apartments, and read sports and fashion magazines.</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xfrm>
            <a:off x="914400" y="4343400"/>
            <a:ext cx="5029200" cy="4114800"/>
          </a:xfrm>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r>
              <a:rPr lang="en-US" dirty="0" smtClean="0"/>
              <a:t>The ad by Sony seeks to position</a:t>
            </a:r>
            <a:r>
              <a:rPr lang="en-US" baseline="0" dirty="0" smtClean="0"/>
              <a:t> the product based on an attribute – the brightness of the projector light. The advertisement by Stetson is using the American cultural symbol of the cowboy to position its product.</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bwMode="auto">
          <a:xfrm>
            <a:off x="1165225" y="695325"/>
            <a:ext cx="4527550" cy="3395663"/>
          </a:xfrm>
          <a:prstGeom prst="rect">
            <a:avLst/>
          </a:prstGeom>
          <a:noFill/>
          <a:ln>
            <a:solidFill>
              <a:srgbClr val="000000"/>
            </a:solidFill>
            <a:miter lim="800000"/>
            <a:headEnd/>
            <a:tailEnd/>
          </a:ln>
        </p:spPr>
      </p:sp>
      <p:sp>
        <p:nvSpPr>
          <p:cNvPr id="69635" name="Rectangle 3"/>
          <p:cNvSpPr>
            <a:spLocks noGrp="1" noChangeArrowheads="1"/>
          </p:cNvSpPr>
          <p:nvPr>
            <p:ph type="body" idx="1"/>
          </p:nvPr>
        </p:nvSpPr>
        <p:spPr bwMode="auto">
          <a:xfrm>
            <a:off x="914400" y="4322763"/>
            <a:ext cx="5029200" cy="4167187"/>
          </a:xfrm>
          <a:prstGeom prst="rect">
            <a:avLst/>
          </a:prstGeom>
          <a:noFill/>
          <a:ln>
            <a:miter lim="800000"/>
            <a:headEnd/>
            <a:tailEnd/>
          </a:ln>
        </p:spPr>
        <p:txBody>
          <a:bodyPr/>
          <a:lstStyle/>
          <a:p>
            <a:r>
              <a:rPr lang="en-US" dirty="0" smtClean="0">
                <a:latin typeface="Arial" charset="0"/>
              </a:rPr>
              <a:t>This is a list of common</a:t>
            </a:r>
            <a:r>
              <a:rPr lang="en-US" baseline="0" dirty="0" smtClean="0">
                <a:latin typeface="Arial" charset="0"/>
              </a:rPr>
              <a:t> communication objectives. Most IMC campaigns will emphasize one communication objective, but may accomplish other objectives in the process. There are some logical combinations, such as developing brand awareness and building customer traffic. Increase market share would fit with increase sales and encourage repeat purchase actions. The key is to match the objective to the medium and the message.</a:t>
            </a:r>
            <a:endParaRPr lang="en-US" dirty="0"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71683"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lstStyle/>
          <a:p>
            <a:r>
              <a:rPr lang="en-US" dirty="0" smtClean="0">
                <a:latin typeface="Arial" charset="0"/>
              </a:rPr>
              <a:t>The final two steps in the IMC</a:t>
            </a:r>
            <a:r>
              <a:rPr lang="en-US" baseline="0" dirty="0" smtClean="0">
                <a:latin typeface="Arial" charset="0"/>
              </a:rPr>
              <a:t> planning process is establishing the communications budget and selecting the IMC components. Both decisions are usually made simultaneously. The marketing communications budget is based on the communication objectives and the marketing objectives. Budgets vary considerably from consumer markets to business-to-business markets. It is unrealistic to expect a direct relationship between budgets and sales. For example, increasing an advertising budget by 25% will not automatically increase sales by 25%.</a:t>
            </a:r>
            <a:endParaRPr lang="en-US" dirty="0"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xfrm>
            <a:off x="914400" y="4343400"/>
            <a:ext cx="5029200" cy="4114800"/>
          </a:xfrm>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55299"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lstStyle/>
          <a:p>
            <a:r>
              <a:rPr lang="en-US" dirty="0" smtClean="0">
                <a:latin typeface="Arial" charset="0"/>
              </a:rPr>
              <a:t>The</a:t>
            </a:r>
            <a:r>
              <a:rPr lang="en-US" baseline="0" dirty="0" smtClean="0">
                <a:latin typeface="Arial" charset="0"/>
              </a:rPr>
              <a:t> customer analysis involves looking at 4 different types of customer groups. The most obvious group is current customers. They will be the easiest to study. But, former customers are important, especially learning why they are former customers and why they switched to another brand. Potential customers is an important group to understand because this may be a primary group to be targeted with an advertising or marketing campaign. The last group is the competitors’ customers. Why do they purchase from the competition and what would it take to get them to switch? In designing ads, it is important to know which group is being targeted. This MTA ad is targeted to individuals who have not yet purchased Mud Trax tires.</a:t>
            </a:r>
            <a:endParaRPr lang="en-US" dirty="0"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58371"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lstStyle/>
          <a:p>
            <a:r>
              <a:rPr lang="en-US" dirty="0" smtClean="0">
                <a:latin typeface="Arial" charset="0"/>
              </a:rPr>
              <a:t>The 3</a:t>
            </a:r>
            <a:r>
              <a:rPr lang="en-US" baseline="30000" dirty="0" smtClean="0">
                <a:latin typeface="Arial" charset="0"/>
              </a:rPr>
              <a:t>rd</a:t>
            </a:r>
            <a:r>
              <a:rPr lang="en-US" baseline="0" dirty="0" smtClean="0">
                <a:latin typeface="Arial" charset="0"/>
              </a:rPr>
              <a:t> component of the analysis is examining communications. It is important to know what the company is communicating to customers, channel members, employees and other stake holders about the brand. A further focus should be on the communications used in the industry and by competitors. All of this information provides guidance to marketers in developing an integrated marketing campaign.</a:t>
            </a:r>
            <a:endParaRPr lang="en-US" dirty="0"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xfrm>
            <a:off x="914400" y="4343400"/>
            <a:ext cx="5029200" cy="4114800"/>
          </a:xfrm>
          <a:noFill/>
          <a:ln/>
        </p:spPr>
        <p:txBody>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61443"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lstStyle/>
          <a:p>
            <a:r>
              <a:rPr lang="en-US" dirty="0" smtClean="0">
                <a:latin typeface="Arial" charset="0"/>
              </a:rPr>
              <a:t>Consumer markets can be segmented, or divided, along a number of dimensions. The most common is demographics</a:t>
            </a:r>
            <a:r>
              <a:rPr lang="en-US" baseline="0" dirty="0" smtClean="0">
                <a:latin typeface="Arial" charset="0"/>
              </a:rPr>
              <a:t> because it is the easiest. Other methods used include psychographics, generations, geographic, geodemographics, benefits, and usage. </a:t>
            </a:r>
            <a:endParaRPr lang="en-US" dirty="0"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62467"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lstStyle/>
          <a:p>
            <a:r>
              <a:rPr lang="en-US" dirty="0" smtClean="0">
                <a:latin typeface="Arial" charset="0"/>
              </a:rPr>
              <a:t>Gender is a common demographic</a:t>
            </a:r>
            <a:r>
              <a:rPr lang="en-US" baseline="0" dirty="0" smtClean="0">
                <a:latin typeface="Arial" charset="0"/>
              </a:rPr>
              <a:t> segmentation variable because there are significant differences between males and females and because it is easy to identify each market segment. Men and women purchase different products. They also use the same products, but in different ways. The way marketers communicate to the genders can vary. For instance, females now control about $12 trillion in spending, or 66%. The are involved in product purchases that in the past were dominated by males. For example, 90% of women are involved in purchasing high-priced electronics, 90% deal with financial advisors, 80% buy and sell stocks, and 70% are their household’s primary accountant.</a:t>
            </a:r>
            <a:endParaRPr lang="en-US" dirty="0"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r>
              <a:rPr lang="en-US" dirty="0" smtClean="0"/>
              <a:t>Through in-depth</a:t>
            </a:r>
            <a:r>
              <a:rPr lang="en-US" baseline="0" dirty="0" smtClean="0"/>
              <a:t> interviews and focus group research, BMW Motorcycles learned a great deal about differences between men and women when it came to motorcycles. Men were seen as the primary purchaser. They finalized the deal, often appeared to make the final decision. But women were a very important influence on the decision. If the female did not like a particular brand, it was not likely to be purchased. Women were more concerned about comfort, feel, and looks while men were more concerned about the mechanical aspect of the cycle.</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64515"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lstStyle/>
          <a:p>
            <a:r>
              <a:rPr lang="en-US" dirty="0" smtClean="0">
                <a:latin typeface="Arial" charset="0"/>
              </a:rPr>
              <a:t>Age is another demographic variable that is easy to use for segmentation. Obviously,</a:t>
            </a:r>
            <a:r>
              <a:rPr lang="en-US" baseline="0" dirty="0" smtClean="0">
                <a:latin typeface="Arial" charset="0"/>
              </a:rPr>
              <a:t> there is a huge difference in the products children use versus the products adults use. Differences are also present between someone 20 and someone 70. Few marketing messages resonate with all age groups. Therefore, focus on a specific age group. Age segmentation often works well when combined with another demographic variable, such as males ages 20 to 35, or females 18 to 40. One age group that is attractive to marketers is children. They spend $30 billion a year themselves and influence another $500 billion. It is not just toys they influence. Children influence parents on the purchase of everything from food to cameras to furniture to vehicles.</a:t>
            </a:r>
            <a:endParaRPr lang="en-US" dirty="0"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057400"/>
            <a:ext cx="37338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2057400"/>
            <a:ext cx="37338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US" smtClean="0"/>
              <a:t>Click to edit Master 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838200" y="2057400"/>
            <a:ext cx="7620000" cy="4572000"/>
          </a:xfrm>
        </p:spPr>
        <p:txBody>
          <a:bodyPr/>
          <a:lstStyle/>
          <a:p>
            <a:pPr lvl="0"/>
            <a:endParaRPr lang="en-US" noProof="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xfrm>
            <a:off x="2286000" y="6400800"/>
            <a:ext cx="5791200" cy="457200"/>
          </a:xfrm>
          <a:prstGeom prst="rect">
            <a:avLst/>
          </a:prstGeom>
          <a:ln/>
        </p:spPr>
        <p:txBody>
          <a:bodyPr/>
          <a:lstStyle>
            <a:lvl1pPr>
              <a:defRPr/>
            </a:lvl1pPr>
          </a:lstStyle>
          <a:p>
            <a:pPr>
              <a:defRPr/>
            </a:pPr>
            <a:r>
              <a:rPr lang="en-US" dirty="0"/>
              <a:t>Copyright © 2010 Pearson Education, Inc. publishing as Prentice Hall</a:t>
            </a:r>
          </a:p>
        </p:txBody>
      </p:sp>
      <p:sp>
        <p:nvSpPr>
          <p:cNvPr id="6" name="Rectangle 11"/>
          <p:cNvSpPr>
            <a:spLocks noGrp="1" noChangeArrowheads="1"/>
          </p:cNvSpPr>
          <p:nvPr>
            <p:ph type="sldNum" sz="quarter" idx="12"/>
          </p:nvPr>
        </p:nvSpPr>
        <p:spPr>
          <a:xfrm>
            <a:off x="6553200" y="6553200"/>
            <a:ext cx="1905000" cy="457200"/>
          </a:xfrm>
          <a:prstGeom prst="rect">
            <a:avLst/>
          </a:prstGeom>
          <a:ln/>
        </p:spPr>
        <p:txBody>
          <a:bodyPr/>
          <a:lstStyle>
            <a:lvl1pPr>
              <a:defRPr/>
            </a:lvl1pPr>
          </a:lstStyle>
          <a:p>
            <a:pPr>
              <a:defRPr/>
            </a:pPr>
            <a:r>
              <a:rPr lang="en-US" dirty="0"/>
              <a:t>4-</a:t>
            </a:r>
            <a:fld id="{22A78373-9F97-46AB-ADFB-5A1781E751C0}"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0" y="0"/>
            <a:ext cx="9144000" cy="6858000"/>
          </a:xfrm>
          <a:prstGeom prst="rect">
            <a:avLst/>
          </a:prstGeom>
          <a:solidFill>
            <a:srgbClr val="3366FF"/>
          </a:solidFill>
          <a:ln w="38100">
            <a:noFill/>
            <a:miter lim="800000"/>
            <a:headEnd/>
            <a:tailEnd/>
          </a:ln>
        </p:spPr>
        <p:txBody>
          <a:bodyPr wrap="none" anchor="ctr"/>
          <a:lstStyle/>
          <a:p>
            <a:pPr algn="ctr">
              <a:defRPr/>
            </a:pPr>
            <a:endParaRPr lang="en-US" dirty="0">
              <a:solidFill>
                <a:srgbClr val="CC0000"/>
              </a:solidFill>
            </a:endParaRPr>
          </a:p>
        </p:txBody>
      </p:sp>
      <p:sp>
        <p:nvSpPr>
          <p:cNvPr id="5" name="Rectangle 10"/>
          <p:cNvSpPr>
            <a:spLocks noChangeArrowheads="1"/>
          </p:cNvSpPr>
          <p:nvPr userDrawn="1"/>
        </p:nvSpPr>
        <p:spPr bwMode="auto">
          <a:xfrm>
            <a:off x="304800" y="304800"/>
            <a:ext cx="8534400" cy="6400800"/>
          </a:xfrm>
          <a:prstGeom prst="rect">
            <a:avLst/>
          </a:prstGeom>
          <a:solidFill>
            <a:schemeClr val="bg1"/>
          </a:solidFill>
          <a:ln w="76200">
            <a:noFill/>
            <a:miter lim="800000"/>
            <a:headEnd/>
            <a:tailEnd/>
          </a:ln>
          <a:effectLst/>
        </p:spPr>
        <p:txBody>
          <a:bodyPr wrap="none" anchor="ctr"/>
          <a:lstStyle/>
          <a:p>
            <a:pPr>
              <a:defRPr/>
            </a:pPr>
            <a:endParaRPr lang="en-US" dirty="0"/>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6"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p>
        </p:txBody>
      </p:sp>
      <p:sp>
        <p:nvSpPr>
          <p:cNvPr id="7" name="Rectangle 20"/>
          <p:cNvSpPr>
            <a:spLocks noGrp="1" noChangeArrowheads="1"/>
          </p:cNvSpPr>
          <p:nvPr>
            <p:ph type="sldNum" sz="quarter" idx="11"/>
          </p:nvPr>
        </p:nvSpPr>
        <p:spPr>
          <a:xfrm>
            <a:off x="6934200" y="6400800"/>
            <a:ext cx="1905000" cy="304800"/>
          </a:xfrm>
          <a:prstGeom prst="rect">
            <a:avLst/>
          </a:prstGeom>
        </p:spPr>
        <p:txBody>
          <a:bodyPr/>
          <a:lstStyle>
            <a:lvl1pPr>
              <a:defRPr sz="1400"/>
            </a:lvl1pPr>
          </a:lstStyle>
          <a:p>
            <a:pPr>
              <a:defRPr/>
            </a:pPr>
            <a:r>
              <a:rPr lang="en-US"/>
              <a:t>13-</a:t>
            </a:r>
            <a:fld id="{E40068AA-AD80-45D4-8C85-30A9C0E4578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xfrm>
            <a:off x="2286000" y="6400800"/>
            <a:ext cx="5791200" cy="457200"/>
          </a:xfrm>
          <a:prstGeom prst="rect">
            <a:avLst/>
          </a:prstGeom>
          <a:ln/>
        </p:spPr>
        <p:txBody>
          <a:bodyPr/>
          <a:lstStyle>
            <a:lvl1pPr>
              <a:defRPr/>
            </a:lvl1pPr>
          </a:lstStyle>
          <a:p>
            <a:pPr>
              <a:defRPr/>
            </a:pPr>
            <a:r>
              <a:rPr lang="en-US" dirty="0"/>
              <a:t>Copyright © 2010 Pearson Education, Inc. publishing as Prentice Hall</a:t>
            </a:r>
          </a:p>
        </p:txBody>
      </p:sp>
      <p:sp>
        <p:nvSpPr>
          <p:cNvPr id="6" name="Rectangle 11"/>
          <p:cNvSpPr>
            <a:spLocks noGrp="1" noChangeArrowheads="1"/>
          </p:cNvSpPr>
          <p:nvPr>
            <p:ph type="sldNum" sz="quarter" idx="12"/>
          </p:nvPr>
        </p:nvSpPr>
        <p:spPr>
          <a:xfrm>
            <a:off x="6553200" y="6553200"/>
            <a:ext cx="1905000" cy="457200"/>
          </a:xfrm>
          <a:prstGeom prst="rect">
            <a:avLst/>
          </a:prstGeom>
          <a:ln/>
        </p:spPr>
        <p:txBody>
          <a:bodyPr/>
          <a:lstStyle>
            <a:lvl1pPr>
              <a:defRPr/>
            </a:lvl1pPr>
          </a:lstStyle>
          <a:p>
            <a:pPr>
              <a:defRPr/>
            </a:pPr>
            <a:r>
              <a:rPr lang="en-US" dirty="0"/>
              <a:t>4-</a:t>
            </a:r>
            <a:fld id="{22A78373-9F97-46AB-ADFB-5A1781E751C0}"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0"/>
            <a:ext cx="9144000" cy="6858000"/>
          </a:xfrm>
          <a:prstGeom prst="rect">
            <a:avLst/>
          </a:prstGeom>
          <a:solidFill>
            <a:srgbClr val="000099"/>
          </a:solidFill>
          <a:ln w="38100">
            <a:noFill/>
            <a:miter lim="800000"/>
            <a:headEnd/>
            <a:tailEnd/>
          </a:ln>
        </p:spPr>
        <p:txBody>
          <a:bodyPr wrap="none" anchor="ctr"/>
          <a:lstStyle/>
          <a:p>
            <a:pPr algn="ctr">
              <a:defRPr/>
            </a:pPr>
            <a:endParaRPr lang="en-US" dirty="0">
              <a:solidFill>
                <a:srgbClr val="CC0000"/>
              </a:solidFill>
            </a:endParaRPr>
          </a:p>
        </p:txBody>
      </p:sp>
      <p:sp>
        <p:nvSpPr>
          <p:cNvPr id="1034" name="Rectangle 10"/>
          <p:cNvSpPr>
            <a:spLocks noChangeArrowheads="1"/>
          </p:cNvSpPr>
          <p:nvPr/>
        </p:nvSpPr>
        <p:spPr bwMode="auto">
          <a:xfrm>
            <a:off x="169653" y="194094"/>
            <a:ext cx="8823960" cy="6492240"/>
          </a:xfrm>
          <a:prstGeom prst="rect">
            <a:avLst/>
          </a:prstGeom>
          <a:solidFill>
            <a:schemeClr val="bg1"/>
          </a:solidFill>
          <a:ln w="76200">
            <a:noFill/>
            <a:miter lim="800000"/>
            <a:headEnd/>
            <a:tailEnd/>
          </a:ln>
          <a:effectLst/>
        </p:spPr>
        <p:txBody>
          <a:bodyPr wrap="none" anchor="ctr"/>
          <a:lstStyle/>
          <a:p>
            <a:pPr>
              <a:defRPr/>
            </a:pPr>
            <a:endParaRPr lang="en-US" dirty="0"/>
          </a:p>
        </p:txBody>
      </p:sp>
      <p:sp>
        <p:nvSpPr>
          <p:cNvPr id="3076" name="Rectangle 2"/>
          <p:cNvSpPr>
            <a:spLocks noGrp="1" noChangeArrowheads="1"/>
          </p:cNvSpPr>
          <p:nvPr>
            <p:ph type="title"/>
          </p:nvPr>
        </p:nvSpPr>
        <p:spPr bwMode="auto">
          <a:xfrm>
            <a:off x="685800" y="4572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3077" name="Rectangle 3"/>
          <p:cNvSpPr>
            <a:spLocks noGrp="1" noChangeArrowheads="1"/>
          </p:cNvSpPr>
          <p:nvPr>
            <p:ph type="body" idx="1"/>
          </p:nvPr>
        </p:nvSpPr>
        <p:spPr bwMode="auto">
          <a:xfrm>
            <a:off x="838200" y="2057400"/>
            <a:ext cx="7620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   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iming>
    <p:tnLst>
      <p:par>
        <p:cTn id="1" dur="indefinite" restart="never" nodeType="tmRoot"/>
      </p:par>
    </p:tnLst>
  </p:timing>
  <p:hf hdr="0" dt="0"/>
  <p:txStyles>
    <p:titleStyle>
      <a:lvl1pPr algn="ctr" rtl="0" eaLnBrk="0" fontAlgn="base" hangingPunct="0">
        <a:spcBef>
          <a:spcPct val="0"/>
        </a:spcBef>
        <a:spcAft>
          <a:spcPct val="0"/>
        </a:spcAft>
        <a:defRPr sz="4800" b="1">
          <a:solidFill>
            <a:schemeClr val="tx2"/>
          </a:solidFill>
          <a:latin typeface="+mj-lt"/>
          <a:ea typeface="+mj-ea"/>
          <a:cs typeface="+mj-cs"/>
        </a:defRPr>
      </a:lvl1pPr>
      <a:lvl2pPr algn="ctr" rtl="0" eaLnBrk="0" fontAlgn="base" hangingPunct="0">
        <a:spcBef>
          <a:spcPct val="0"/>
        </a:spcBef>
        <a:spcAft>
          <a:spcPct val="0"/>
        </a:spcAft>
        <a:defRPr sz="4800" b="1">
          <a:solidFill>
            <a:schemeClr val="tx2"/>
          </a:solidFill>
          <a:latin typeface="Tahoma" pitchFamily="34" charset="0"/>
        </a:defRPr>
      </a:lvl2pPr>
      <a:lvl3pPr algn="ctr" rtl="0" eaLnBrk="0" fontAlgn="base" hangingPunct="0">
        <a:spcBef>
          <a:spcPct val="0"/>
        </a:spcBef>
        <a:spcAft>
          <a:spcPct val="0"/>
        </a:spcAft>
        <a:defRPr sz="4800" b="1">
          <a:solidFill>
            <a:schemeClr val="tx2"/>
          </a:solidFill>
          <a:latin typeface="Tahoma" pitchFamily="34" charset="0"/>
        </a:defRPr>
      </a:lvl3pPr>
      <a:lvl4pPr algn="ctr" rtl="0" eaLnBrk="0" fontAlgn="base" hangingPunct="0">
        <a:spcBef>
          <a:spcPct val="0"/>
        </a:spcBef>
        <a:spcAft>
          <a:spcPct val="0"/>
        </a:spcAft>
        <a:defRPr sz="4800" b="1">
          <a:solidFill>
            <a:schemeClr val="tx2"/>
          </a:solidFill>
          <a:latin typeface="Tahoma" pitchFamily="34" charset="0"/>
        </a:defRPr>
      </a:lvl4pPr>
      <a:lvl5pPr algn="ctr" rtl="0" eaLnBrk="0" fontAlgn="base" hangingPunct="0">
        <a:spcBef>
          <a:spcPct val="0"/>
        </a:spcBef>
        <a:spcAft>
          <a:spcPct val="0"/>
        </a:spcAft>
        <a:defRPr sz="4800" b="1">
          <a:solidFill>
            <a:schemeClr val="tx2"/>
          </a:solidFill>
          <a:latin typeface="Tahoma" pitchFamily="34" charset="0"/>
        </a:defRPr>
      </a:lvl5pPr>
      <a:lvl6pPr marL="457200" algn="ctr" rtl="0" fontAlgn="base">
        <a:spcBef>
          <a:spcPct val="0"/>
        </a:spcBef>
        <a:spcAft>
          <a:spcPct val="0"/>
        </a:spcAft>
        <a:defRPr sz="4800" b="1">
          <a:solidFill>
            <a:schemeClr val="tx2"/>
          </a:solidFill>
          <a:latin typeface="Tahoma" pitchFamily="34" charset="0"/>
        </a:defRPr>
      </a:lvl6pPr>
      <a:lvl7pPr marL="914400" algn="ctr" rtl="0" fontAlgn="base">
        <a:spcBef>
          <a:spcPct val="0"/>
        </a:spcBef>
        <a:spcAft>
          <a:spcPct val="0"/>
        </a:spcAft>
        <a:defRPr sz="4800" b="1">
          <a:solidFill>
            <a:schemeClr val="tx2"/>
          </a:solidFill>
          <a:latin typeface="Tahoma" pitchFamily="34" charset="0"/>
        </a:defRPr>
      </a:lvl7pPr>
      <a:lvl8pPr marL="1371600" algn="ctr" rtl="0" fontAlgn="base">
        <a:spcBef>
          <a:spcPct val="0"/>
        </a:spcBef>
        <a:spcAft>
          <a:spcPct val="0"/>
        </a:spcAft>
        <a:defRPr sz="4800" b="1">
          <a:solidFill>
            <a:schemeClr val="tx2"/>
          </a:solidFill>
          <a:latin typeface="Tahoma" pitchFamily="34" charset="0"/>
        </a:defRPr>
      </a:lvl8pPr>
      <a:lvl9pPr marL="1828800" algn="ctr" rtl="0" fontAlgn="base">
        <a:spcBef>
          <a:spcPct val="0"/>
        </a:spcBef>
        <a:spcAft>
          <a:spcPct val="0"/>
        </a:spcAft>
        <a:defRPr sz="4800" b="1">
          <a:solidFill>
            <a:schemeClr val="tx2"/>
          </a:solidFill>
          <a:latin typeface="Tahoma" pitchFamily="34" charset="0"/>
        </a:defRPr>
      </a:lvl9pPr>
    </p:titleStyle>
    <p:bodyStyle>
      <a:lvl1pPr marL="342900" indent="-342900" algn="l" rtl="0" eaLnBrk="0" fontAlgn="base" hangingPunct="0">
        <a:spcBef>
          <a:spcPct val="10000"/>
        </a:spcBef>
        <a:spcAft>
          <a:spcPct val="0"/>
        </a:spcAft>
        <a:buClr>
          <a:srgbClr val="000099"/>
        </a:buClr>
        <a:buChar char="•"/>
        <a:tabLst>
          <a:tab pos="0" algn="l"/>
        </a:tabLst>
        <a:defRPr sz="3200" b="1">
          <a:solidFill>
            <a:srgbClr val="000099"/>
          </a:solidFill>
          <a:latin typeface="+mn-lt"/>
          <a:ea typeface="+mn-ea"/>
          <a:cs typeface="+mn-cs"/>
        </a:defRPr>
      </a:lvl1pPr>
      <a:lvl2pPr marL="742950" indent="-285750" algn="l" rtl="0" eaLnBrk="0" fontAlgn="base" hangingPunct="0">
        <a:spcBef>
          <a:spcPct val="10000"/>
        </a:spcBef>
        <a:spcAft>
          <a:spcPct val="0"/>
        </a:spcAft>
        <a:buClr>
          <a:srgbClr val="000099"/>
        </a:buClr>
        <a:buFont typeface="Wingdings" pitchFamily="2" charset="2"/>
        <a:buChar char="§"/>
        <a:tabLst>
          <a:tab pos="0" algn="l"/>
        </a:tabLst>
        <a:defRPr sz="2800" b="1">
          <a:solidFill>
            <a:srgbClr val="000099"/>
          </a:solidFill>
          <a:latin typeface="+mn-lt"/>
        </a:defRPr>
      </a:lvl2pPr>
      <a:lvl3pPr marL="1143000" indent="-228600" algn="l" rtl="0" eaLnBrk="0" fontAlgn="base" hangingPunct="0">
        <a:spcBef>
          <a:spcPct val="5000"/>
        </a:spcBef>
        <a:spcAft>
          <a:spcPct val="0"/>
        </a:spcAft>
        <a:buClr>
          <a:srgbClr val="000099"/>
        </a:buClr>
        <a:buChar char="•"/>
        <a:tabLst>
          <a:tab pos="0" algn="l"/>
        </a:tabLst>
        <a:defRPr sz="2400" b="1">
          <a:solidFill>
            <a:schemeClr val="tx1"/>
          </a:solidFill>
          <a:latin typeface="+mn-lt"/>
        </a:defRPr>
      </a:lvl3pPr>
      <a:lvl4pPr marL="1600200" indent="-228600" algn="l" rtl="0" eaLnBrk="0" fontAlgn="base" hangingPunct="0">
        <a:spcBef>
          <a:spcPct val="5000"/>
        </a:spcBef>
        <a:spcAft>
          <a:spcPct val="0"/>
        </a:spcAft>
        <a:buClr>
          <a:srgbClr val="000099"/>
        </a:buClr>
        <a:buChar char="–"/>
        <a:tabLst>
          <a:tab pos="0" algn="l"/>
        </a:tabLst>
        <a:defRPr sz="2400" b="1">
          <a:solidFill>
            <a:schemeClr val="tx1"/>
          </a:solidFill>
          <a:latin typeface="+mn-lt"/>
        </a:defRPr>
      </a:lvl4pPr>
      <a:lvl5pPr marL="2057400" indent="-228600" algn="l" rtl="0" eaLnBrk="0" fontAlgn="base" hangingPunct="0">
        <a:spcBef>
          <a:spcPct val="5000"/>
        </a:spcBef>
        <a:spcAft>
          <a:spcPct val="0"/>
        </a:spcAft>
        <a:buClr>
          <a:srgbClr val="000099"/>
        </a:buClr>
        <a:buChar char="»"/>
        <a:tabLst>
          <a:tab pos="0" algn="l"/>
        </a:tabLst>
        <a:defRPr sz="2400" b="1">
          <a:solidFill>
            <a:schemeClr val="tx1"/>
          </a:solidFill>
          <a:latin typeface="+mn-lt"/>
        </a:defRPr>
      </a:lvl5pPr>
      <a:lvl6pPr marL="2514600" indent="-228600" algn="l" rtl="0" fontAlgn="base">
        <a:spcBef>
          <a:spcPct val="5000"/>
        </a:spcBef>
        <a:spcAft>
          <a:spcPct val="0"/>
        </a:spcAft>
        <a:buClr>
          <a:srgbClr val="000099"/>
        </a:buClr>
        <a:buChar char="»"/>
        <a:tabLst>
          <a:tab pos="0" algn="l"/>
        </a:tabLst>
        <a:defRPr sz="2400" b="1">
          <a:solidFill>
            <a:schemeClr val="tx1"/>
          </a:solidFill>
          <a:latin typeface="+mn-lt"/>
        </a:defRPr>
      </a:lvl6pPr>
      <a:lvl7pPr marL="2971800" indent="-228600" algn="l" rtl="0" fontAlgn="base">
        <a:spcBef>
          <a:spcPct val="5000"/>
        </a:spcBef>
        <a:spcAft>
          <a:spcPct val="0"/>
        </a:spcAft>
        <a:buClr>
          <a:srgbClr val="000099"/>
        </a:buClr>
        <a:buChar char="»"/>
        <a:tabLst>
          <a:tab pos="0" algn="l"/>
        </a:tabLst>
        <a:defRPr sz="2400" b="1">
          <a:solidFill>
            <a:schemeClr val="tx1"/>
          </a:solidFill>
          <a:latin typeface="+mn-lt"/>
        </a:defRPr>
      </a:lvl7pPr>
      <a:lvl8pPr marL="3429000" indent="-228600" algn="l" rtl="0" fontAlgn="base">
        <a:spcBef>
          <a:spcPct val="5000"/>
        </a:spcBef>
        <a:spcAft>
          <a:spcPct val="0"/>
        </a:spcAft>
        <a:buClr>
          <a:srgbClr val="000099"/>
        </a:buClr>
        <a:buChar char="»"/>
        <a:tabLst>
          <a:tab pos="0" algn="l"/>
        </a:tabLst>
        <a:defRPr sz="2400" b="1">
          <a:solidFill>
            <a:schemeClr val="tx1"/>
          </a:solidFill>
          <a:latin typeface="+mn-lt"/>
        </a:defRPr>
      </a:lvl8pPr>
      <a:lvl9pPr marL="3886200" indent="-228600" algn="l" rtl="0" fontAlgn="base">
        <a:spcBef>
          <a:spcPct val="5000"/>
        </a:spcBef>
        <a:spcAft>
          <a:spcPct val="0"/>
        </a:spcAft>
        <a:buClr>
          <a:srgbClr val="000099"/>
        </a:buClr>
        <a:buChar char="»"/>
        <a:tabLst>
          <a:tab pos="0" algn="l"/>
        </a:tabLst>
        <a:defRPr sz="2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www.industrialwhoswho.com/company/naics.cgi"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hyperlink" Target="http://www.industrialwhoswho.com/company/sic.cgi" TargetMode="External"/><Relationship Id="rId4" Type="http://schemas.openxmlformats.org/officeDocument/2006/relationships/hyperlink" Target="http://www.industrialwhoswho.com/"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685800" y="1295400"/>
            <a:ext cx="7772400" cy="2133600"/>
          </a:xfrm>
        </p:spPr>
        <p:txBody>
          <a:bodyPr/>
          <a:lstStyle/>
          <a:p>
            <a:r>
              <a:rPr lang="en-US" sz="5400" dirty="0" smtClean="0">
                <a:solidFill>
                  <a:schemeClr val="accent2"/>
                </a:solidFill>
              </a:rPr>
              <a:t>The IMC Planning Process</a:t>
            </a:r>
          </a:p>
        </p:txBody>
      </p:sp>
      <p:sp>
        <p:nvSpPr>
          <p:cNvPr id="4099" name="Rectangle 3"/>
          <p:cNvSpPr>
            <a:spLocks noGrp="1" noChangeArrowheads="1"/>
          </p:cNvSpPr>
          <p:nvPr>
            <p:ph type="subTitle" idx="4294967295"/>
          </p:nvPr>
        </p:nvSpPr>
        <p:spPr>
          <a:xfrm>
            <a:off x="0" y="3886200"/>
            <a:ext cx="9144000" cy="1219200"/>
          </a:xfrm>
        </p:spPr>
        <p:txBody>
          <a:bodyPr/>
          <a:lstStyle/>
          <a:p>
            <a:pPr marL="0" indent="0" algn="ctr">
              <a:buFontTx/>
              <a:buNone/>
            </a:pPr>
            <a:r>
              <a:rPr lang="en-US" sz="6600" dirty="0" smtClean="0">
                <a:solidFill>
                  <a:srgbClr val="FF0000"/>
                </a:solidFill>
              </a:rPr>
              <a:t>Chapter 4</a:t>
            </a:r>
          </a:p>
        </p:txBody>
      </p:sp>
      <p:sp>
        <p:nvSpPr>
          <p:cNvPr id="4100" name="Slide Number Placeholder 5"/>
          <p:cNvSpPr>
            <a:spLocks noGrp="1"/>
          </p:cNvSpPr>
          <p:nvPr>
            <p:ph type="sldNum" sz="quarter" idx="4294967295"/>
          </p:nvPr>
        </p:nvSpPr>
        <p:spPr bwMode="auto">
          <a:xfrm>
            <a:off x="6934200" y="6400800"/>
            <a:ext cx="1905000" cy="304800"/>
          </a:xfrm>
          <a:prstGeom prst="rect">
            <a:avLst/>
          </a:prstGeom>
          <a:noFill/>
          <a:ln>
            <a:miter lim="800000"/>
            <a:headEnd/>
            <a:tailEnd/>
          </a:ln>
        </p:spPr>
        <p:txBody>
          <a:bodyPr/>
          <a:lstStyle/>
          <a:p>
            <a:pPr algn="r"/>
            <a:r>
              <a:rPr lang="en-US" sz="1400">
                <a:solidFill>
                  <a:schemeClr val="accent2"/>
                </a:solidFill>
              </a:rPr>
              <a:t>4-</a:t>
            </a:r>
            <a:fld id="{7FC52DCE-AA42-4BF9-B3CF-F2FDDC16CB99}" type="slidenum">
              <a:rPr lang="en-US" sz="1400">
                <a:solidFill>
                  <a:schemeClr val="accent2"/>
                </a:solidFill>
              </a:rPr>
              <a:pPr algn="r"/>
              <a:t>1</a:t>
            </a:fld>
            <a:endParaRPr lang="en-US" sz="1400">
              <a:solidFill>
                <a:schemeClr val="accent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63284" y="167088"/>
            <a:ext cx="8851392" cy="1216152"/>
          </a:xfrm>
          <a:prstGeom prst="rect">
            <a:avLst/>
          </a:prstGeom>
          <a:solidFill>
            <a:srgbClr val="FFC000">
              <a:alpha val="50000"/>
            </a:srgbClr>
          </a:solidFill>
          <a:ln w="9525">
            <a:noFill/>
            <a:miter lim="800000"/>
            <a:headEnd/>
            <a:tailEnd/>
          </a:ln>
        </p:spPr>
        <p:txBody>
          <a:bodyPr wrap="none" anchor="ctr"/>
          <a:lstStyle/>
          <a:p>
            <a:endParaRPr lang="en-US"/>
          </a:p>
        </p:txBody>
      </p:sp>
      <p:sp>
        <p:nvSpPr>
          <p:cNvPr id="10242" name="Rectangle 2"/>
          <p:cNvSpPr>
            <a:spLocks noGrp="1" noChangeArrowheads="1"/>
          </p:cNvSpPr>
          <p:nvPr>
            <p:ph type="title" idx="4294967295"/>
          </p:nvPr>
        </p:nvSpPr>
        <p:spPr>
          <a:xfrm>
            <a:off x="304800" y="304800"/>
            <a:ext cx="8534400" cy="914400"/>
          </a:xfrm>
          <a:noFill/>
        </p:spPr>
        <p:txBody>
          <a:bodyPr/>
          <a:lstStyle/>
          <a:p>
            <a:r>
              <a:rPr lang="en-US" sz="4000" dirty="0" smtClean="0">
                <a:solidFill>
                  <a:schemeClr val="accent2"/>
                </a:solidFill>
              </a:rPr>
              <a:t>Opportunities</a:t>
            </a:r>
          </a:p>
        </p:txBody>
      </p:sp>
      <p:sp>
        <p:nvSpPr>
          <p:cNvPr id="10243" name="Rectangle 13"/>
          <p:cNvSpPr>
            <a:spLocks noGrp="1" noChangeArrowheads="1"/>
          </p:cNvSpPr>
          <p:nvPr>
            <p:ph type="body" idx="4294967295"/>
          </p:nvPr>
        </p:nvSpPr>
        <p:spPr>
          <a:xfrm>
            <a:off x="1333500" y="2362200"/>
            <a:ext cx="6477000" cy="2895600"/>
          </a:xfrm>
          <a:noFill/>
        </p:spPr>
        <p:txBody>
          <a:bodyPr/>
          <a:lstStyle/>
          <a:p>
            <a:pPr marL="465138" indent="-465138">
              <a:buClr>
                <a:schemeClr val="accent2"/>
              </a:buClr>
              <a:tabLst>
                <a:tab pos="465138" algn="l"/>
              </a:tabLst>
            </a:pPr>
            <a:r>
              <a:rPr lang="en-US" sz="2800" dirty="0" smtClean="0">
                <a:solidFill>
                  <a:schemeClr val="accent2"/>
                </a:solidFill>
              </a:rPr>
              <a:t>Ignored Customers</a:t>
            </a:r>
          </a:p>
          <a:p>
            <a:pPr marL="465138" indent="-465138">
              <a:buClr>
                <a:schemeClr val="accent2"/>
              </a:buClr>
              <a:tabLst>
                <a:tab pos="465138" algn="l"/>
              </a:tabLst>
            </a:pPr>
            <a:r>
              <a:rPr lang="en-US" sz="2800" dirty="0" smtClean="0">
                <a:solidFill>
                  <a:schemeClr val="accent2"/>
                </a:solidFill>
              </a:rPr>
              <a:t>Benefits not articulated clearly</a:t>
            </a:r>
          </a:p>
          <a:p>
            <a:pPr marL="465138" indent="-465138">
              <a:buClr>
                <a:schemeClr val="accent2"/>
              </a:buClr>
              <a:tabLst>
                <a:tab pos="465138" algn="l"/>
              </a:tabLst>
            </a:pPr>
            <a:r>
              <a:rPr lang="en-US" sz="2800" dirty="0" smtClean="0">
                <a:solidFill>
                  <a:schemeClr val="accent2"/>
                </a:solidFill>
              </a:rPr>
              <a:t>Marketing approach</a:t>
            </a:r>
          </a:p>
          <a:p>
            <a:pPr marL="465138" indent="-465138">
              <a:buClr>
                <a:schemeClr val="accent2"/>
              </a:buClr>
              <a:tabLst>
                <a:tab pos="465138" algn="l"/>
              </a:tabLst>
            </a:pPr>
            <a:r>
              <a:rPr lang="en-US" sz="2800" dirty="0" smtClean="0">
                <a:solidFill>
                  <a:schemeClr val="accent2"/>
                </a:solidFill>
              </a:rPr>
              <a:t>Brand positioning</a:t>
            </a:r>
          </a:p>
          <a:p>
            <a:pPr marL="465138" indent="-465138">
              <a:buClr>
                <a:schemeClr val="accent2"/>
              </a:buClr>
              <a:buNone/>
              <a:tabLst>
                <a:tab pos="465138" algn="l"/>
              </a:tabLst>
            </a:pPr>
            <a:endParaRPr lang="en-US" sz="2800" dirty="0" smtClean="0">
              <a:solidFill>
                <a:schemeClr val="accent2"/>
              </a:solidFill>
            </a:endParaRPr>
          </a:p>
          <a:p>
            <a:pPr marL="465138" indent="-465138" algn="ctr">
              <a:buClr>
                <a:schemeClr val="accent2"/>
              </a:buClr>
              <a:buNone/>
              <a:tabLst>
                <a:tab pos="465138" algn="l"/>
              </a:tabLst>
            </a:pPr>
            <a:r>
              <a:rPr lang="en-US" sz="2400" i="1" dirty="0" smtClean="0">
                <a:solidFill>
                  <a:schemeClr val="accent2"/>
                </a:solidFill>
              </a:rPr>
              <a:t>Where is the competition “failing?”</a:t>
            </a:r>
          </a:p>
        </p:txBody>
      </p:sp>
      <p:sp>
        <p:nvSpPr>
          <p:cNvPr id="10244" name="Slide Number Placeholder 6"/>
          <p:cNvSpPr>
            <a:spLocks noGrp="1"/>
          </p:cNvSpPr>
          <p:nvPr>
            <p:ph type="sldNum" sz="quarter" idx="4294967295"/>
          </p:nvPr>
        </p:nvSpPr>
        <p:spPr bwMode="auto">
          <a:xfrm>
            <a:off x="6934200" y="6400800"/>
            <a:ext cx="1905000" cy="304800"/>
          </a:xfrm>
          <a:prstGeom prst="rect">
            <a:avLst/>
          </a:prstGeom>
          <a:noFill/>
          <a:ln>
            <a:miter lim="800000"/>
            <a:headEnd/>
            <a:tailEnd/>
          </a:ln>
        </p:spPr>
        <p:txBody>
          <a:bodyPr/>
          <a:lstStyle/>
          <a:p>
            <a:pPr algn="r"/>
            <a:r>
              <a:rPr lang="en-US" sz="1400">
                <a:solidFill>
                  <a:schemeClr val="accent2"/>
                </a:solidFill>
              </a:rPr>
              <a:t>4-</a:t>
            </a:r>
            <a:fld id="{B301EE45-5E09-44F6-857D-2082983D52C8}" type="slidenum">
              <a:rPr lang="en-US" sz="1400">
                <a:solidFill>
                  <a:schemeClr val="accent2"/>
                </a:solidFill>
              </a:rPr>
              <a:pPr algn="r"/>
              <a:t>10</a:t>
            </a:fld>
            <a:endParaRPr lang="en-US" sz="1400">
              <a:solidFill>
                <a:schemeClr val="accent2"/>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63284" y="167088"/>
            <a:ext cx="8851392" cy="1433112"/>
          </a:xfrm>
          <a:prstGeom prst="rect">
            <a:avLst/>
          </a:prstGeom>
          <a:solidFill>
            <a:srgbClr val="FFC000">
              <a:alpha val="50000"/>
            </a:srgbClr>
          </a:solidFill>
          <a:ln w="9525">
            <a:noFill/>
            <a:miter lim="800000"/>
            <a:headEnd/>
            <a:tailEnd/>
          </a:ln>
        </p:spPr>
        <p:txBody>
          <a:bodyPr wrap="none" anchor="ctr"/>
          <a:lstStyle/>
          <a:p>
            <a:endParaRPr lang="en-US"/>
          </a:p>
        </p:txBody>
      </p:sp>
      <p:sp>
        <p:nvSpPr>
          <p:cNvPr id="12" name="Rectangle 11"/>
          <p:cNvSpPr/>
          <p:nvPr/>
        </p:nvSpPr>
        <p:spPr>
          <a:xfrm>
            <a:off x="304800" y="304800"/>
            <a:ext cx="8534400" cy="1295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6" name="Rectangle 3"/>
          <p:cNvSpPr>
            <a:spLocks noChangeArrowheads="1"/>
          </p:cNvSpPr>
          <p:nvPr/>
        </p:nvSpPr>
        <p:spPr bwMode="auto">
          <a:xfrm>
            <a:off x="762000" y="2209800"/>
            <a:ext cx="7620000" cy="3047630"/>
          </a:xfrm>
          <a:prstGeom prst="rect">
            <a:avLst/>
          </a:prstGeom>
          <a:noFill/>
          <a:ln w="9525">
            <a:noFill/>
            <a:miter lim="800000"/>
            <a:headEnd/>
            <a:tailEnd/>
          </a:ln>
        </p:spPr>
        <p:txBody>
          <a:bodyPr wrap="square" lIns="92075" tIns="46038" rIns="92075" bIns="46038">
            <a:spAutoFit/>
          </a:bodyPr>
          <a:lstStyle/>
          <a:p>
            <a:pPr marL="288925" indent="-288925" algn="l">
              <a:buClr>
                <a:schemeClr val="accent2"/>
              </a:buClr>
              <a:buFontTx/>
              <a:buChar char="•"/>
            </a:pPr>
            <a:r>
              <a:rPr lang="en-US" sz="3200" b="1" dirty="0" smtClean="0">
                <a:solidFill>
                  <a:schemeClr val="accent2"/>
                </a:solidFill>
                <a:effectLst/>
              </a:rPr>
              <a:t>Demographics &amp; Psychographics</a:t>
            </a:r>
            <a:endParaRPr lang="en-US" sz="3200" b="1" dirty="0">
              <a:solidFill>
                <a:schemeClr val="accent2"/>
              </a:solidFill>
              <a:effectLst/>
            </a:endParaRPr>
          </a:p>
          <a:p>
            <a:pPr lvl="1">
              <a:buClr>
                <a:schemeClr val="accent2"/>
              </a:buClr>
              <a:buFont typeface="Wingdings" pitchFamily="2" charset="2"/>
              <a:buChar char="§"/>
            </a:pPr>
            <a:r>
              <a:rPr lang="en-US" sz="3200" b="1" dirty="0">
                <a:solidFill>
                  <a:schemeClr val="accent2"/>
                </a:solidFill>
                <a:effectLst/>
              </a:rPr>
              <a:t> </a:t>
            </a:r>
            <a:r>
              <a:rPr lang="en-US" sz="3200" b="1" dirty="0" smtClean="0">
                <a:solidFill>
                  <a:schemeClr val="accent2"/>
                </a:solidFill>
                <a:effectLst/>
              </a:rPr>
              <a:t>Generations</a:t>
            </a:r>
          </a:p>
          <a:p>
            <a:pPr lvl="1">
              <a:buClr>
                <a:schemeClr val="accent2"/>
              </a:buClr>
              <a:buFont typeface="Wingdings" pitchFamily="2" charset="2"/>
              <a:buChar char="§"/>
            </a:pPr>
            <a:r>
              <a:rPr lang="en-US" sz="3200" b="1" dirty="0" smtClean="0">
                <a:solidFill>
                  <a:schemeClr val="accent2"/>
                </a:solidFill>
                <a:effectLst/>
              </a:rPr>
              <a:t> Geographic</a:t>
            </a:r>
          </a:p>
          <a:p>
            <a:pPr lvl="1">
              <a:buClr>
                <a:schemeClr val="accent2"/>
              </a:buClr>
              <a:buFont typeface="Wingdings" pitchFamily="2" charset="2"/>
              <a:buChar char="§"/>
            </a:pPr>
            <a:r>
              <a:rPr lang="en-US" sz="3200" b="1" dirty="0" smtClean="0">
                <a:solidFill>
                  <a:schemeClr val="accent2"/>
                </a:solidFill>
                <a:effectLst/>
              </a:rPr>
              <a:t> </a:t>
            </a:r>
            <a:r>
              <a:rPr lang="en-US" sz="3200" b="1" dirty="0" err="1" smtClean="0">
                <a:solidFill>
                  <a:schemeClr val="accent2"/>
                </a:solidFill>
                <a:effectLst/>
              </a:rPr>
              <a:t>Geodemographics</a:t>
            </a:r>
            <a:endParaRPr lang="en-US" sz="3200" b="1" dirty="0">
              <a:solidFill>
                <a:schemeClr val="accent2"/>
              </a:solidFill>
              <a:effectLst/>
            </a:endParaRPr>
          </a:p>
          <a:p>
            <a:pPr algn="l">
              <a:buClr>
                <a:schemeClr val="accent2"/>
              </a:buClr>
              <a:buFontTx/>
              <a:buChar char="•"/>
            </a:pPr>
            <a:r>
              <a:rPr lang="en-US" sz="3200" b="1" dirty="0">
                <a:solidFill>
                  <a:schemeClr val="accent2"/>
                </a:solidFill>
                <a:effectLst/>
              </a:rPr>
              <a:t> Benefits</a:t>
            </a:r>
          </a:p>
          <a:p>
            <a:pPr algn="l">
              <a:buClr>
                <a:schemeClr val="accent2"/>
              </a:buClr>
              <a:buFontTx/>
              <a:buChar char="•"/>
            </a:pPr>
            <a:r>
              <a:rPr lang="en-US" sz="3200" b="1" dirty="0">
                <a:solidFill>
                  <a:schemeClr val="accent2"/>
                </a:solidFill>
                <a:effectLst/>
              </a:rPr>
              <a:t> Usage  </a:t>
            </a:r>
          </a:p>
        </p:txBody>
      </p:sp>
      <p:sp>
        <p:nvSpPr>
          <p:cNvPr id="18441" name="Text Box 9"/>
          <p:cNvSpPr txBox="1">
            <a:spLocks noChangeArrowheads="1"/>
          </p:cNvSpPr>
          <p:nvPr/>
        </p:nvSpPr>
        <p:spPr bwMode="auto">
          <a:xfrm>
            <a:off x="7239000" y="5638800"/>
            <a:ext cx="1447800" cy="400110"/>
          </a:xfrm>
          <a:prstGeom prst="rect">
            <a:avLst/>
          </a:prstGeom>
          <a:noFill/>
          <a:ln w="12700">
            <a:noFill/>
            <a:miter lim="800000"/>
            <a:headEnd type="none" w="sm" len="sm"/>
            <a:tailEnd type="none" w="sm" len="sm"/>
          </a:ln>
        </p:spPr>
        <p:txBody>
          <a:bodyPr wrap="square">
            <a:spAutoFit/>
          </a:bodyPr>
          <a:lstStyle/>
          <a:p>
            <a:pPr eaLnBrk="1" hangingPunct="1"/>
            <a:r>
              <a:rPr lang="en-US" sz="2000" i="1" dirty="0">
                <a:solidFill>
                  <a:schemeClr val="accent2"/>
                </a:solidFill>
                <a:effectLst/>
              </a:rPr>
              <a:t>F </a:t>
            </a:r>
            <a:r>
              <a:rPr lang="en-US" sz="2000" i="1" dirty="0" err="1" smtClean="0">
                <a:solidFill>
                  <a:schemeClr val="accent2"/>
                </a:solidFill>
                <a:effectLst/>
              </a:rPr>
              <a:t>ig</a:t>
            </a:r>
            <a:r>
              <a:rPr lang="en-US" sz="2000" i="1" dirty="0" smtClean="0">
                <a:solidFill>
                  <a:schemeClr val="accent2"/>
                </a:solidFill>
                <a:effectLst/>
              </a:rPr>
              <a:t>. </a:t>
            </a:r>
            <a:r>
              <a:rPr lang="en-US" sz="2000" i="1" dirty="0">
                <a:solidFill>
                  <a:schemeClr val="accent2"/>
                </a:solidFill>
                <a:effectLst/>
              </a:rPr>
              <a:t>4 . 2</a:t>
            </a:r>
          </a:p>
        </p:txBody>
      </p:sp>
      <p:sp>
        <p:nvSpPr>
          <p:cNvPr id="18442" name="Rectangle 10"/>
          <p:cNvSpPr>
            <a:spLocks noChangeArrowheads="1"/>
          </p:cNvSpPr>
          <p:nvPr/>
        </p:nvSpPr>
        <p:spPr bwMode="auto">
          <a:xfrm>
            <a:off x="316375" y="304800"/>
            <a:ext cx="8458200" cy="1295400"/>
          </a:xfrm>
          <a:prstGeom prst="rect">
            <a:avLst/>
          </a:prstGeom>
          <a:noFill/>
          <a:ln w="9525">
            <a:noFill/>
            <a:miter lim="800000"/>
            <a:headEnd/>
            <a:tailEnd/>
          </a:ln>
        </p:spPr>
        <p:txBody>
          <a:bodyPr lIns="92075" tIns="46038" rIns="92075" bIns="46038" anchor="ctr"/>
          <a:lstStyle/>
          <a:p>
            <a:pPr algn="ctr"/>
            <a:r>
              <a:rPr lang="en-US" sz="3600" b="1" dirty="0" smtClean="0">
                <a:solidFill>
                  <a:schemeClr val="accent2"/>
                </a:solidFill>
                <a:effectLst/>
              </a:rPr>
              <a:t>Segmenting </a:t>
            </a:r>
            <a:r>
              <a:rPr lang="en-US" sz="3600" b="1" dirty="0">
                <a:solidFill>
                  <a:schemeClr val="accent2"/>
                </a:solidFill>
                <a:effectLst/>
              </a:rPr>
              <a:t>Consumer Markets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63284" y="167088"/>
            <a:ext cx="8851392" cy="1216152"/>
          </a:xfrm>
          <a:prstGeom prst="rect">
            <a:avLst/>
          </a:prstGeom>
          <a:solidFill>
            <a:srgbClr val="FFC000">
              <a:alpha val="50000"/>
            </a:srgbClr>
          </a:solidFill>
          <a:ln w="9525">
            <a:noFill/>
            <a:miter lim="800000"/>
            <a:headEnd/>
            <a:tailEnd/>
          </a:ln>
        </p:spPr>
        <p:txBody>
          <a:bodyPr wrap="none" anchor="ctr"/>
          <a:lstStyle/>
          <a:p>
            <a:endParaRPr lang="en-US"/>
          </a:p>
        </p:txBody>
      </p:sp>
      <p:sp>
        <p:nvSpPr>
          <p:cNvPr id="31747" name="Rectangle 3"/>
          <p:cNvSpPr>
            <a:spLocks noGrp="1" noChangeArrowheads="1"/>
          </p:cNvSpPr>
          <p:nvPr>
            <p:ph type="body" idx="1"/>
          </p:nvPr>
        </p:nvSpPr>
        <p:spPr>
          <a:xfrm>
            <a:off x="952500" y="2057400"/>
            <a:ext cx="7239000" cy="3048000"/>
          </a:xfrm>
        </p:spPr>
        <p:txBody>
          <a:bodyPr/>
          <a:lstStyle/>
          <a:p>
            <a:pPr>
              <a:buClr>
                <a:schemeClr val="accent2"/>
              </a:buClr>
              <a:buNone/>
              <a:defRPr/>
            </a:pPr>
            <a:r>
              <a:rPr lang="en-US" sz="2800" dirty="0" smtClean="0">
                <a:solidFill>
                  <a:schemeClr val="accent2"/>
                </a:solidFill>
              </a:rPr>
              <a:t>Female consumers</a:t>
            </a:r>
          </a:p>
          <a:p>
            <a:pPr lvl="1">
              <a:buClr>
                <a:schemeClr val="accent2"/>
              </a:buClr>
              <a:buFont typeface="Tahoma" pitchFamily="34" charset="0"/>
              <a:buChar char="•"/>
              <a:defRPr/>
            </a:pPr>
            <a:r>
              <a:rPr lang="en-US" sz="2400" dirty="0" smtClean="0">
                <a:solidFill>
                  <a:schemeClr val="accent2"/>
                </a:solidFill>
              </a:rPr>
              <a:t>Control 66% of spending </a:t>
            </a:r>
            <a:r>
              <a:rPr lang="en-US" sz="2000" dirty="0" smtClean="0">
                <a:solidFill>
                  <a:schemeClr val="accent2"/>
                </a:solidFill>
              </a:rPr>
              <a:t>($12 trillion)</a:t>
            </a:r>
            <a:endParaRPr lang="en-US" sz="2400" dirty="0" smtClean="0">
              <a:solidFill>
                <a:schemeClr val="accent2"/>
              </a:solidFill>
            </a:endParaRPr>
          </a:p>
          <a:p>
            <a:pPr lvl="1">
              <a:buClr>
                <a:schemeClr val="accent2"/>
              </a:buClr>
              <a:buFont typeface="Tahoma" pitchFamily="34" charset="0"/>
              <a:buChar char="•"/>
              <a:defRPr/>
            </a:pPr>
            <a:r>
              <a:rPr lang="en-US" sz="2400" dirty="0" smtClean="0">
                <a:solidFill>
                  <a:schemeClr val="accent2"/>
                </a:solidFill>
              </a:rPr>
              <a:t>Involved in purchasing high-priced electronics </a:t>
            </a:r>
            <a:r>
              <a:rPr lang="en-US" sz="2000" dirty="0" smtClean="0">
                <a:solidFill>
                  <a:schemeClr val="accent2"/>
                </a:solidFill>
              </a:rPr>
              <a:t>(90%)</a:t>
            </a:r>
            <a:endParaRPr lang="en-US" sz="2400" dirty="0" smtClean="0">
              <a:solidFill>
                <a:schemeClr val="accent2"/>
              </a:solidFill>
            </a:endParaRPr>
          </a:p>
          <a:p>
            <a:pPr lvl="1">
              <a:buClr>
                <a:schemeClr val="accent2"/>
              </a:buClr>
              <a:buFont typeface="Tahoma" pitchFamily="34" charset="0"/>
              <a:buChar char="•"/>
              <a:defRPr/>
            </a:pPr>
            <a:r>
              <a:rPr lang="en-US" sz="2400" dirty="0" smtClean="0">
                <a:solidFill>
                  <a:schemeClr val="accent2"/>
                </a:solidFill>
              </a:rPr>
              <a:t>Buy </a:t>
            </a:r>
            <a:r>
              <a:rPr lang="en-US" sz="2400" dirty="0" smtClean="0">
                <a:solidFill>
                  <a:schemeClr val="accent2"/>
                </a:solidFill>
              </a:rPr>
              <a:t>and sell stocks </a:t>
            </a:r>
            <a:r>
              <a:rPr lang="en-US" sz="2000" dirty="0" smtClean="0">
                <a:solidFill>
                  <a:schemeClr val="accent2"/>
                </a:solidFill>
              </a:rPr>
              <a:t>(80%)</a:t>
            </a:r>
            <a:endParaRPr lang="en-US" sz="2400" dirty="0" smtClean="0">
              <a:solidFill>
                <a:schemeClr val="accent2"/>
              </a:solidFill>
            </a:endParaRPr>
          </a:p>
          <a:p>
            <a:pPr lvl="1">
              <a:buClr>
                <a:schemeClr val="accent2"/>
              </a:buClr>
              <a:buFont typeface="Tahoma" pitchFamily="34" charset="0"/>
              <a:buChar char="•"/>
              <a:defRPr/>
            </a:pPr>
            <a:r>
              <a:rPr lang="en-US" sz="2400" dirty="0" smtClean="0">
                <a:solidFill>
                  <a:schemeClr val="accent2"/>
                </a:solidFill>
              </a:rPr>
              <a:t>Household’s primary accountant </a:t>
            </a:r>
            <a:r>
              <a:rPr lang="en-US" sz="2000" dirty="0" smtClean="0">
                <a:solidFill>
                  <a:schemeClr val="accent2"/>
                </a:solidFill>
              </a:rPr>
              <a:t>(70%)</a:t>
            </a:r>
            <a:endParaRPr lang="en-US" sz="2400" dirty="0" smtClean="0">
              <a:solidFill>
                <a:schemeClr val="accent2"/>
              </a:solidFill>
            </a:endParaRPr>
          </a:p>
          <a:p>
            <a:pPr>
              <a:defRPr/>
            </a:pPr>
            <a:endParaRPr lang="en-US" sz="2800" dirty="0" smtClean="0"/>
          </a:p>
        </p:txBody>
      </p:sp>
      <p:sp>
        <p:nvSpPr>
          <p:cNvPr id="19464" name="Rectangle 2"/>
          <p:cNvSpPr>
            <a:spLocks noGrp="1" noChangeArrowheads="1"/>
          </p:cNvSpPr>
          <p:nvPr>
            <p:ph type="title"/>
          </p:nvPr>
        </p:nvSpPr>
        <p:spPr>
          <a:xfrm>
            <a:off x="304800" y="228600"/>
            <a:ext cx="8534400" cy="1143000"/>
          </a:xfrm>
          <a:noFill/>
        </p:spPr>
        <p:txBody>
          <a:bodyPr/>
          <a:lstStyle/>
          <a:p>
            <a:r>
              <a:rPr lang="en-US" sz="4000" b="1" dirty="0" smtClean="0">
                <a:solidFill>
                  <a:schemeClr val="accent2"/>
                </a:solidFill>
              </a:rPr>
              <a:t>Demographics - Gender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163284" y="167088"/>
            <a:ext cx="8851392" cy="1216152"/>
          </a:xfrm>
          <a:prstGeom prst="rect">
            <a:avLst/>
          </a:prstGeom>
          <a:solidFill>
            <a:srgbClr val="FFC000">
              <a:alpha val="50000"/>
            </a:srgbClr>
          </a:solidFill>
          <a:ln w="9525">
            <a:noFill/>
            <a:miter lim="800000"/>
            <a:headEnd/>
            <a:tailEnd/>
          </a:ln>
        </p:spPr>
        <p:txBody>
          <a:bodyPr wrap="none" anchor="ctr"/>
          <a:lstStyle/>
          <a:p>
            <a:endParaRPr lang="en-US"/>
          </a:p>
        </p:txBody>
      </p:sp>
      <p:sp>
        <p:nvSpPr>
          <p:cNvPr id="21508" name="Text Box 3"/>
          <p:cNvSpPr txBox="1">
            <a:spLocks noChangeArrowheads="1"/>
          </p:cNvSpPr>
          <p:nvPr/>
        </p:nvSpPr>
        <p:spPr bwMode="auto">
          <a:xfrm>
            <a:off x="472440" y="1542871"/>
            <a:ext cx="8153400" cy="1200329"/>
          </a:xfrm>
          <a:prstGeom prst="rect">
            <a:avLst/>
          </a:prstGeom>
          <a:noFill/>
          <a:ln w="12700">
            <a:noFill/>
            <a:miter lim="800000"/>
            <a:headEnd type="none" w="sm" len="sm"/>
            <a:tailEnd type="none" w="sm" len="sm"/>
          </a:ln>
        </p:spPr>
        <p:txBody>
          <a:bodyPr wrap="square">
            <a:spAutoFit/>
          </a:bodyPr>
          <a:lstStyle/>
          <a:p>
            <a:pPr algn="l"/>
            <a:r>
              <a:rPr lang="en-US" sz="2400" b="1" dirty="0">
                <a:solidFill>
                  <a:schemeClr val="accent2"/>
                </a:solidFill>
                <a:effectLst/>
              </a:rPr>
              <a:t>BMW Motorcycle ad directed to men as the primary purchaser and women as the decision-making </a:t>
            </a:r>
            <a:r>
              <a:rPr lang="en-US" sz="2400" b="1" dirty="0" smtClean="0">
                <a:solidFill>
                  <a:schemeClr val="accent2"/>
                </a:solidFill>
                <a:effectLst/>
              </a:rPr>
              <a:t>influencer – </a:t>
            </a:r>
            <a:r>
              <a:rPr lang="en-US" sz="2400" b="1" i="1" dirty="0" smtClean="0">
                <a:solidFill>
                  <a:schemeClr val="accent2"/>
                </a:solidFill>
                <a:effectLst/>
              </a:rPr>
              <a:t>not </a:t>
            </a:r>
            <a:r>
              <a:rPr lang="en-US" b="1" i="1" dirty="0" smtClean="0">
                <a:solidFill>
                  <a:schemeClr val="accent2"/>
                </a:solidFill>
              </a:rPr>
              <a:t>the same message!</a:t>
            </a:r>
            <a:endParaRPr lang="en-US" sz="2400" b="1" i="1" dirty="0">
              <a:solidFill>
                <a:schemeClr val="accent2"/>
              </a:solidFill>
              <a:effectLst/>
            </a:endParaRPr>
          </a:p>
        </p:txBody>
      </p:sp>
      <p:pic>
        <p:nvPicPr>
          <p:cNvPr id="53249" name="Picture 1"/>
          <p:cNvPicPr>
            <a:picLocks noChangeAspect="1" noChangeArrowheads="1"/>
          </p:cNvPicPr>
          <p:nvPr/>
        </p:nvPicPr>
        <p:blipFill>
          <a:blip r:embed="rId3" cstate="print"/>
          <a:srcRect/>
          <a:stretch>
            <a:fillRect/>
          </a:stretch>
        </p:blipFill>
        <p:spPr bwMode="auto">
          <a:xfrm>
            <a:off x="1752600" y="2870524"/>
            <a:ext cx="5657850" cy="3777925"/>
          </a:xfrm>
          <a:prstGeom prst="rect">
            <a:avLst/>
          </a:prstGeom>
          <a:noFill/>
          <a:ln w="9525">
            <a:noFill/>
            <a:miter lim="800000"/>
            <a:headEnd/>
            <a:tailEnd/>
          </a:ln>
          <a:effectLst/>
        </p:spPr>
      </p:pic>
      <p:sp>
        <p:nvSpPr>
          <p:cNvPr id="10" name="Rectangle 2"/>
          <p:cNvSpPr txBox="1">
            <a:spLocks noChangeArrowheads="1"/>
          </p:cNvSpPr>
          <p:nvPr/>
        </p:nvSpPr>
        <p:spPr>
          <a:xfrm>
            <a:off x="304800" y="228600"/>
            <a:ext cx="8534400" cy="1066800"/>
          </a:xfrm>
          <a:prstGeom prst="rect">
            <a:avLst/>
          </a:prstGeom>
          <a:noFill/>
        </p:spPr>
        <p:txBody>
          <a:bodyPr anchor="ctr" anchorCtr="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solidFill>
                  <a:schemeClr val="accent2"/>
                </a:solidFill>
                <a:effectLst/>
                <a:uLnTx/>
                <a:uFillTx/>
                <a:latin typeface="+mj-lt"/>
                <a:ea typeface="+mj-ea"/>
                <a:cs typeface="+mj-cs"/>
              </a:rPr>
              <a:t>Demographics - Gender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63284" y="167088"/>
            <a:ext cx="8851392" cy="1216152"/>
          </a:xfrm>
          <a:prstGeom prst="rect">
            <a:avLst/>
          </a:prstGeom>
          <a:solidFill>
            <a:srgbClr val="FFC000">
              <a:alpha val="50000"/>
            </a:srgbClr>
          </a:solidFill>
          <a:ln w="9525">
            <a:noFill/>
            <a:miter lim="800000"/>
            <a:headEnd/>
            <a:tailEnd/>
          </a:ln>
        </p:spPr>
        <p:txBody>
          <a:bodyPr wrap="none" anchor="ctr"/>
          <a:lstStyle/>
          <a:p>
            <a:endParaRPr lang="en-US"/>
          </a:p>
        </p:txBody>
      </p:sp>
      <p:sp>
        <p:nvSpPr>
          <p:cNvPr id="31747" name="Rectangle 3"/>
          <p:cNvSpPr>
            <a:spLocks noGrp="1" noChangeArrowheads="1"/>
          </p:cNvSpPr>
          <p:nvPr>
            <p:ph type="body" idx="1"/>
          </p:nvPr>
        </p:nvSpPr>
        <p:spPr>
          <a:xfrm>
            <a:off x="533400" y="2133600"/>
            <a:ext cx="5105400" cy="2819400"/>
          </a:xfrm>
        </p:spPr>
        <p:txBody>
          <a:bodyPr/>
          <a:lstStyle/>
          <a:p>
            <a:pPr>
              <a:buClr>
                <a:schemeClr val="accent2"/>
              </a:buClr>
              <a:defRPr/>
            </a:pPr>
            <a:r>
              <a:rPr lang="en-US" sz="2800" dirty="0" smtClean="0">
                <a:solidFill>
                  <a:schemeClr val="accent2"/>
                </a:solidFill>
              </a:rPr>
              <a:t>Target specific age group</a:t>
            </a:r>
          </a:p>
          <a:p>
            <a:pPr>
              <a:buClr>
                <a:schemeClr val="accent2"/>
              </a:buClr>
              <a:defRPr/>
            </a:pPr>
            <a:r>
              <a:rPr lang="en-US" sz="2800" dirty="0" smtClean="0">
                <a:solidFill>
                  <a:schemeClr val="accent2"/>
                </a:solidFill>
              </a:rPr>
              <a:t>Combine with other demographic variables</a:t>
            </a:r>
          </a:p>
          <a:p>
            <a:pPr>
              <a:buClr>
                <a:schemeClr val="accent2"/>
              </a:buClr>
              <a:defRPr/>
            </a:pPr>
            <a:r>
              <a:rPr lang="en-US" sz="2800" dirty="0" smtClean="0">
                <a:solidFill>
                  <a:schemeClr val="accent2"/>
                </a:solidFill>
              </a:rPr>
              <a:t>Children as a group</a:t>
            </a:r>
          </a:p>
          <a:p>
            <a:pPr lvl="1">
              <a:buClr>
                <a:schemeClr val="accent2"/>
              </a:buClr>
              <a:defRPr/>
            </a:pPr>
            <a:r>
              <a:rPr lang="en-US" sz="2400" dirty="0" smtClean="0">
                <a:solidFill>
                  <a:schemeClr val="accent2"/>
                </a:solidFill>
              </a:rPr>
              <a:t>Spend $30 billion</a:t>
            </a:r>
          </a:p>
          <a:p>
            <a:pPr lvl="1">
              <a:buClr>
                <a:schemeClr val="accent2"/>
              </a:buClr>
              <a:defRPr/>
            </a:pPr>
            <a:r>
              <a:rPr lang="en-US" sz="2400" dirty="0" smtClean="0">
                <a:solidFill>
                  <a:schemeClr val="accent2"/>
                </a:solidFill>
              </a:rPr>
              <a:t>Influence $500 billion</a:t>
            </a:r>
          </a:p>
        </p:txBody>
      </p:sp>
      <p:pic>
        <p:nvPicPr>
          <p:cNvPr id="50177" name="Picture 1"/>
          <p:cNvPicPr>
            <a:picLocks noChangeAspect="1" noChangeArrowheads="1"/>
          </p:cNvPicPr>
          <p:nvPr/>
        </p:nvPicPr>
        <p:blipFill>
          <a:blip r:embed="rId3" cstate="print"/>
          <a:srcRect/>
          <a:stretch>
            <a:fillRect/>
          </a:stretch>
        </p:blipFill>
        <p:spPr bwMode="auto">
          <a:xfrm>
            <a:off x="5989900" y="2076451"/>
            <a:ext cx="2833115" cy="3714749"/>
          </a:xfrm>
          <a:prstGeom prst="rect">
            <a:avLst/>
          </a:prstGeom>
          <a:noFill/>
          <a:ln w="9525">
            <a:noFill/>
            <a:miter lim="800000"/>
            <a:headEnd/>
            <a:tailEnd/>
          </a:ln>
          <a:effectLst/>
        </p:spPr>
      </p:pic>
      <p:sp>
        <p:nvSpPr>
          <p:cNvPr id="11" name="Rectangle 2"/>
          <p:cNvSpPr txBox="1">
            <a:spLocks noChangeArrowheads="1"/>
          </p:cNvSpPr>
          <p:nvPr/>
        </p:nvSpPr>
        <p:spPr>
          <a:xfrm>
            <a:off x="304800" y="228600"/>
            <a:ext cx="8534400" cy="1066800"/>
          </a:xfrm>
          <a:prstGeom prst="rect">
            <a:avLst/>
          </a:prstGeom>
          <a:noFill/>
        </p:spPr>
        <p:txBody>
          <a:bodyPr anchor="ctr" anchorCtr="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solidFill>
                  <a:schemeClr val="accent2"/>
                </a:solidFill>
                <a:effectLst/>
                <a:uLnTx/>
                <a:uFillTx/>
                <a:latin typeface="+mj-lt"/>
                <a:ea typeface="+mj-ea"/>
                <a:cs typeface="+mj-cs"/>
              </a:rPr>
              <a:t>Demographics - Age</a:t>
            </a:r>
          </a:p>
        </p:txBody>
      </p:sp>
      <p:sp>
        <p:nvSpPr>
          <p:cNvPr id="13" name="Text Box 9"/>
          <p:cNvSpPr txBox="1">
            <a:spLocks noChangeArrowheads="1"/>
          </p:cNvSpPr>
          <p:nvPr/>
        </p:nvSpPr>
        <p:spPr bwMode="auto">
          <a:xfrm>
            <a:off x="3733800" y="6019800"/>
            <a:ext cx="2362200" cy="304800"/>
          </a:xfrm>
          <a:prstGeom prst="rect">
            <a:avLst/>
          </a:prstGeom>
          <a:noFill/>
          <a:ln w="12700">
            <a:noFill/>
            <a:miter lim="800000"/>
            <a:headEnd type="none" w="sm" len="sm"/>
            <a:tailEnd type="none" w="sm" len="sm"/>
          </a:ln>
        </p:spPr>
        <p:txBody>
          <a:bodyPr wrap="none">
            <a:spAutoFit/>
          </a:bodyPr>
          <a:lstStyle/>
          <a:p>
            <a:pPr algn="l" eaLnBrk="1" hangingPunct="1"/>
            <a:r>
              <a:rPr lang="en-US" sz="1400" dirty="0">
                <a:solidFill>
                  <a:schemeClr val="bg1"/>
                </a:solidFill>
                <a:effectLst/>
              </a:rPr>
              <a:t>Click on speaker to play ad.</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63284" y="167088"/>
            <a:ext cx="8851392" cy="1216152"/>
          </a:xfrm>
          <a:prstGeom prst="rect">
            <a:avLst/>
          </a:prstGeom>
          <a:solidFill>
            <a:srgbClr val="FFC000">
              <a:alpha val="50000"/>
            </a:srgbClr>
          </a:solidFill>
          <a:ln w="9525">
            <a:noFill/>
            <a:miter lim="800000"/>
            <a:headEnd/>
            <a:tailEnd/>
          </a:ln>
        </p:spPr>
        <p:txBody>
          <a:bodyPr wrap="none" anchor="ctr"/>
          <a:lstStyle/>
          <a:p>
            <a:endParaRPr lang="en-US"/>
          </a:p>
        </p:txBody>
      </p:sp>
      <p:sp>
        <p:nvSpPr>
          <p:cNvPr id="25604" name="Rectangle 2"/>
          <p:cNvSpPr>
            <a:spLocks noGrp="1" noChangeArrowheads="1"/>
          </p:cNvSpPr>
          <p:nvPr>
            <p:ph type="title"/>
          </p:nvPr>
        </p:nvSpPr>
        <p:spPr>
          <a:xfrm>
            <a:off x="304800" y="228600"/>
            <a:ext cx="8534400" cy="1219200"/>
          </a:xfrm>
          <a:noFill/>
        </p:spPr>
        <p:txBody>
          <a:bodyPr/>
          <a:lstStyle/>
          <a:p>
            <a:r>
              <a:rPr lang="en-US" sz="4000" b="1" dirty="0" smtClean="0">
                <a:solidFill>
                  <a:schemeClr val="accent2"/>
                </a:solidFill>
              </a:rPr>
              <a:t>Psychographic Segmentation</a:t>
            </a:r>
          </a:p>
        </p:txBody>
      </p:sp>
      <p:sp>
        <p:nvSpPr>
          <p:cNvPr id="90115" name="Rectangle 3"/>
          <p:cNvSpPr>
            <a:spLocks noGrp="1" noChangeArrowheads="1"/>
          </p:cNvSpPr>
          <p:nvPr>
            <p:ph type="body" idx="1"/>
          </p:nvPr>
        </p:nvSpPr>
        <p:spPr>
          <a:xfrm>
            <a:off x="762000" y="2209800"/>
            <a:ext cx="7696200" cy="2590800"/>
          </a:xfrm>
        </p:spPr>
        <p:txBody>
          <a:bodyPr/>
          <a:lstStyle/>
          <a:p>
            <a:pPr>
              <a:buClr>
                <a:schemeClr val="accent2"/>
              </a:buClr>
              <a:defRPr/>
            </a:pPr>
            <a:r>
              <a:rPr lang="en-US" dirty="0" smtClean="0">
                <a:solidFill>
                  <a:schemeClr val="accent2"/>
                </a:solidFill>
              </a:rPr>
              <a:t>Describe consumers’ activities, interests, opinions (AIO) </a:t>
            </a:r>
          </a:p>
          <a:p>
            <a:pPr>
              <a:buClr>
                <a:schemeClr val="accent2"/>
              </a:buClr>
              <a:defRPr/>
            </a:pPr>
            <a:r>
              <a:rPr lang="en-US" dirty="0" smtClean="0">
                <a:solidFill>
                  <a:schemeClr val="accent2"/>
                </a:solidFill>
              </a:rPr>
              <a:t>Combine with demographics to develop target market variables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63284" y="167088"/>
            <a:ext cx="8851392" cy="1216152"/>
          </a:xfrm>
          <a:prstGeom prst="rect">
            <a:avLst/>
          </a:prstGeom>
          <a:solidFill>
            <a:srgbClr val="FFC000">
              <a:alpha val="50000"/>
            </a:srgbClr>
          </a:solidFill>
          <a:ln w="9525">
            <a:noFill/>
            <a:miter lim="800000"/>
            <a:headEnd/>
            <a:tailEnd/>
          </a:ln>
        </p:spPr>
        <p:txBody>
          <a:bodyPr wrap="none" anchor="ctr"/>
          <a:lstStyle/>
          <a:p>
            <a:endParaRPr lang="en-US"/>
          </a:p>
        </p:txBody>
      </p:sp>
      <p:sp>
        <p:nvSpPr>
          <p:cNvPr id="25604" name="Rectangle 2"/>
          <p:cNvSpPr>
            <a:spLocks noGrp="1" noChangeArrowheads="1"/>
          </p:cNvSpPr>
          <p:nvPr>
            <p:ph type="title"/>
          </p:nvPr>
        </p:nvSpPr>
        <p:spPr>
          <a:xfrm>
            <a:off x="304800" y="152400"/>
            <a:ext cx="8534400" cy="1219200"/>
          </a:xfrm>
          <a:noFill/>
        </p:spPr>
        <p:txBody>
          <a:bodyPr/>
          <a:lstStyle/>
          <a:p>
            <a:r>
              <a:rPr lang="en-US" sz="3600" dirty="0" smtClean="0">
                <a:solidFill>
                  <a:schemeClr val="accent2"/>
                </a:solidFill>
              </a:rPr>
              <a:t>Psychographics &amp; Lifestyles</a:t>
            </a:r>
            <a:br>
              <a:rPr lang="en-US" sz="3600" dirty="0" smtClean="0">
                <a:solidFill>
                  <a:schemeClr val="accent2"/>
                </a:solidFill>
              </a:rPr>
            </a:br>
            <a:r>
              <a:rPr lang="en-US" sz="2800" dirty="0" smtClean="0">
                <a:solidFill>
                  <a:schemeClr val="accent2"/>
                </a:solidFill>
              </a:rPr>
              <a:t>(VALS II)</a:t>
            </a:r>
          </a:p>
        </p:txBody>
      </p:sp>
      <p:sp>
        <p:nvSpPr>
          <p:cNvPr id="90115" name="Rectangle 3"/>
          <p:cNvSpPr>
            <a:spLocks noGrp="1" noChangeArrowheads="1"/>
          </p:cNvSpPr>
          <p:nvPr>
            <p:ph type="body" idx="1"/>
          </p:nvPr>
        </p:nvSpPr>
        <p:spPr>
          <a:xfrm>
            <a:off x="381000" y="1752600"/>
            <a:ext cx="8534400" cy="4038600"/>
          </a:xfrm>
        </p:spPr>
        <p:txBody>
          <a:bodyPr/>
          <a:lstStyle/>
          <a:p>
            <a:pPr>
              <a:buClr>
                <a:schemeClr val="accent2"/>
              </a:buClr>
              <a:defRPr/>
            </a:pPr>
            <a:r>
              <a:rPr lang="en-US" sz="2800" dirty="0" smtClean="0">
                <a:solidFill>
                  <a:schemeClr val="accent2"/>
                </a:solidFill>
              </a:rPr>
              <a:t>Innovators – </a:t>
            </a:r>
            <a:r>
              <a:rPr lang="en-US" sz="2000" dirty="0" smtClean="0">
                <a:solidFill>
                  <a:schemeClr val="accent2"/>
                </a:solidFill>
              </a:rPr>
              <a:t>successful, sophisticated, upscale products</a:t>
            </a:r>
            <a:endParaRPr lang="en-US" sz="2800" dirty="0" smtClean="0">
              <a:solidFill>
                <a:schemeClr val="accent2"/>
              </a:solidFill>
            </a:endParaRPr>
          </a:p>
          <a:p>
            <a:pPr>
              <a:buClr>
                <a:schemeClr val="accent2"/>
              </a:buClr>
              <a:defRPr/>
            </a:pPr>
            <a:r>
              <a:rPr lang="en-US" sz="2800" dirty="0" smtClean="0">
                <a:solidFill>
                  <a:schemeClr val="accent2"/>
                </a:solidFill>
              </a:rPr>
              <a:t>Thinkers – </a:t>
            </a:r>
            <a:r>
              <a:rPr lang="en-US" sz="2000" dirty="0" smtClean="0">
                <a:solidFill>
                  <a:schemeClr val="accent2"/>
                </a:solidFill>
              </a:rPr>
              <a:t>educated, conservative, practical value</a:t>
            </a:r>
            <a:endParaRPr lang="en-US" sz="2800" dirty="0" smtClean="0">
              <a:solidFill>
                <a:schemeClr val="accent2"/>
              </a:solidFill>
            </a:endParaRPr>
          </a:p>
          <a:p>
            <a:pPr>
              <a:buClr>
                <a:schemeClr val="accent2"/>
              </a:buClr>
              <a:defRPr/>
            </a:pPr>
            <a:r>
              <a:rPr lang="en-US" sz="2800" dirty="0" smtClean="0">
                <a:solidFill>
                  <a:schemeClr val="accent2"/>
                </a:solidFill>
              </a:rPr>
              <a:t>Achievers – </a:t>
            </a:r>
            <a:r>
              <a:rPr lang="en-US" sz="2000" dirty="0" smtClean="0">
                <a:solidFill>
                  <a:schemeClr val="accent2"/>
                </a:solidFill>
              </a:rPr>
              <a:t>goal-oriented, conservative, career, family</a:t>
            </a:r>
            <a:endParaRPr lang="en-US" sz="2800" dirty="0" smtClean="0">
              <a:solidFill>
                <a:schemeClr val="accent2"/>
              </a:solidFill>
            </a:endParaRPr>
          </a:p>
          <a:p>
            <a:pPr>
              <a:buClr>
                <a:schemeClr val="accent2"/>
              </a:buClr>
              <a:defRPr/>
            </a:pPr>
            <a:r>
              <a:rPr lang="en-US" sz="2800" dirty="0" smtClean="0">
                <a:solidFill>
                  <a:schemeClr val="accent2"/>
                </a:solidFill>
              </a:rPr>
              <a:t>Experiencers – </a:t>
            </a:r>
            <a:r>
              <a:rPr lang="en-US" sz="2000" dirty="0" smtClean="0">
                <a:solidFill>
                  <a:schemeClr val="accent2"/>
                </a:solidFill>
              </a:rPr>
              <a:t>young, enthusiastic, impulsive, social</a:t>
            </a:r>
            <a:endParaRPr lang="en-US" sz="2800" dirty="0" smtClean="0">
              <a:solidFill>
                <a:schemeClr val="accent2"/>
              </a:solidFill>
            </a:endParaRPr>
          </a:p>
          <a:p>
            <a:pPr>
              <a:buClr>
                <a:schemeClr val="accent2"/>
              </a:buClr>
              <a:defRPr/>
            </a:pPr>
            <a:r>
              <a:rPr lang="en-US" sz="2800" dirty="0" smtClean="0">
                <a:solidFill>
                  <a:schemeClr val="accent2"/>
                </a:solidFill>
              </a:rPr>
              <a:t>Believers – </a:t>
            </a:r>
            <a:r>
              <a:rPr lang="en-US" sz="2000" dirty="0" smtClean="0">
                <a:solidFill>
                  <a:schemeClr val="accent2"/>
                </a:solidFill>
              </a:rPr>
              <a:t>conservative, conventional, traditional</a:t>
            </a:r>
            <a:endParaRPr lang="en-US" sz="2800" dirty="0" smtClean="0">
              <a:solidFill>
                <a:schemeClr val="accent2"/>
              </a:solidFill>
            </a:endParaRPr>
          </a:p>
          <a:p>
            <a:pPr>
              <a:buClr>
                <a:schemeClr val="accent2"/>
              </a:buClr>
              <a:defRPr/>
            </a:pPr>
            <a:r>
              <a:rPr lang="en-US" sz="2800" dirty="0" smtClean="0">
                <a:solidFill>
                  <a:schemeClr val="accent2"/>
                </a:solidFill>
              </a:rPr>
              <a:t>Strivers – </a:t>
            </a:r>
            <a:r>
              <a:rPr lang="en-US" sz="2000" dirty="0" smtClean="0">
                <a:solidFill>
                  <a:schemeClr val="accent2"/>
                </a:solidFill>
              </a:rPr>
              <a:t>trendy, fun-loving, peers important</a:t>
            </a:r>
            <a:endParaRPr lang="en-US" sz="2800" dirty="0" smtClean="0">
              <a:solidFill>
                <a:schemeClr val="accent2"/>
              </a:solidFill>
            </a:endParaRPr>
          </a:p>
          <a:p>
            <a:pPr>
              <a:buClr>
                <a:schemeClr val="accent2"/>
              </a:buClr>
              <a:defRPr/>
            </a:pPr>
            <a:r>
              <a:rPr lang="en-US" sz="2800" dirty="0" smtClean="0">
                <a:solidFill>
                  <a:schemeClr val="accent2"/>
                </a:solidFill>
              </a:rPr>
              <a:t>Makers – </a:t>
            </a:r>
            <a:r>
              <a:rPr lang="en-US" sz="2000" dirty="0" smtClean="0">
                <a:solidFill>
                  <a:schemeClr val="accent2"/>
                </a:solidFill>
              </a:rPr>
              <a:t>self-sufficient, respect authority</a:t>
            </a:r>
            <a:endParaRPr lang="en-US" sz="2800" dirty="0" smtClean="0">
              <a:solidFill>
                <a:schemeClr val="accent2"/>
              </a:solidFill>
            </a:endParaRPr>
          </a:p>
          <a:p>
            <a:pPr>
              <a:buClr>
                <a:schemeClr val="accent2"/>
              </a:buClr>
              <a:defRPr/>
            </a:pPr>
            <a:r>
              <a:rPr lang="en-US" sz="2800" dirty="0" smtClean="0">
                <a:solidFill>
                  <a:schemeClr val="accent2"/>
                </a:solidFill>
              </a:rPr>
              <a:t>Survivors – </a:t>
            </a:r>
            <a:r>
              <a:rPr lang="en-US" sz="2000" dirty="0" smtClean="0">
                <a:solidFill>
                  <a:schemeClr val="accent2"/>
                </a:solidFill>
              </a:rPr>
              <a:t>safety, security, focus on needs, price</a:t>
            </a:r>
            <a:endParaRPr lang="en-US" sz="2800" dirty="0" smtClean="0">
              <a:solidFill>
                <a:schemeClr val="accent2"/>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63284" y="167088"/>
            <a:ext cx="8851392" cy="1216152"/>
          </a:xfrm>
          <a:prstGeom prst="rect">
            <a:avLst/>
          </a:prstGeom>
          <a:solidFill>
            <a:srgbClr val="FFC000">
              <a:alpha val="50000"/>
            </a:srgbClr>
          </a:solidFill>
          <a:ln w="9525">
            <a:noFill/>
            <a:miter lim="800000"/>
            <a:headEnd/>
            <a:tailEnd/>
          </a:ln>
        </p:spPr>
        <p:txBody>
          <a:bodyPr wrap="none" anchor="ctr"/>
          <a:lstStyle/>
          <a:p>
            <a:endParaRPr lang="en-US"/>
          </a:p>
        </p:txBody>
      </p:sp>
      <p:sp>
        <p:nvSpPr>
          <p:cNvPr id="26628" name="Rectangle 2"/>
          <p:cNvSpPr>
            <a:spLocks noGrp="1" noChangeArrowheads="1"/>
          </p:cNvSpPr>
          <p:nvPr>
            <p:ph type="title"/>
          </p:nvPr>
        </p:nvSpPr>
        <p:spPr>
          <a:xfrm>
            <a:off x="304800" y="304800"/>
            <a:ext cx="8534400" cy="1066800"/>
          </a:xfrm>
          <a:noFill/>
        </p:spPr>
        <p:txBody>
          <a:bodyPr/>
          <a:lstStyle/>
          <a:p>
            <a:r>
              <a:rPr lang="en-US" sz="3600" b="1" dirty="0" smtClean="0">
                <a:solidFill>
                  <a:schemeClr val="accent2"/>
                </a:solidFill>
              </a:rPr>
              <a:t>Psychographics &amp; Technology</a:t>
            </a:r>
            <a:endParaRPr lang="en-US" sz="3600" dirty="0" smtClean="0">
              <a:solidFill>
                <a:schemeClr val="accent2"/>
              </a:solidFill>
            </a:endParaRPr>
          </a:p>
        </p:txBody>
      </p:sp>
      <p:sp>
        <p:nvSpPr>
          <p:cNvPr id="91139" name="Rectangle 3"/>
          <p:cNvSpPr>
            <a:spLocks noGrp="1" noChangeArrowheads="1"/>
          </p:cNvSpPr>
          <p:nvPr>
            <p:ph type="body" idx="1"/>
          </p:nvPr>
        </p:nvSpPr>
        <p:spPr>
          <a:xfrm>
            <a:off x="487680" y="1828800"/>
            <a:ext cx="8153400" cy="3886200"/>
          </a:xfrm>
        </p:spPr>
        <p:txBody>
          <a:bodyPr/>
          <a:lstStyle/>
          <a:p>
            <a:pPr>
              <a:buClr>
                <a:schemeClr val="accent2"/>
              </a:buClr>
              <a:defRPr/>
            </a:pPr>
            <a:r>
              <a:rPr lang="en-US" sz="2800" b="1" dirty="0" smtClean="0">
                <a:solidFill>
                  <a:schemeClr val="accent2"/>
                </a:solidFill>
              </a:rPr>
              <a:t>New Enthusiasts </a:t>
            </a:r>
            <a:r>
              <a:rPr lang="en-US" sz="2800" dirty="0" smtClean="0">
                <a:solidFill>
                  <a:schemeClr val="accent2"/>
                </a:solidFill>
              </a:rPr>
              <a:t>– </a:t>
            </a:r>
            <a:r>
              <a:rPr lang="en-US" sz="2000" dirty="0" smtClean="0">
                <a:solidFill>
                  <a:schemeClr val="accent2"/>
                </a:solidFill>
              </a:rPr>
              <a:t>cutting edge, eager, high incomes/education</a:t>
            </a:r>
            <a:endParaRPr lang="en-US" sz="2800" dirty="0" smtClean="0">
              <a:solidFill>
                <a:schemeClr val="accent2"/>
              </a:solidFill>
            </a:endParaRPr>
          </a:p>
          <a:p>
            <a:pPr>
              <a:buClr>
                <a:schemeClr val="accent2"/>
              </a:buClr>
              <a:defRPr/>
            </a:pPr>
            <a:r>
              <a:rPr lang="en-US" sz="2800" b="1" dirty="0" smtClean="0">
                <a:solidFill>
                  <a:schemeClr val="accent2"/>
                </a:solidFill>
              </a:rPr>
              <a:t>Hopefuls</a:t>
            </a:r>
            <a:r>
              <a:rPr lang="en-US" sz="2800" dirty="0" smtClean="0">
                <a:solidFill>
                  <a:schemeClr val="accent2"/>
                </a:solidFill>
              </a:rPr>
              <a:t> – </a:t>
            </a:r>
            <a:r>
              <a:rPr lang="en-US" sz="2000" dirty="0" smtClean="0">
                <a:solidFill>
                  <a:schemeClr val="accent2"/>
                </a:solidFill>
              </a:rPr>
              <a:t>cutting edge, lack financial means</a:t>
            </a:r>
            <a:endParaRPr lang="en-US" sz="2800" dirty="0" smtClean="0">
              <a:solidFill>
                <a:schemeClr val="accent2"/>
              </a:solidFill>
            </a:endParaRPr>
          </a:p>
          <a:p>
            <a:pPr>
              <a:buClr>
                <a:schemeClr val="accent2"/>
              </a:buClr>
              <a:defRPr/>
            </a:pPr>
            <a:r>
              <a:rPr lang="en-US" sz="2800" b="1" dirty="0" smtClean="0">
                <a:solidFill>
                  <a:schemeClr val="accent2"/>
                </a:solidFill>
              </a:rPr>
              <a:t>Faithful</a:t>
            </a:r>
            <a:r>
              <a:rPr lang="en-US" sz="2800" dirty="0" smtClean="0">
                <a:solidFill>
                  <a:schemeClr val="accent2"/>
                </a:solidFill>
              </a:rPr>
              <a:t> – </a:t>
            </a:r>
            <a:r>
              <a:rPr lang="en-US" sz="2000" dirty="0" smtClean="0">
                <a:solidFill>
                  <a:schemeClr val="accent2"/>
                </a:solidFill>
              </a:rPr>
              <a:t>not eager, but not averse</a:t>
            </a:r>
            <a:endParaRPr lang="en-US" sz="2800" dirty="0" smtClean="0">
              <a:solidFill>
                <a:schemeClr val="accent2"/>
              </a:solidFill>
            </a:endParaRPr>
          </a:p>
          <a:p>
            <a:pPr>
              <a:buClr>
                <a:schemeClr val="accent2"/>
              </a:buClr>
              <a:defRPr/>
            </a:pPr>
            <a:r>
              <a:rPr lang="en-US" sz="2800" b="1" dirty="0" smtClean="0">
                <a:solidFill>
                  <a:schemeClr val="accent2"/>
                </a:solidFill>
              </a:rPr>
              <a:t>Oldliners</a:t>
            </a:r>
            <a:r>
              <a:rPr lang="en-US" sz="2800" dirty="0" smtClean="0">
                <a:solidFill>
                  <a:schemeClr val="accent2"/>
                </a:solidFill>
              </a:rPr>
              <a:t> – </a:t>
            </a:r>
            <a:r>
              <a:rPr lang="en-US" sz="2000" dirty="0" smtClean="0">
                <a:solidFill>
                  <a:schemeClr val="accent2"/>
                </a:solidFill>
              </a:rPr>
              <a:t>not interested in new technologies</a:t>
            </a:r>
            <a:endParaRPr lang="en-US" sz="2800" dirty="0" smtClean="0">
              <a:solidFill>
                <a:schemeClr val="accent2"/>
              </a:solidFill>
            </a:endParaRPr>
          </a:p>
          <a:p>
            <a:pPr>
              <a:buClr>
                <a:schemeClr val="accent2"/>
              </a:buClr>
              <a:defRPr/>
            </a:pPr>
            <a:r>
              <a:rPr lang="en-US" sz="2800" b="1" dirty="0" smtClean="0">
                <a:solidFill>
                  <a:schemeClr val="accent2"/>
                </a:solidFill>
              </a:rPr>
              <a:t>Independents</a:t>
            </a:r>
            <a:r>
              <a:rPr lang="en-US" sz="2800" dirty="0" smtClean="0">
                <a:solidFill>
                  <a:schemeClr val="accent2"/>
                </a:solidFill>
              </a:rPr>
              <a:t> – </a:t>
            </a:r>
            <a:r>
              <a:rPr lang="en-US" sz="2000" dirty="0" smtClean="0">
                <a:solidFill>
                  <a:schemeClr val="accent2"/>
                </a:solidFill>
              </a:rPr>
              <a:t>higher incomes, do not value new technology</a:t>
            </a:r>
            <a:endParaRPr lang="en-US" sz="2800" dirty="0" smtClean="0">
              <a:solidFill>
                <a:schemeClr val="accent2"/>
              </a:solidFill>
            </a:endParaRPr>
          </a:p>
          <a:p>
            <a:pPr>
              <a:buClr>
                <a:schemeClr val="accent2"/>
              </a:buClr>
              <a:defRPr/>
            </a:pPr>
            <a:r>
              <a:rPr lang="en-US" sz="2800" b="1" dirty="0" smtClean="0">
                <a:solidFill>
                  <a:schemeClr val="accent2"/>
                </a:solidFill>
              </a:rPr>
              <a:t>Surfers </a:t>
            </a:r>
            <a:r>
              <a:rPr lang="en-US" sz="2800" dirty="0" smtClean="0">
                <a:solidFill>
                  <a:schemeClr val="accent2"/>
                </a:solidFill>
              </a:rPr>
              <a:t>– </a:t>
            </a:r>
            <a:r>
              <a:rPr lang="en-US" sz="2000" dirty="0" smtClean="0">
                <a:solidFill>
                  <a:schemeClr val="accent2"/>
                </a:solidFill>
              </a:rPr>
              <a:t>ambivalent about new technology, cynical about business</a:t>
            </a:r>
            <a:endParaRPr lang="en-US" sz="2800" dirty="0" smtClean="0">
              <a:solidFill>
                <a:schemeClr val="accent2"/>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163284" y="167088"/>
            <a:ext cx="8851392" cy="1216152"/>
          </a:xfrm>
          <a:prstGeom prst="rect">
            <a:avLst/>
          </a:prstGeom>
          <a:solidFill>
            <a:srgbClr val="FFC000">
              <a:alpha val="50000"/>
            </a:srgbClr>
          </a:solidFill>
          <a:ln w="9525">
            <a:noFill/>
            <a:miter lim="800000"/>
            <a:headEnd/>
            <a:tailEnd/>
          </a:ln>
        </p:spPr>
        <p:txBody>
          <a:bodyPr wrap="none" anchor="ctr"/>
          <a:lstStyle/>
          <a:p>
            <a:endParaRPr lang="en-US"/>
          </a:p>
        </p:txBody>
      </p:sp>
      <p:sp>
        <p:nvSpPr>
          <p:cNvPr id="53257" name="Rectangle 9"/>
          <p:cNvSpPr>
            <a:spLocks noChangeArrowheads="1"/>
          </p:cNvSpPr>
          <p:nvPr/>
        </p:nvSpPr>
        <p:spPr bwMode="auto">
          <a:xfrm>
            <a:off x="304800" y="304800"/>
            <a:ext cx="8534400" cy="990600"/>
          </a:xfrm>
          <a:prstGeom prst="rect">
            <a:avLst/>
          </a:prstGeom>
          <a:noFill/>
          <a:ln w="9525">
            <a:noFill/>
            <a:miter lim="800000"/>
            <a:headEnd/>
            <a:tailEnd/>
          </a:ln>
        </p:spPr>
        <p:txBody>
          <a:bodyPr lIns="92075" tIns="46038" rIns="92075" bIns="46038" anchor="ctr"/>
          <a:lstStyle/>
          <a:p>
            <a:pPr algn="ctr" eaLnBrk="0" hangingPunct="0"/>
            <a:r>
              <a:rPr lang="en-US" sz="2800" b="1" dirty="0">
                <a:solidFill>
                  <a:schemeClr val="accent2"/>
                </a:solidFill>
              </a:rPr>
              <a:t>U.S. Consumer’s Segmented by Attitudes Toward Support of Green Marketing</a:t>
            </a:r>
          </a:p>
        </p:txBody>
      </p:sp>
      <p:sp>
        <p:nvSpPr>
          <p:cNvPr id="53258" name="Rectangle 11"/>
          <p:cNvSpPr>
            <a:spLocks noGrp="1" noChangeArrowheads="1"/>
          </p:cNvSpPr>
          <p:nvPr>
            <p:ph type="body" idx="4294967295"/>
          </p:nvPr>
        </p:nvSpPr>
        <p:spPr>
          <a:xfrm>
            <a:off x="381000" y="1752600"/>
            <a:ext cx="8382000" cy="4267200"/>
          </a:xfrm>
          <a:noFill/>
        </p:spPr>
        <p:txBody>
          <a:bodyPr lIns="92075" tIns="46038" rIns="92075" bIns="46038"/>
          <a:lstStyle/>
          <a:p>
            <a:pPr>
              <a:spcBef>
                <a:spcPct val="20000"/>
              </a:spcBef>
              <a:buClr>
                <a:srgbClr val="008000"/>
              </a:buClr>
            </a:pPr>
            <a:r>
              <a:rPr lang="en-US" sz="2400" u="sng" dirty="0" smtClean="0">
                <a:solidFill>
                  <a:srgbClr val="008000"/>
                </a:solidFill>
                <a:latin typeface="Tahoma" pitchFamily="34" charset="0"/>
              </a:rPr>
              <a:t>True Blue Green (9%)</a:t>
            </a:r>
            <a:r>
              <a:rPr lang="en-US" sz="2400" dirty="0" smtClean="0">
                <a:latin typeface="Tahoma" pitchFamily="34" charset="0"/>
              </a:rPr>
              <a:t> </a:t>
            </a:r>
            <a:r>
              <a:rPr lang="en-US" sz="2000" dirty="0" smtClean="0">
                <a:solidFill>
                  <a:schemeClr val="accent2"/>
                </a:solidFill>
                <a:latin typeface="Tahoma" pitchFamily="34" charset="0"/>
              </a:rPr>
              <a:t>– Strong environmental values, politically active. Heavy users of green products</a:t>
            </a:r>
          </a:p>
          <a:p>
            <a:pPr>
              <a:spcBef>
                <a:spcPct val="20000"/>
              </a:spcBef>
              <a:buClr>
                <a:srgbClr val="008000"/>
              </a:buClr>
            </a:pPr>
            <a:r>
              <a:rPr lang="en-US" sz="2400" u="sng" dirty="0" smtClean="0">
                <a:solidFill>
                  <a:srgbClr val="008000"/>
                </a:solidFill>
                <a:latin typeface="Tahoma" pitchFamily="34" charset="0"/>
              </a:rPr>
              <a:t>Greenback Greens (6%)</a:t>
            </a:r>
            <a:r>
              <a:rPr lang="en-US" sz="2400" dirty="0" smtClean="0">
                <a:latin typeface="Tahoma" pitchFamily="34" charset="0"/>
              </a:rPr>
              <a:t> </a:t>
            </a:r>
            <a:r>
              <a:rPr lang="en-US" sz="2400" dirty="0" smtClean="0">
                <a:solidFill>
                  <a:schemeClr val="accent2"/>
                </a:solidFill>
                <a:latin typeface="Tahoma" pitchFamily="34" charset="0"/>
              </a:rPr>
              <a:t>– </a:t>
            </a:r>
            <a:r>
              <a:rPr lang="en-US" sz="2000" dirty="0" smtClean="0">
                <a:solidFill>
                  <a:schemeClr val="accent2"/>
                </a:solidFill>
                <a:latin typeface="Tahoma" pitchFamily="34" charset="0"/>
              </a:rPr>
              <a:t>Strong environmental values,  not politically active. Heavy users of green products</a:t>
            </a:r>
          </a:p>
          <a:p>
            <a:pPr>
              <a:spcBef>
                <a:spcPct val="20000"/>
              </a:spcBef>
              <a:buClr>
                <a:srgbClr val="008000"/>
              </a:buClr>
            </a:pPr>
            <a:r>
              <a:rPr lang="en-US" sz="2400" u="sng" dirty="0" smtClean="0">
                <a:solidFill>
                  <a:srgbClr val="008000"/>
                </a:solidFill>
                <a:latin typeface="Tahoma" pitchFamily="34" charset="0"/>
              </a:rPr>
              <a:t>Sprouts (31%)</a:t>
            </a:r>
            <a:r>
              <a:rPr lang="en-US" sz="2400" dirty="0" smtClean="0">
                <a:latin typeface="Tahoma" pitchFamily="34" charset="0"/>
              </a:rPr>
              <a:t> </a:t>
            </a:r>
            <a:r>
              <a:rPr lang="en-US" sz="2000" dirty="0" smtClean="0">
                <a:solidFill>
                  <a:schemeClr val="accent2"/>
                </a:solidFill>
                <a:latin typeface="Tahoma" pitchFamily="34" charset="0"/>
              </a:rPr>
              <a:t>– Believe in theory, not in practice.  Buy green only if equal to or superior to non-green products.</a:t>
            </a:r>
          </a:p>
          <a:p>
            <a:pPr>
              <a:spcBef>
                <a:spcPct val="20000"/>
              </a:spcBef>
              <a:buClr>
                <a:srgbClr val="008000"/>
              </a:buClr>
            </a:pPr>
            <a:r>
              <a:rPr lang="en-US" sz="2400" u="sng" dirty="0" smtClean="0">
                <a:solidFill>
                  <a:srgbClr val="008000"/>
                </a:solidFill>
                <a:latin typeface="Tahoma" pitchFamily="34" charset="0"/>
              </a:rPr>
              <a:t>Grousers (19%)</a:t>
            </a:r>
            <a:r>
              <a:rPr lang="en-US" sz="2400" dirty="0" smtClean="0">
                <a:latin typeface="Tahoma" pitchFamily="34" charset="0"/>
              </a:rPr>
              <a:t> </a:t>
            </a:r>
            <a:r>
              <a:rPr lang="en-US" sz="2400" dirty="0" smtClean="0">
                <a:solidFill>
                  <a:schemeClr val="accent2"/>
                </a:solidFill>
                <a:latin typeface="Tahoma" pitchFamily="34" charset="0"/>
              </a:rPr>
              <a:t>– </a:t>
            </a:r>
            <a:r>
              <a:rPr lang="en-US" sz="2000" dirty="0" smtClean="0">
                <a:solidFill>
                  <a:schemeClr val="accent2"/>
                </a:solidFill>
                <a:latin typeface="Tahoma" pitchFamily="34" charset="0"/>
              </a:rPr>
              <a:t>Uneducated about environmental issues, cynical about their ability to effect change. Green products are too expensive and inferior.</a:t>
            </a:r>
          </a:p>
          <a:p>
            <a:pPr>
              <a:spcBef>
                <a:spcPct val="20000"/>
              </a:spcBef>
              <a:buClr>
                <a:srgbClr val="008000"/>
              </a:buClr>
            </a:pPr>
            <a:r>
              <a:rPr lang="en-US" sz="2400" u="sng" dirty="0" smtClean="0">
                <a:solidFill>
                  <a:srgbClr val="008000"/>
                </a:solidFill>
                <a:latin typeface="Tahoma" pitchFamily="34" charset="0"/>
              </a:rPr>
              <a:t>Basic Browns (33%)</a:t>
            </a:r>
            <a:r>
              <a:rPr lang="en-US" sz="2400" dirty="0" smtClean="0">
                <a:latin typeface="Tahoma" pitchFamily="34" charset="0"/>
              </a:rPr>
              <a:t> </a:t>
            </a:r>
            <a:r>
              <a:rPr lang="en-US" sz="2400" dirty="0" smtClean="0">
                <a:solidFill>
                  <a:schemeClr val="accent2"/>
                </a:solidFill>
                <a:latin typeface="Tahoma" pitchFamily="34" charset="0"/>
              </a:rPr>
              <a:t>– </a:t>
            </a:r>
            <a:r>
              <a:rPr lang="en-US" sz="2000" dirty="0" smtClean="0">
                <a:solidFill>
                  <a:schemeClr val="accent2"/>
                </a:solidFill>
                <a:latin typeface="Tahoma" pitchFamily="34" charset="0"/>
              </a:rPr>
              <a:t>Don’t care about environmental issues or social issues.</a:t>
            </a:r>
          </a:p>
        </p:txBody>
      </p:sp>
      <p:sp>
        <p:nvSpPr>
          <p:cNvPr id="53259" name="Text Box 12"/>
          <p:cNvSpPr txBox="1">
            <a:spLocks noChangeArrowheads="1"/>
          </p:cNvSpPr>
          <p:nvPr/>
        </p:nvSpPr>
        <p:spPr bwMode="auto">
          <a:xfrm>
            <a:off x="381000" y="6248400"/>
            <a:ext cx="8315325" cy="457200"/>
          </a:xfrm>
          <a:prstGeom prst="rect">
            <a:avLst/>
          </a:prstGeom>
          <a:noFill/>
          <a:ln w="9525">
            <a:noFill/>
            <a:miter lim="800000"/>
            <a:headEnd/>
            <a:tailEnd/>
          </a:ln>
        </p:spPr>
        <p:txBody>
          <a:bodyPr>
            <a:spAutoFit/>
          </a:bodyPr>
          <a:lstStyle/>
          <a:p>
            <a:r>
              <a:rPr lang="en-US" sz="1200">
                <a:latin typeface="Arial" pitchFamily="34" charset="0"/>
              </a:rPr>
              <a:t>Source: Jill Meredith Ginsberg and Paul N. Bloom, “Choosing the Right Green Marketing Strategy,” </a:t>
            </a:r>
            <a:r>
              <a:rPr lang="en-US" sz="1200" i="1">
                <a:latin typeface="Arial" pitchFamily="34" charset="0"/>
              </a:rPr>
              <a:t>MIT Sloan Management Review</a:t>
            </a:r>
            <a:r>
              <a:rPr lang="en-US" sz="1200">
                <a:latin typeface="Arial" pitchFamily="34" charset="0"/>
              </a:rPr>
              <a:t>, Vol. 46, No. 1 (Fall 2004), pp. 79-84.</a:t>
            </a:r>
          </a:p>
        </p:txBody>
      </p:sp>
      <p:sp>
        <p:nvSpPr>
          <p:cNvPr id="53260" name="Slide Number Placeholder 14"/>
          <p:cNvSpPr txBox="1">
            <a:spLocks noGrp="1"/>
          </p:cNvSpPr>
          <p:nvPr/>
        </p:nvSpPr>
        <p:spPr bwMode="auto">
          <a:xfrm>
            <a:off x="6553200" y="6553200"/>
            <a:ext cx="1905000" cy="457200"/>
          </a:xfrm>
          <a:prstGeom prst="rect">
            <a:avLst/>
          </a:prstGeom>
          <a:noFill/>
          <a:ln w="9525">
            <a:noFill/>
            <a:miter lim="800000"/>
            <a:headEnd/>
            <a:tailEnd/>
          </a:ln>
        </p:spPr>
        <p:txBody>
          <a:bodyPr wrap="none" lIns="92075" tIns="46038" rIns="92075" bIns="46038" anchor="ctr"/>
          <a:lstStyle/>
          <a:p>
            <a:pPr algn="r" eaLnBrk="0" hangingPunct="0"/>
            <a:r>
              <a:rPr lang="en-US" sz="1400">
                <a:latin typeface="Arial" pitchFamily="34" charset="0"/>
              </a:rPr>
              <a:t>13-</a:t>
            </a:r>
            <a:fld id="{0D89B22E-5818-4DDC-B827-3BE87757F052}" type="slidenum">
              <a:rPr lang="en-US" sz="1400">
                <a:latin typeface="Arial" pitchFamily="34" charset="0"/>
              </a:rPr>
              <a:pPr algn="r" eaLnBrk="0" hangingPunct="0"/>
              <a:t>18</a:t>
            </a:fld>
            <a:endParaRPr lang="en-US" sz="1400">
              <a:latin typeface="Arial" pitchFamily="34"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63284" y="167088"/>
            <a:ext cx="8851392" cy="1216152"/>
          </a:xfrm>
          <a:prstGeom prst="rect">
            <a:avLst/>
          </a:prstGeom>
          <a:solidFill>
            <a:srgbClr val="FFC000">
              <a:alpha val="50000"/>
            </a:srgbClr>
          </a:solidFill>
          <a:ln w="9525">
            <a:noFill/>
            <a:miter lim="800000"/>
            <a:headEnd/>
            <a:tailEnd/>
          </a:ln>
        </p:spPr>
        <p:txBody>
          <a:bodyPr wrap="none" anchor="ctr"/>
          <a:lstStyle/>
          <a:p>
            <a:endParaRPr lang="en-US"/>
          </a:p>
        </p:txBody>
      </p:sp>
      <p:sp>
        <p:nvSpPr>
          <p:cNvPr id="26628" name="Rectangle 2"/>
          <p:cNvSpPr>
            <a:spLocks noGrp="1" noChangeArrowheads="1"/>
          </p:cNvSpPr>
          <p:nvPr>
            <p:ph type="title"/>
          </p:nvPr>
        </p:nvSpPr>
        <p:spPr>
          <a:xfrm>
            <a:off x="304800" y="304800"/>
            <a:ext cx="8534400" cy="1219200"/>
          </a:xfrm>
          <a:noFill/>
        </p:spPr>
        <p:txBody>
          <a:bodyPr/>
          <a:lstStyle/>
          <a:p>
            <a:r>
              <a:rPr lang="en-US" sz="4000" b="1" dirty="0" smtClean="0">
                <a:solidFill>
                  <a:srgbClr val="FF0033"/>
                </a:solidFill>
              </a:rPr>
              <a:t/>
            </a:r>
            <a:br>
              <a:rPr lang="en-US" sz="4000" b="1" dirty="0" smtClean="0">
                <a:solidFill>
                  <a:srgbClr val="FF0033"/>
                </a:solidFill>
              </a:rPr>
            </a:br>
            <a:r>
              <a:rPr lang="en-US" sz="3600" b="1" dirty="0" smtClean="0">
                <a:solidFill>
                  <a:schemeClr val="accent2"/>
                </a:solidFill>
              </a:rPr>
              <a:t>Demographic &amp; Psychographic</a:t>
            </a:r>
            <a:r>
              <a:rPr lang="en-US" b="1" dirty="0" smtClean="0">
                <a:solidFill>
                  <a:schemeClr val="accent2"/>
                </a:solidFill>
              </a:rPr>
              <a:t/>
            </a:r>
            <a:br>
              <a:rPr lang="en-US" b="1" dirty="0" smtClean="0">
                <a:solidFill>
                  <a:schemeClr val="accent2"/>
                </a:solidFill>
              </a:rPr>
            </a:br>
            <a:endParaRPr lang="en-US" dirty="0" smtClean="0">
              <a:solidFill>
                <a:schemeClr val="accent2"/>
              </a:solidFill>
            </a:endParaRPr>
          </a:p>
        </p:txBody>
      </p:sp>
      <p:sp>
        <p:nvSpPr>
          <p:cNvPr id="91139" name="Rectangle 3"/>
          <p:cNvSpPr>
            <a:spLocks noGrp="1" noChangeArrowheads="1"/>
          </p:cNvSpPr>
          <p:nvPr>
            <p:ph type="body" idx="1"/>
          </p:nvPr>
        </p:nvSpPr>
        <p:spPr>
          <a:xfrm>
            <a:off x="609600" y="2667000"/>
            <a:ext cx="5105400" cy="3352800"/>
          </a:xfrm>
        </p:spPr>
        <p:txBody>
          <a:bodyPr/>
          <a:lstStyle/>
          <a:p>
            <a:pPr>
              <a:buClr>
                <a:schemeClr val="accent2"/>
              </a:buClr>
              <a:defRPr/>
            </a:pPr>
            <a:r>
              <a:rPr lang="en-US" sz="2800" dirty="0" smtClean="0">
                <a:solidFill>
                  <a:schemeClr val="accent2"/>
                </a:solidFill>
              </a:rPr>
              <a:t>Young metrosexuals </a:t>
            </a:r>
            <a:r>
              <a:rPr lang="en-US" sz="2400" dirty="0" smtClean="0">
                <a:solidFill>
                  <a:schemeClr val="accent2"/>
                </a:solidFill>
              </a:rPr>
              <a:t>– </a:t>
            </a:r>
            <a:r>
              <a:rPr lang="en-US" sz="2000" dirty="0" smtClean="0">
                <a:solidFill>
                  <a:schemeClr val="accent2"/>
                </a:solidFill>
              </a:rPr>
              <a:t>top 25%, outward appearance</a:t>
            </a:r>
            <a:endParaRPr lang="en-US" sz="2400" dirty="0" smtClean="0">
              <a:solidFill>
                <a:schemeClr val="accent2"/>
              </a:solidFill>
            </a:endParaRPr>
          </a:p>
          <a:p>
            <a:pPr>
              <a:buClr>
                <a:schemeClr val="accent2"/>
              </a:buClr>
              <a:defRPr/>
            </a:pPr>
            <a:r>
              <a:rPr lang="en-US" sz="2800" dirty="0" smtClean="0">
                <a:solidFill>
                  <a:schemeClr val="accent2"/>
                </a:solidFill>
              </a:rPr>
              <a:t>Big man on campus</a:t>
            </a:r>
          </a:p>
          <a:p>
            <a:pPr>
              <a:buClr>
                <a:schemeClr val="accent2"/>
              </a:buClr>
              <a:defRPr/>
            </a:pPr>
            <a:r>
              <a:rPr lang="en-US" sz="2800" dirty="0" smtClean="0">
                <a:solidFill>
                  <a:schemeClr val="accent2"/>
                </a:solidFill>
              </a:rPr>
              <a:t>Technosapians</a:t>
            </a:r>
          </a:p>
          <a:p>
            <a:pPr>
              <a:buClr>
                <a:schemeClr val="accent2"/>
              </a:buClr>
              <a:defRPr/>
            </a:pPr>
            <a:r>
              <a:rPr lang="en-US" sz="2800" dirty="0" smtClean="0">
                <a:solidFill>
                  <a:schemeClr val="accent2"/>
                </a:solidFill>
              </a:rPr>
              <a:t>Red-blooded boys</a:t>
            </a:r>
          </a:p>
          <a:p>
            <a:pPr>
              <a:buClr>
                <a:schemeClr val="accent2"/>
              </a:buClr>
              <a:defRPr/>
            </a:pPr>
            <a:r>
              <a:rPr lang="en-US" sz="2800" dirty="0" smtClean="0">
                <a:solidFill>
                  <a:schemeClr val="accent2"/>
                </a:solidFill>
              </a:rPr>
              <a:t>Tuned inward</a:t>
            </a:r>
          </a:p>
          <a:p>
            <a:pPr>
              <a:buClr>
                <a:schemeClr val="accent2"/>
              </a:buClr>
              <a:defRPr/>
            </a:pPr>
            <a:r>
              <a:rPr lang="en-US" sz="2800" dirty="0" smtClean="0">
                <a:solidFill>
                  <a:schemeClr val="accent2"/>
                </a:solidFill>
              </a:rPr>
              <a:t>Under construction</a:t>
            </a:r>
          </a:p>
          <a:p>
            <a:pPr>
              <a:defRPr/>
            </a:pPr>
            <a:endParaRPr lang="en-US" sz="2400" dirty="0" smtClean="0"/>
          </a:p>
        </p:txBody>
      </p:sp>
      <p:pic>
        <p:nvPicPr>
          <p:cNvPr id="40961" name="Picture 1"/>
          <p:cNvPicPr>
            <a:picLocks noChangeAspect="1" noChangeArrowheads="1"/>
          </p:cNvPicPr>
          <p:nvPr/>
        </p:nvPicPr>
        <p:blipFill>
          <a:blip r:embed="rId3" cstate="print"/>
          <a:srcRect/>
          <a:stretch>
            <a:fillRect/>
          </a:stretch>
        </p:blipFill>
        <p:spPr bwMode="auto">
          <a:xfrm>
            <a:off x="5715000" y="2396837"/>
            <a:ext cx="3048000" cy="3546763"/>
          </a:xfrm>
          <a:prstGeom prst="rect">
            <a:avLst/>
          </a:prstGeom>
          <a:noFill/>
          <a:ln w="9525">
            <a:noFill/>
            <a:miter lim="800000"/>
            <a:headEnd/>
            <a:tailEnd/>
          </a:ln>
          <a:effectLst/>
        </p:spPr>
      </p:pic>
      <p:sp>
        <p:nvSpPr>
          <p:cNvPr id="11" name="TextBox 10"/>
          <p:cNvSpPr txBox="1"/>
          <p:nvPr/>
        </p:nvSpPr>
        <p:spPr>
          <a:xfrm>
            <a:off x="685800" y="1828800"/>
            <a:ext cx="3876382" cy="584775"/>
          </a:xfrm>
          <a:prstGeom prst="rect">
            <a:avLst/>
          </a:prstGeom>
          <a:noFill/>
        </p:spPr>
        <p:txBody>
          <a:bodyPr wrap="none" rtlCol="0">
            <a:spAutoFit/>
          </a:bodyPr>
          <a:lstStyle/>
          <a:p>
            <a:r>
              <a:rPr lang="en-US" sz="3200" b="1" i="1" dirty="0" smtClean="0">
                <a:solidFill>
                  <a:srgbClr val="00B050"/>
                </a:solidFill>
              </a:rPr>
              <a:t>Male Teen Groups</a:t>
            </a:r>
            <a:endParaRPr lang="en-US" sz="3200" b="1" i="1" dirty="0">
              <a:solidFill>
                <a:srgbClr val="00B05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3157" name="Rectangle 5"/>
          <p:cNvSpPr>
            <a:spLocks noChangeArrowheads="1"/>
          </p:cNvSpPr>
          <p:nvPr/>
        </p:nvSpPr>
        <p:spPr bwMode="auto">
          <a:xfrm>
            <a:off x="4419600" y="1981200"/>
            <a:ext cx="4343400" cy="3741738"/>
          </a:xfrm>
          <a:prstGeom prst="rect">
            <a:avLst/>
          </a:prstGeom>
          <a:noFill/>
          <a:ln w="9525">
            <a:noFill/>
            <a:miter lim="800000"/>
            <a:headEnd/>
            <a:tailEnd/>
          </a:ln>
          <a:effectLst/>
        </p:spPr>
        <p:txBody>
          <a:bodyPr/>
          <a:lstStyle/>
          <a:p>
            <a:pPr marL="342900" indent="-342900" algn="ctr">
              <a:spcBef>
                <a:spcPct val="15000"/>
              </a:spcBef>
              <a:buClr>
                <a:schemeClr val="tx1"/>
              </a:buClr>
              <a:defRPr/>
            </a:pPr>
            <a:endParaRPr lang="en-US" b="1" dirty="0">
              <a:solidFill>
                <a:srgbClr val="CC0000"/>
              </a:solidFill>
              <a:effectLst>
                <a:outerShdw blurRad="38100" dist="38100" dir="2700000" algn="tl">
                  <a:srgbClr val="C0C0C0"/>
                </a:outerShdw>
              </a:effectLst>
            </a:endParaRPr>
          </a:p>
          <a:p>
            <a:pPr marL="2057400" lvl="4" indent="-228600">
              <a:spcBef>
                <a:spcPct val="20000"/>
              </a:spcBef>
              <a:buFontTx/>
              <a:buChar char="»"/>
              <a:defRPr/>
            </a:pPr>
            <a:endParaRPr lang="en-US" dirty="0">
              <a:solidFill>
                <a:schemeClr val="tx2"/>
              </a:solidFill>
              <a:effectLst>
                <a:outerShdw blurRad="38100" dist="38100" dir="2700000" algn="tl">
                  <a:srgbClr val="C0C0C0"/>
                </a:outerShdw>
              </a:effectLst>
            </a:endParaRPr>
          </a:p>
        </p:txBody>
      </p:sp>
      <p:sp>
        <p:nvSpPr>
          <p:cNvPr id="5125" name="Slide Number Placeholder 12"/>
          <p:cNvSpPr>
            <a:spLocks noGrp="1"/>
          </p:cNvSpPr>
          <p:nvPr>
            <p:ph type="sldNum" sz="quarter" idx="4294967295"/>
          </p:nvPr>
        </p:nvSpPr>
        <p:spPr bwMode="auto">
          <a:xfrm>
            <a:off x="6934200" y="6477000"/>
            <a:ext cx="1905000" cy="381000"/>
          </a:xfrm>
          <a:prstGeom prst="rect">
            <a:avLst/>
          </a:prstGeom>
          <a:noFill/>
          <a:ln>
            <a:miter lim="800000"/>
            <a:headEnd/>
            <a:tailEnd/>
          </a:ln>
        </p:spPr>
        <p:txBody>
          <a:bodyPr/>
          <a:lstStyle/>
          <a:p>
            <a:pPr algn="r"/>
            <a:r>
              <a:rPr lang="en-US" sz="1400">
                <a:solidFill>
                  <a:schemeClr val="accent2"/>
                </a:solidFill>
              </a:rPr>
              <a:t>4-</a:t>
            </a:r>
            <a:fld id="{6FA65434-73B3-4C6B-A4C4-2C736890EAF6}" type="slidenum">
              <a:rPr lang="en-US" sz="1400">
                <a:solidFill>
                  <a:schemeClr val="accent2"/>
                </a:solidFill>
              </a:rPr>
              <a:pPr algn="r"/>
              <a:t>2</a:t>
            </a:fld>
            <a:endParaRPr lang="en-US" sz="1400">
              <a:solidFill>
                <a:schemeClr val="accent2"/>
              </a:solidFill>
            </a:endParaRPr>
          </a:p>
        </p:txBody>
      </p:sp>
      <p:sp>
        <p:nvSpPr>
          <p:cNvPr id="5126" name="Rectangle 1028"/>
          <p:cNvSpPr txBox="1">
            <a:spLocks noChangeArrowheads="1"/>
          </p:cNvSpPr>
          <p:nvPr/>
        </p:nvSpPr>
        <p:spPr bwMode="auto">
          <a:xfrm>
            <a:off x="1447800" y="1981200"/>
            <a:ext cx="6248400" cy="3352800"/>
          </a:xfrm>
          <a:prstGeom prst="rect">
            <a:avLst/>
          </a:prstGeom>
          <a:noFill/>
          <a:ln w="9525">
            <a:noFill/>
            <a:miter lim="800000"/>
            <a:headEnd/>
            <a:tailEnd/>
          </a:ln>
        </p:spPr>
        <p:txBody>
          <a:bodyPr/>
          <a:lstStyle/>
          <a:p>
            <a:pPr marL="609600" indent="-609600">
              <a:buClr>
                <a:schemeClr val="accent2"/>
              </a:buClr>
              <a:buFont typeface="Tahoma" pitchFamily="34" charset="0"/>
              <a:buChar char="•"/>
              <a:defRPr/>
            </a:pPr>
            <a:r>
              <a:rPr lang="en-US" sz="2800" b="1" dirty="0">
                <a:solidFill>
                  <a:schemeClr val="accent2"/>
                </a:solidFill>
              </a:rPr>
              <a:t>IMC planning</a:t>
            </a:r>
          </a:p>
          <a:p>
            <a:pPr marL="609600" indent="-609600">
              <a:buClr>
                <a:schemeClr val="accent2"/>
              </a:buClr>
              <a:buFont typeface="Tahoma" pitchFamily="34" charset="0"/>
              <a:buChar char="•"/>
              <a:defRPr/>
            </a:pPr>
            <a:r>
              <a:rPr lang="en-US" sz="2800" b="1" dirty="0" smtClean="0">
                <a:solidFill>
                  <a:schemeClr val="accent2"/>
                </a:solidFill>
              </a:rPr>
              <a:t>Selecting markets</a:t>
            </a:r>
            <a:endParaRPr lang="en-US" sz="2800" b="1" dirty="0">
              <a:solidFill>
                <a:schemeClr val="accent2"/>
              </a:solidFill>
            </a:endParaRPr>
          </a:p>
          <a:p>
            <a:pPr marL="1066800" lvl="1" indent="-609600">
              <a:buClr>
                <a:schemeClr val="accent2"/>
              </a:buClr>
              <a:buFont typeface="Wingdings" pitchFamily="2" charset="2"/>
              <a:buChar char="§"/>
              <a:defRPr/>
            </a:pPr>
            <a:r>
              <a:rPr lang="en-US" sz="2800" b="1" dirty="0" smtClean="0">
                <a:solidFill>
                  <a:schemeClr val="accent2"/>
                </a:solidFill>
              </a:rPr>
              <a:t>Segments</a:t>
            </a:r>
          </a:p>
          <a:p>
            <a:pPr marL="1066800" lvl="1" indent="-609600">
              <a:buClr>
                <a:schemeClr val="accent2"/>
              </a:buClr>
              <a:buFont typeface="Wingdings" pitchFamily="2" charset="2"/>
              <a:buChar char="§"/>
              <a:defRPr/>
            </a:pPr>
            <a:r>
              <a:rPr lang="en-US" sz="2800" b="1" dirty="0" smtClean="0">
                <a:solidFill>
                  <a:schemeClr val="accent2"/>
                </a:solidFill>
              </a:rPr>
              <a:t>Targets</a:t>
            </a:r>
            <a:endParaRPr lang="en-US" sz="2800" b="1" dirty="0">
              <a:solidFill>
                <a:schemeClr val="accent2"/>
              </a:solidFill>
            </a:endParaRPr>
          </a:p>
          <a:p>
            <a:pPr marL="609600" indent="-609600">
              <a:buClr>
                <a:schemeClr val="accent2"/>
              </a:buClr>
              <a:buFont typeface="Tahoma" pitchFamily="34" charset="0"/>
              <a:buChar char="•"/>
              <a:defRPr/>
            </a:pPr>
            <a:r>
              <a:rPr lang="en-US" sz="2800" b="1" dirty="0">
                <a:solidFill>
                  <a:schemeClr val="accent2"/>
                </a:solidFill>
              </a:rPr>
              <a:t>Positioning strategies</a:t>
            </a:r>
          </a:p>
          <a:p>
            <a:pPr marL="609600" indent="-609600">
              <a:buClr>
                <a:schemeClr val="accent2"/>
              </a:buClr>
              <a:buFont typeface="Tahoma" pitchFamily="34" charset="0"/>
              <a:buChar char="•"/>
              <a:defRPr/>
            </a:pPr>
            <a:r>
              <a:rPr lang="en-US" sz="2800" b="1" dirty="0">
                <a:solidFill>
                  <a:schemeClr val="accent2"/>
                </a:solidFill>
              </a:rPr>
              <a:t>Communication objectives</a:t>
            </a:r>
          </a:p>
          <a:p>
            <a:pPr marL="609600" indent="-609600">
              <a:buClr>
                <a:schemeClr val="accent2"/>
              </a:buClr>
              <a:buFont typeface="Tahoma" pitchFamily="34" charset="0"/>
              <a:buChar char="•"/>
              <a:defRPr/>
            </a:pPr>
            <a:r>
              <a:rPr lang="en-US" sz="2800" b="1" dirty="0">
                <a:solidFill>
                  <a:schemeClr val="accent2"/>
                </a:solidFill>
              </a:rPr>
              <a:t>Budget</a:t>
            </a:r>
          </a:p>
          <a:p>
            <a:pPr marL="609600" indent="-609600">
              <a:buClr>
                <a:schemeClr val="accent2"/>
              </a:buClr>
              <a:buFont typeface="Tahoma" pitchFamily="34" charset="0"/>
              <a:buChar char="•"/>
              <a:defRPr/>
            </a:pPr>
            <a:r>
              <a:rPr lang="en-US" sz="2800" b="1" dirty="0">
                <a:solidFill>
                  <a:schemeClr val="accent2"/>
                </a:solidFill>
              </a:rPr>
              <a:t>IMC </a:t>
            </a:r>
            <a:r>
              <a:rPr lang="en-US" sz="2800" b="1" dirty="0" smtClean="0">
                <a:solidFill>
                  <a:schemeClr val="accent2"/>
                </a:solidFill>
              </a:rPr>
              <a:t>components</a:t>
            </a:r>
            <a:endParaRPr lang="en-US" sz="2800" b="1" dirty="0">
              <a:solidFill>
                <a:schemeClr val="accent2"/>
              </a:solidFill>
            </a:endParaRPr>
          </a:p>
        </p:txBody>
      </p:sp>
      <p:sp>
        <p:nvSpPr>
          <p:cNvPr id="7" name="Rectangle 2"/>
          <p:cNvSpPr>
            <a:spLocks noChangeArrowheads="1"/>
          </p:cNvSpPr>
          <p:nvPr/>
        </p:nvSpPr>
        <p:spPr bwMode="auto">
          <a:xfrm>
            <a:off x="163284" y="167088"/>
            <a:ext cx="8851392" cy="1216152"/>
          </a:xfrm>
          <a:prstGeom prst="rect">
            <a:avLst/>
          </a:prstGeom>
          <a:solidFill>
            <a:srgbClr val="FFC000">
              <a:alpha val="50000"/>
            </a:srgbClr>
          </a:solidFill>
          <a:ln w="9525">
            <a:noFill/>
            <a:miter lim="800000"/>
            <a:headEnd/>
            <a:tailEnd/>
          </a:ln>
        </p:spPr>
        <p:txBody>
          <a:bodyPr wrap="none" anchor="ctr"/>
          <a:lstStyle/>
          <a:p>
            <a:endParaRPr lang="en-US" dirty="0"/>
          </a:p>
        </p:txBody>
      </p:sp>
      <p:sp>
        <p:nvSpPr>
          <p:cNvPr id="10" name="Rectangle 4"/>
          <p:cNvSpPr txBox="1">
            <a:spLocks noChangeArrowheads="1"/>
          </p:cNvSpPr>
          <p:nvPr/>
        </p:nvSpPr>
        <p:spPr bwMode="auto">
          <a:xfrm>
            <a:off x="0" y="15240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solidFill>
                  <a:schemeClr val="accent2"/>
                </a:solidFill>
                <a:effectLst/>
                <a:uLnTx/>
                <a:uFillTx/>
                <a:latin typeface="+mj-lt"/>
                <a:ea typeface="+mj-ea"/>
                <a:cs typeface="+mj-cs"/>
              </a:rPr>
              <a:t>Chapter Overview</a:t>
            </a:r>
            <a:endParaRPr kumimoji="0" lang="en-US" sz="4000" b="1" i="0" u="none" strike="noStrike" kern="0" cap="none" spc="0" normalizeH="0" baseline="0" noProof="0" dirty="0">
              <a:ln>
                <a:noFill/>
              </a:ln>
              <a:solidFill>
                <a:schemeClr val="accent2"/>
              </a:solidFill>
              <a:effectLst>
                <a:outerShdw blurRad="38100" dist="38100" dir="2700000" algn="tl">
                  <a:srgbClr val="C0C0C0"/>
                </a:outerShdw>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63284" y="167088"/>
            <a:ext cx="8851392" cy="1216152"/>
          </a:xfrm>
          <a:prstGeom prst="rect">
            <a:avLst/>
          </a:prstGeom>
          <a:solidFill>
            <a:srgbClr val="FFC000">
              <a:alpha val="50000"/>
            </a:srgbClr>
          </a:solidFill>
          <a:ln w="9525">
            <a:noFill/>
            <a:miter lim="800000"/>
            <a:headEnd/>
            <a:tailEnd/>
          </a:ln>
        </p:spPr>
        <p:txBody>
          <a:bodyPr wrap="none" anchor="ctr"/>
          <a:lstStyle/>
          <a:p>
            <a:endParaRPr lang="en-US"/>
          </a:p>
        </p:txBody>
      </p:sp>
      <p:sp>
        <p:nvSpPr>
          <p:cNvPr id="91139" name="Rectangle 3"/>
          <p:cNvSpPr>
            <a:spLocks noGrp="1" noChangeArrowheads="1"/>
          </p:cNvSpPr>
          <p:nvPr>
            <p:ph type="body" idx="1"/>
          </p:nvPr>
        </p:nvSpPr>
        <p:spPr>
          <a:xfrm>
            <a:off x="685800" y="2743200"/>
            <a:ext cx="4572000" cy="3276600"/>
          </a:xfrm>
        </p:spPr>
        <p:txBody>
          <a:bodyPr/>
          <a:lstStyle/>
          <a:p>
            <a:pPr>
              <a:buClr>
                <a:schemeClr val="accent2"/>
              </a:buClr>
              <a:defRPr/>
            </a:pPr>
            <a:r>
              <a:rPr lang="en-US" sz="2800" dirty="0" smtClean="0">
                <a:solidFill>
                  <a:schemeClr val="accent2"/>
                </a:solidFill>
              </a:rPr>
              <a:t>Jockettes </a:t>
            </a:r>
            <a:r>
              <a:rPr lang="en-US" sz="2000" dirty="0" smtClean="0">
                <a:solidFill>
                  <a:schemeClr val="accent2"/>
                </a:solidFill>
              </a:rPr>
              <a:t>– top 25%, enjoy sports, active lifestyle</a:t>
            </a:r>
          </a:p>
          <a:p>
            <a:pPr>
              <a:buClr>
                <a:schemeClr val="accent2"/>
              </a:buClr>
              <a:defRPr/>
            </a:pPr>
            <a:r>
              <a:rPr lang="en-US" sz="2800" dirty="0" smtClean="0">
                <a:solidFill>
                  <a:schemeClr val="accent2"/>
                </a:solidFill>
              </a:rPr>
              <a:t>In-style socialites</a:t>
            </a:r>
          </a:p>
          <a:p>
            <a:pPr>
              <a:buClr>
                <a:schemeClr val="accent2"/>
              </a:buClr>
              <a:defRPr/>
            </a:pPr>
            <a:r>
              <a:rPr lang="en-US" sz="2800" dirty="0" smtClean="0">
                <a:solidFill>
                  <a:schemeClr val="accent2"/>
                </a:solidFill>
              </a:rPr>
              <a:t>Most likely to succeed</a:t>
            </a:r>
          </a:p>
          <a:p>
            <a:pPr>
              <a:buClr>
                <a:schemeClr val="accent2"/>
              </a:buClr>
              <a:defRPr/>
            </a:pPr>
            <a:r>
              <a:rPr lang="en-US" sz="2800" dirty="0" smtClean="0">
                <a:solidFill>
                  <a:schemeClr val="accent2"/>
                </a:solidFill>
              </a:rPr>
              <a:t>Style meets thrift</a:t>
            </a:r>
          </a:p>
          <a:p>
            <a:pPr>
              <a:buClr>
                <a:schemeClr val="accent2"/>
              </a:buClr>
              <a:defRPr/>
            </a:pPr>
            <a:r>
              <a:rPr lang="en-US" sz="2800" dirty="0" smtClean="0">
                <a:solidFill>
                  <a:schemeClr val="accent2"/>
                </a:solidFill>
              </a:rPr>
              <a:t>Traditionalists</a:t>
            </a:r>
          </a:p>
          <a:p>
            <a:pPr>
              <a:defRPr/>
            </a:pPr>
            <a:endParaRPr lang="en-US" sz="2800" dirty="0" smtClean="0"/>
          </a:p>
        </p:txBody>
      </p:sp>
      <p:pic>
        <p:nvPicPr>
          <p:cNvPr id="39937" name="Picture 1"/>
          <p:cNvPicPr>
            <a:picLocks noChangeAspect="1" noChangeArrowheads="1"/>
          </p:cNvPicPr>
          <p:nvPr/>
        </p:nvPicPr>
        <p:blipFill>
          <a:blip r:embed="rId3" cstate="print"/>
          <a:srcRect/>
          <a:stretch>
            <a:fillRect/>
          </a:stretch>
        </p:blipFill>
        <p:spPr bwMode="auto">
          <a:xfrm>
            <a:off x="5715000" y="2438400"/>
            <a:ext cx="3048000" cy="3546763"/>
          </a:xfrm>
          <a:prstGeom prst="rect">
            <a:avLst/>
          </a:prstGeom>
          <a:noFill/>
          <a:ln w="9525">
            <a:noFill/>
            <a:miter lim="800000"/>
            <a:headEnd/>
            <a:tailEnd/>
          </a:ln>
          <a:effectLst/>
        </p:spPr>
      </p:pic>
      <p:sp>
        <p:nvSpPr>
          <p:cNvPr id="12" name="Rectangle 2"/>
          <p:cNvSpPr>
            <a:spLocks noGrp="1" noChangeArrowheads="1"/>
          </p:cNvSpPr>
          <p:nvPr>
            <p:ph type="title"/>
          </p:nvPr>
        </p:nvSpPr>
        <p:spPr>
          <a:xfrm>
            <a:off x="304800" y="304800"/>
            <a:ext cx="8534400" cy="1219200"/>
          </a:xfrm>
          <a:noFill/>
        </p:spPr>
        <p:txBody>
          <a:bodyPr/>
          <a:lstStyle/>
          <a:p>
            <a:r>
              <a:rPr lang="en-US" sz="4000" b="1" dirty="0" smtClean="0">
                <a:solidFill>
                  <a:srgbClr val="FF0033"/>
                </a:solidFill>
              </a:rPr>
              <a:t/>
            </a:r>
            <a:br>
              <a:rPr lang="en-US" sz="4000" b="1" dirty="0" smtClean="0">
                <a:solidFill>
                  <a:srgbClr val="FF0033"/>
                </a:solidFill>
              </a:rPr>
            </a:br>
            <a:r>
              <a:rPr lang="en-US" sz="3600" b="1" dirty="0" smtClean="0">
                <a:solidFill>
                  <a:schemeClr val="accent2"/>
                </a:solidFill>
              </a:rPr>
              <a:t>Demographic &amp; Psychographic</a:t>
            </a:r>
            <a:r>
              <a:rPr lang="en-US" b="1" dirty="0" smtClean="0">
                <a:solidFill>
                  <a:schemeClr val="accent2"/>
                </a:solidFill>
              </a:rPr>
              <a:t/>
            </a:r>
            <a:br>
              <a:rPr lang="en-US" b="1" dirty="0" smtClean="0">
                <a:solidFill>
                  <a:schemeClr val="accent2"/>
                </a:solidFill>
              </a:rPr>
            </a:br>
            <a:endParaRPr lang="en-US" dirty="0" smtClean="0">
              <a:solidFill>
                <a:schemeClr val="accent2"/>
              </a:solidFill>
            </a:endParaRPr>
          </a:p>
        </p:txBody>
      </p:sp>
      <p:sp>
        <p:nvSpPr>
          <p:cNvPr id="13" name="TextBox 12"/>
          <p:cNvSpPr txBox="1"/>
          <p:nvPr/>
        </p:nvSpPr>
        <p:spPr>
          <a:xfrm>
            <a:off x="685800" y="1981200"/>
            <a:ext cx="4382931" cy="584775"/>
          </a:xfrm>
          <a:prstGeom prst="rect">
            <a:avLst/>
          </a:prstGeom>
          <a:noFill/>
        </p:spPr>
        <p:txBody>
          <a:bodyPr wrap="none" rtlCol="0">
            <a:spAutoFit/>
          </a:bodyPr>
          <a:lstStyle/>
          <a:p>
            <a:r>
              <a:rPr lang="en-US" sz="3200" b="1" i="1" dirty="0" smtClean="0">
                <a:solidFill>
                  <a:srgbClr val="00B050"/>
                </a:solidFill>
              </a:rPr>
              <a:t>Female Teen Groups</a:t>
            </a:r>
            <a:endParaRPr lang="en-US" sz="3200" b="1" i="1" dirty="0">
              <a:solidFill>
                <a:srgbClr val="00B05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163284" y="167088"/>
            <a:ext cx="8851392" cy="1216152"/>
          </a:xfrm>
          <a:prstGeom prst="rect">
            <a:avLst/>
          </a:prstGeom>
          <a:solidFill>
            <a:srgbClr val="FFC000">
              <a:alpha val="50000"/>
            </a:srgbClr>
          </a:solidFill>
          <a:ln w="9525">
            <a:noFill/>
            <a:miter lim="800000"/>
            <a:headEnd/>
            <a:tailEnd/>
          </a:ln>
        </p:spPr>
        <p:txBody>
          <a:bodyPr wrap="none" anchor="ctr"/>
          <a:lstStyle/>
          <a:p>
            <a:endParaRPr lang="en-US"/>
          </a:p>
        </p:txBody>
      </p:sp>
      <p:sp>
        <p:nvSpPr>
          <p:cNvPr id="27658" name="Rectangle 10"/>
          <p:cNvSpPr>
            <a:spLocks noChangeArrowheads="1"/>
          </p:cNvSpPr>
          <p:nvPr/>
        </p:nvSpPr>
        <p:spPr bwMode="auto">
          <a:xfrm>
            <a:off x="304800" y="304800"/>
            <a:ext cx="8534400" cy="1143000"/>
          </a:xfrm>
          <a:prstGeom prst="rect">
            <a:avLst/>
          </a:prstGeom>
          <a:noFill/>
          <a:ln w="9525">
            <a:noFill/>
            <a:miter lim="800000"/>
            <a:headEnd/>
            <a:tailEnd/>
          </a:ln>
        </p:spPr>
        <p:txBody>
          <a:bodyPr lIns="92075" tIns="46038" rIns="92075" bIns="46038" anchor="ctr"/>
          <a:lstStyle/>
          <a:p>
            <a:pPr algn="ctr"/>
            <a:r>
              <a:rPr lang="en-US" sz="4000" b="1" dirty="0" smtClean="0">
                <a:solidFill>
                  <a:schemeClr val="accent2"/>
                </a:solidFill>
                <a:effectLst/>
              </a:rPr>
              <a:t>Generation Segmentation</a:t>
            </a:r>
            <a:endParaRPr lang="en-US" sz="4000" b="1" dirty="0">
              <a:solidFill>
                <a:schemeClr val="accent2"/>
              </a:solidFill>
              <a:effectLst/>
            </a:endParaRPr>
          </a:p>
        </p:txBody>
      </p:sp>
      <p:sp>
        <p:nvSpPr>
          <p:cNvPr id="2252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53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53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20" name="Table 19"/>
          <p:cNvGraphicFramePr>
            <a:graphicFrameLocks noGrp="1"/>
          </p:cNvGraphicFramePr>
          <p:nvPr/>
        </p:nvGraphicFramePr>
        <p:xfrm>
          <a:off x="457200" y="1905000"/>
          <a:ext cx="8153400" cy="3601720"/>
        </p:xfrm>
        <a:graphic>
          <a:graphicData uri="http://schemas.openxmlformats.org/drawingml/2006/table">
            <a:tbl>
              <a:tblPr/>
              <a:tblGrid>
                <a:gridCol w="1973983"/>
                <a:gridCol w="1607417"/>
                <a:gridCol w="4572000"/>
              </a:tblGrid>
              <a:tr h="561340">
                <a:tc>
                  <a:txBody>
                    <a:bodyPr/>
                    <a:lstStyle/>
                    <a:p>
                      <a:pPr marL="0" marR="0" algn="ctr">
                        <a:spcBef>
                          <a:spcPts val="0"/>
                        </a:spcBef>
                        <a:spcAft>
                          <a:spcPts val="0"/>
                        </a:spcAft>
                      </a:pPr>
                      <a:r>
                        <a:rPr lang="en-US" sz="2000" b="1" u="sng" dirty="0">
                          <a:solidFill>
                            <a:schemeClr val="accent2"/>
                          </a:solidFill>
                          <a:latin typeface="Tahoma" pitchFamily="34" charset="0"/>
                          <a:ea typeface="Tahoma" pitchFamily="34" charset="0"/>
                          <a:cs typeface="Tahoma" pitchFamily="34" charset="0"/>
                        </a:rPr>
                        <a:t>Segment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u="sng" dirty="0">
                          <a:solidFill>
                            <a:schemeClr val="accent2"/>
                          </a:solidFill>
                          <a:latin typeface="Tahoma" pitchFamily="34" charset="0"/>
                          <a:ea typeface="Tahoma" pitchFamily="34" charset="0"/>
                          <a:cs typeface="Tahoma" pitchFamily="34" charset="0"/>
                        </a:rPr>
                        <a:t>Year of Birth</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u="sng" dirty="0">
                          <a:solidFill>
                            <a:schemeClr val="accent2"/>
                          </a:solidFill>
                          <a:latin typeface="Tahoma" pitchFamily="34" charset="0"/>
                          <a:ea typeface="Tahoma" pitchFamily="34" charset="0"/>
                          <a:cs typeface="Tahoma" pitchFamily="34" charset="0"/>
                        </a:rPr>
                        <a:t>Characteristics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1340">
                <a:tc>
                  <a:txBody>
                    <a:bodyPr/>
                    <a:lstStyle/>
                    <a:p>
                      <a:pPr marL="0" marR="0" algn="l">
                        <a:spcBef>
                          <a:spcPts val="0"/>
                        </a:spcBef>
                        <a:spcAft>
                          <a:spcPts val="0"/>
                        </a:spcAft>
                      </a:pPr>
                      <a:r>
                        <a:rPr lang="en-US" sz="2000" b="1" dirty="0">
                          <a:solidFill>
                            <a:schemeClr val="accent2"/>
                          </a:solidFill>
                          <a:latin typeface="Tahoma" pitchFamily="34" charset="0"/>
                          <a:ea typeface="Tahoma" pitchFamily="34" charset="0"/>
                          <a:cs typeface="Tahoma" pitchFamily="34" charset="0"/>
                        </a:rPr>
                        <a:t>Generation 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000" b="1" smtClean="0">
                          <a:solidFill>
                            <a:schemeClr val="accent2"/>
                          </a:solidFill>
                          <a:latin typeface="Tahoma" pitchFamily="34" charset="0"/>
                          <a:ea typeface="Tahoma" pitchFamily="34" charset="0"/>
                          <a:cs typeface="Tahoma" pitchFamily="34" charset="0"/>
                        </a:rPr>
                        <a:t>1978-1992</a:t>
                      </a:r>
                      <a:endParaRPr lang="en-US" sz="2000" b="1" dirty="0">
                        <a:solidFill>
                          <a:schemeClr val="accent2"/>
                        </a:solidFill>
                        <a:latin typeface="Tahoma" pitchFamily="34" charset="0"/>
                        <a:ea typeface="Tahoma" pitchFamily="34" charset="0"/>
                        <a:cs typeface="Tahom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000" b="1" dirty="0">
                          <a:solidFill>
                            <a:schemeClr val="accent2"/>
                          </a:solidFill>
                          <a:latin typeface="Tahoma" pitchFamily="34" charset="0"/>
                          <a:ea typeface="Tahoma" pitchFamily="34" charset="0"/>
                          <a:cs typeface="Tahoma" pitchFamily="34" charset="0"/>
                        </a:rPr>
                        <a:t>Clothes, autos, college, televisions, stereos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1340">
                <a:tc>
                  <a:txBody>
                    <a:bodyPr/>
                    <a:lstStyle/>
                    <a:p>
                      <a:pPr marL="0" marR="0" algn="l">
                        <a:spcBef>
                          <a:spcPts val="0"/>
                        </a:spcBef>
                        <a:spcAft>
                          <a:spcPts val="0"/>
                        </a:spcAft>
                      </a:pPr>
                      <a:r>
                        <a:rPr lang="en-US" sz="2000" b="1" dirty="0">
                          <a:solidFill>
                            <a:schemeClr val="accent2"/>
                          </a:solidFill>
                          <a:latin typeface="Tahoma" pitchFamily="34" charset="0"/>
                          <a:ea typeface="Tahoma" pitchFamily="34" charset="0"/>
                          <a:cs typeface="Tahoma" pitchFamily="34" charset="0"/>
                        </a:rPr>
                        <a:t>Generation 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000" b="1" dirty="0">
                          <a:solidFill>
                            <a:schemeClr val="accent2"/>
                          </a:solidFill>
                          <a:latin typeface="Tahoma" pitchFamily="34" charset="0"/>
                          <a:ea typeface="Tahoma" pitchFamily="34" charset="0"/>
                          <a:cs typeface="Tahoma" pitchFamily="34" charset="0"/>
                        </a:rPr>
                        <a:t>1965-1977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000" b="1" dirty="0">
                          <a:solidFill>
                            <a:schemeClr val="accent2"/>
                          </a:solidFill>
                          <a:latin typeface="Tahoma" pitchFamily="34" charset="0"/>
                          <a:ea typeface="Tahoma" pitchFamily="34" charset="0"/>
                          <a:cs typeface="Tahoma" pitchFamily="34" charset="0"/>
                        </a:rPr>
                        <a:t>Focus family and children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1340">
                <a:tc>
                  <a:txBody>
                    <a:bodyPr/>
                    <a:lstStyle/>
                    <a:p>
                      <a:pPr marL="0" marR="0" algn="l">
                        <a:spcBef>
                          <a:spcPts val="0"/>
                        </a:spcBef>
                        <a:spcAft>
                          <a:spcPts val="0"/>
                        </a:spcAft>
                      </a:pPr>
                      <a:r>
                        <a:rPr lang="en-US" sz="2000" b="1" dirty="0">
                          <a:solidFill>
                            <a:schemeClr val="accent2"/>
                          </a:solidFill>
                          <a:latin typeface="Tahoma" pitchFamily="34" charset="0"/>
                          <a:ea typeface="Tahoma" pitchFamily="34" charset="0"/>
                          <a:cs typeface="Tahoma" pitchFamily="34" charset="0"/>
                        </a:rPr>
                        <a:t>Younger boomers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000" b="1" dirty="0">
                          <a:solidFill>
                            <a:schemeClr val="accent2"/>
                          </a:solidFill>
                          <a:latin typeface="Tahoma" pitchFamily="34" charset="0"/>
                          <a:ea typeface="Tahoma" pitchFamily="34" charset="0"/>
                          <a:cs typeface="Tahoma" pitchFamily="34" charset="0"/>
                        </a:rPr>
                        <a:t>1954-1964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000" b="1" dirty="0">
                          <a:solidFill>
                            <a:schemeClr val="accent2"/>
                          </a:solidFill>
                          <a:latin typeface="Tahoma" pitchFamily="34" charset="0"/>
                          <a:ea typeface="Tahoma" pitchFamily="34" charset="0"/>
                          <a:cs typeface="Tahoma" pitchFamily="34" charset="0"/>
                        </a:rPr>
                        <a:t>Focus family and home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1340">
                <a:tc>
                  <a:txBody>
                    <a:bodyPr/>
                    <a:lstStyle/>
                    <a:p>
                      <a:pPr marL="0" marR="0" algn="l">
                        <a:spcBef>
                          <a:spcPts val="0"/>
                        </a:spcBef>
                        <a:spcAft>
                          <a:spcPts val="0"/>
                        </a:spcAft>
                      </a:pPr>
                      <a:r>
                        <a:rPr lang="en-US" sz="2000" b="1" dirty="0">
                          <a:solidFill>
                            <a:schemeClr val="accent2"/>
                          </a:solidFill>
                          <a:latin typeface="Tahoma" pitchFamily="34" charset="0"/>
                          <a:ea typeface="Tahoma" pitchFamily="34" charset="0"/>
                          <a:cs typeface="Tahoma" pitchFamily="34" charset="0"/>
                        </a:rPr>
                        <a:t>Older boomers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000" b="1" dirty="0">
                          <a:solidFill>
                            <a:schemeClr val="accent2"/>
                          </a:solidFill>
                          <a:latin typeface="Tahoma" pitchFamily="34" charset="0"/>
                          <a:ea typeface="Tahoma" pitchFamily="34" charset="0"/>
                          <a:cs typeface="Tahoma" pitchFamily="34" charset="0"/>
                        </a:rPr>
                        <a:t>1945-1953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000" b="1" dirty="0">
                          <a:solidFill>
                            <a:schemeClr val="accent2"/>
                          </a:solidFill>
                          <a:latin typeface="Tahoma" pitchFamily="34" charset="0"/>
                          <a:ea typeface="Tahoma" pitchFamily="34" charset="0"/>
                          <a:cs typeface="Tahoma" pitchFamily="34" charset="0"/>
                        </a:rPr>
                        <a:t>Upgrade home, children’s education, luxury items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1980">
                <a:tc>
                  <a:txBody>
                    <a:bodyPr/>
                    <a:lstStyle/>
                    <a:p>
                      <a:pPr marL="0" marR="0" algn="l">
                        <a:spcBef>
                          <a:spcPts val="0"/>
                        </a:spcBef>
                        <a:spcAft>
                          <a:spcPts val="0"/>
                        </a:spcAft>
                      </a:pPr>
                      <a:r>
                        <a:rPr lang="en-US" sz="2000" b="1" dirty="0">
                          <a:solidFill>
                            <a:schemeClr val="accent2"/>
                          </a:solidFill>
                          <a:latin typeface="Tahoma" pitchFamily="34" charset="0"/>
                          <a:ea typeface="Tahoma" pitchFamily="34" charset="0"/>
                          <a:cs typeface="Tahoma" pitchFamily="34" charset="0"/>
                        </a:rPr>
                        <a:t>Seniors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000" b="1" dirty="0">
                          <a:solidFill>
                            <a:schemeClr val="accent2"/>
                          </a:solidFill>
                          <a:latin typeface="Tahoma" pitchFamily="34" charset="0"/>
                          <a:ea typeface="Tahoma" pitchFamily="34" charset="0"/>
                          <a:cs typeface="Tahoma" pitchFamily="34" charset="0"/>
                        </a:rPr>
                        <a:t>Up to 1945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000" b="1" dirty="0">
                          <a:solidFill>
                            <a:schemeClr val="accent2"/>
                          </a:solidFill>
                          <a:latin typeface="Tahoma" pitchFamily="34" charset="0"/>
                          <a:ea typeface="Tahoma" pitchFamily="34" charset="0"/>
                          <a:cs typeface="Tahoma" pitchFamily="34" charset="0"/>
                        </a:rPr>
                        <a:t>Fixed income, health care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63284" y="167088"/>
            <a:ext cx="8851392" cy="1216152"/>
          </a:xfrm>
          <a:prstGeom prst="rect">
            <a:avLst/>
          </a:prstGeom>
          <a:solidFill>
            <a:srgbClr val="FFC000">
              <a:alpha val="50000"/>
            </a:srgbClr>
          </a:solidFill>
          <a:ln w="9525">
            <a:noFill/>
            <a:miter lim="800000"/>
            <a:headEnd/>
            <a:tailEnd/>
          </a:ln>
        </p:spPr>
        <p:txBody>
          <a:bodyPr wrap="none" anchor="ctr"/>
          <a:lstStyle/>
          <a:p>
            <a:endParaRPr lang="en-US"/>
          </a:p>
        </p:txBody>
      </p:sp>
      <p:sp>
        <p:nvSpPr>
          <p:cNvPr id="29700" name="Rectangle 2"/>
          <p:cNvSpPr>
            <a:spLocks noGrp="1" noChangeArrowheads="1"/>
          </p:cNvSpPr>
          <p:nvPr>
            <p:ph type="title"/>
          </p:nvPr>
        </p:nvSpPr>
        <p:spPr>
          <a:xfrm>
            <a:off x="304800" y="228600"/>
            <a:ext cx="8534400" cy="1295400"/>
          </a:xfrm>
          <a:noFill/>
        </p:spPr>
        <p:txBody>
          <a:bodyPr/>
          <a:lstStyle/>
          <a:p>
            <a:r>
              <a:rPr lang="en-US" sz="4000" b="1" dirty="0" smtClean="0">
                <a:solidFill>
                  <a:schemeClr val="accent2"/>
                </a:solidFill>
              </a:rPr>
              <a:t>Geodemographic Segmentation</a:t>
            </a:r>
          </a:p>
        </p:txBody>
      </p:sp>
      <p:sp>
        <p:nvSpPr>
          <p:cNvPr id="95235" name="Rectangle 3"/>
          <p:cNvSpPr>
            <a:spLocks noGrp="1" noChangeArrowheads="1"/>
          </p:cNvSpPr>
          <p:nvPr>
            <p:ph type="body" idx="1"/>
          </p:nvPr>
        </p:nvSpPr>
        <p:spPr>
          <a:xfrm>
            <a:off x="1143000" y="1752600"/>
            <a:ext cx="6858000" cy="4267200"/>
          </a:xfrm>
        </p:spPr>
        <p:txBody>
          <a:bodyPr/>
          <a:lstStyle/>
          <a:p>
            <a:pPr>
              <a:buClr>
                <a:schemeClr val="accent2"/>
              </a:buClr>
              <a:defRPr/>
            </a:pPr>
            <a:r>
              <a:rPr lang="en-US" sz="2800" dirty="0" smtClean="0">
                <a:solidFill>
                  <a:schemeClr val="accent2"/>
                </a:solidFill>
              </a:rPr>
              <a:t>Combines</a:t>
            </a:r>
          </a:p>
          <a:p>
            <a:pPr lvl="1">
              <a:buClr>
                <a:schemeClr val="accent2"/>
              </a:buClr>
              <a:defRPr/>
            </a:pPr>
            <a:r>
              <a:rPr lang="en-US" dirty="0" smtClean="0">
                <a:solidFill>
                  <a:schemeClr val="accent2"/>
                </a:solidFill>
              </a:rPr>
              <a:t>Demographic census data</a:t>
            </a:r>
          </a:p>
          <a:p>
            <a:pPr lvl="1">
              <a:buClr>
                <a:schemeClr val="accent2"/>
              </a:buClr>
              <a:defRPr/>
            </a:pPr>
            <a:r>
              <a:rPr lang="en-US" dirty="0" smtClean="0">
                <a:solidFill>
                  <a:schemeClr val="accent2"/>
                </a:solidFill>
              </a:rPr>
              <a:t>Geographic information</a:t>
            </a:r>
          </a:p>
          <a:p>
            <a:pPr lvl="1">
              <a:buClr>
                <a:schemeClr val="accent2"/>
              </a:buClr>
              <a:defRPr/>
            </a:pPr>
            <a:r>
              <a:rPr lang="en-US" dirty="0" smtClean="0">
                <a:solidFill>
                  <a:schemeClr val="accent2"/>
                </a:solidFill>
              </a:rPr>
              <a:t>Psychographic information</a:t>
            </a:r>
          </a:p>
          <a:p>
            <a:pPr>
              <a:buClr>
                <a:schemeClr val="accent2"/>
              </a:buClr>
              <a:defRPr/>
            </a:pPr>
            <a:r>
              <a:rPr lang="en-US" sz="2800" dirty="0" smtClean="0">
                <a:solidFill>
                  <a:schemeClr val="accent2"/>
                </a:solidFill>
              </a:rPr>
              <a:t>Potential Rating Index by Zip Marketing (PRIZM)</a:t>
            </a:r>
          </a:p>
          <a:p>
            <a:pPr lvl="1">
              <a:buClr>
                <a:schemeClr val="accent2"/>
              </a:buClr>
              <a:defRPr/>
            </a:pPr>
            <a:r>
              <a:rPr lang="en-US" dirty="0" smtClean="0">
                <a:solidFill>
                  <a:schemeClr val="accent2"/>
                </a:solidFill>
              </a:rPr>
              <a:t>62 market segments</a:t>
            </a:r>
          </a:p>
          <a:p>
            <a:pPr lvl="2">
              <a:buClr>
                <a:schemeClr val="accent2"/>
              </a:buClr>
              <a:defRPr/>
            </a:pPr>
            <a:r>
              <a:rPr lang="en-US" sz="2800" dirty="0" smtClean="0">
                <a:solidFill>
                  <a:schemeClr val="accent2"/>
                </a:solidFill>
              </a:rPr>
              <a:t>Neighborhood Similarities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63284" y="167088"/>
            <a:ext cx="8851392" cy="1216152"/>
          </a:xfrm>
          <a:prstGeom prst="rect">
            <a:avLst/>
          </a:prstGeom>
          <a:solidFill>
            <a:srgbClr val="FFC000">
              <a:alpha val="50000"/>
            </a:srgbClr>
          </a:solidFill>
          <a:ln w="9525">
            <a:noFill/>
            <a:miter lim="800000"/>
            <a:headEnd/>
            <a:tailEnd/>
          </a:ln>
        </p:spPr>
        <p:txBody>
          <a:bodyPr wrap="none" anchor="ctr"/>
          <a:lstStyle/>
          <a:p>
            <a:endParaRPr lang="en-US"/>
          </a:p>
        </p:txBody>
      </p:sp>
      <p:sp>
        <p:nvSpPr>
          <p:cNvPr id="30722" name="Rectangle 3"/>
          <p:cNvSpPr>
            <a:spLocks noGrp="1" noChangeArrowheads="1"/>
          </p:cNvSpPr>
          <p:nvPr>
            <p:ph type="body" idx="4294967295"/>
          </p:nvPr>
        </p:nvSpPr>
        <p:spPr>
          <a:xfrm>
            <a:off x="1447800" y="2057400"/>
            <a:ext cx="6324600" cy="2667000"/>
          </a:xfrm>
          <a:noFill/>
        </p:spPr>
        <p:txBody>
          <a:bodyPr/>
          <a:lstStyle/>
          <a:p>
            <a:pPr marL="465138" indent="-465138">
              <a:buClr>
                <a:schemeClr val="accent2"/>
              </a:buClr>
              <a:tabLst>
                <a:tab pos="465138" algn="l"/>
              </a:tabLst>
            </a:pPr>
            <a:r>
              <a:rPr lang="en-US" dirty="0" smtClean="0">
                <a:solidFill>
                  <a:schemeClr val="accent2"/>
                </a:solidFill>
              </a:rPr>
              <a:t>Industry (NAICS/SIC code)</a:t>
            </a:r>
          </a:p>
          <a:p>
            <a:pPr marL="465138" indent="-465138">
              <a:buClr>
                <a:schemeClr val="accent2"/>
              </a:buClr>
              <a:tabLst>
                <a:tab pos="465138" algn="l"/>
              </a:tabLst>
            </a:pPr>
            <a:r>
              <a:rPr lang="en-US" dirty="0" smtClean="0">
                <a:solidFill>
                  <a:schemeClr val="accent2"/>
                </a:solidFill>
              </a:rPr>
              <a:t>Size of business</a:t>
            </a:r>
          </a:p>
          <a:p>
            <a:pPr marL="465138" indent="-465138">
              <a:buClr>
                <a:schemeClr val="accent2"/>
              </a:buClr>
              <a:tabLst>
                <a:tab pos="465138" algn="l"/>
              </a:tabLst>
            </a:pPr>
            <a:r>
              <a:rPr lang="en-US" dirty="0" smtClean="0">
                <a:solidFill>
                  <a:schemeClr val="accent2"/>
                </a:solidFill>
              </a:rPr>
              <a:t>Geographic location</a:t>
            </a:r>
          </a:p>
          <a:p>
            <a:pPr marL="465138" indent="-465138">
              <a:buClr>
                <a:schemeClr val="accent2"/>
              </a:buClr>
              <a:tabLst>
                <a:tab pos="465138" algn="l"/>
              </a:tabLst>
            </a:pPr>
            <a:r>
              <a:rPr lang="en-US" dirty="0" smtClean="0">
                <a:solidFill>
                  <a:schemeClr val="accent2"/>
                </a:solidFill>
              </a:rPr>
              <a:t>Product usage</a:t>
            </a:r>
          </a:p>
          <a:p>
            <a:pPr marL="465138" indent="-465138">
              <a:buClr>
                <a:schemeClr val="accent2"/>
              </a:buClr>
              <a:tabLst>
                <a:tab pos="465138" algn="l"/>
              </a:tabLst>
            </a:pPr>
            <a:r>
              <a:rPr lang="en-US" dirty="0" smtClean="0">
                <a:solidFill>
                  <a:schemeClr val="accent2"/>
                </a:solidFill>
              </a:rPr>
              <a:t>Customer value</a:t>
            </a:r>
          </a:p>
        </p:txBody>
      </p:sp>
      <p:sp>
        <p:nvSpPr>
          <p:cNvPr id="30723" name="Slide Number Placeholder 6"/>
          <p:cNvSpPr>
            <a:spLocks noGrp="1"/>
          </p:cNvSpPr>
          <p:nvPr>
            <p:ph type="sldNum" sz="quarter" idx="4294967295"/>
          </p:nvPr>
        </p:nvSpPr>
        <p:spPr bwMode="auto">
          <a:xfrm>
            <a:off x="6934200" y="6400800"/>
            <a:ext cx="1905000" cy="304800"/>
          </a:xfrm>
          <a:prstGeom prst="rect">
            <a:avLst/>
          </a:prstGeom>
          <a:noFill/>
          <a:ln>
            <a:miter lim="800000"/>
            <a:headEnd/>
            <a:tailEnd/>
          </a:ln>
        </p:spPr>
        <p:txBody>
          <a:bodyPr/>
          <a:lstStyle/>
          <a:p>
            <a:pPr algn="r"/>
            <a:r>
              <a:rPr lang="en-US" sz="1400">
                <a:solidFill>
                  <a:schemeClr val="accent2"/>
                </a:solidFill>
              </a:rPr>
              <a:t>4-</a:t>
            </a:r>
            <a:fld id="{192A8CC5-78AC-4E88-8B16-E395D3FE1A0A}" type="slidenum">
              <a:rPr lang="en-US" sz="1400">
                <a:solidFill>
                  <a:schemeClr val="accent2"/>
                </a:solidFill>
              </a:rPr>
              <a:pPr algn="r"/>
              <a:t>23</a:t>
            </a:fld>
            <a:endParaRPr lang="en-US" sz="1400">
              <a:solidFill>
                <a:schemeClr val="accent2"/>
              </a:solidFill>
            </a:endParaRPr>
          </a:p>
        </p:txBody>
      </p:sp>
      <p:sp>
        <p:nvSpPr>
          <p:cNvPr id="10" name="Rectangle 3"/>
          <p:cNvSpPr>
            <a:spLocks noGrp="1" noChangeArrowheads="1"/>
          </p:cNvSpPr>
          <p:nvPr>
            <p:ph type="title" idx="4294967295"/>
          </p:nvPr>
        </p:nvSpPr>
        <p:spPr>
          <a:xfrm>
            <a:off x="0" y="304800"/>
            <a:ext cx="9144000" cy="990600"/>
          </a:xfrm>
        </p:spPr>
        <p:txBody>
          <a:bodyPr/>
          <a:lstStyle/>
          <a:p>
            <a:pPr>
              <a:defRPr/>
            </a:pPr>
            <a:r>
              <a:rPr lang="en-US" sz="4000" dirty="0" smtClean="0">
                <a:solidFill>
                  <a:schemeClr val="accent2"/>
                </a:solidFill>
              </a:rPr>
              <a:t>B-to-B Segmentation</a:t>
            </a:r>
            <a:endParaRPr lang="en-US" sz="4000" dirty="0" smtClean="0">
              <a:solidFill>
                <a:schemeClr val="accent2"/>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163284" y="167088"/>
            <a:ext cx="8851392" cy="1052112"/>
          </a:xfrm>
          <a:prstGeom prst="rect">
            <a:avLst/>
          </a:prstGeom>
          <a:solidFill>
            <a:srgbClr val="FFC000">
              <a:alpha val="50000"/>
            </a:srgbClr>
          </a:solidFill>
          <a:ln w="9525">
            <a:noFill/>
            <a:miter lim="800000"/>
            <a:headEnd/>
            <a:tailEnd/>
          </a:ln>
        </p:spPr>
        <p:txBody>
          <a:bodyPr wrap="none" anchor="ctr"/>
          <a:lstStyle/>
          <a:p>
            <a:endParaRPr lang="en-US"/>
          </a:p>
        </p:txBody>
      </p:sp>
      <p:sp>
        <p:nvSpPr>
          <p:cNvPr id="31746" name="Text Box 3"/>
          <p:cNvSpPr txBox="1">
            <a:spLocks noChangeArrowheads="1"/>
          </p:cNvSpPr>
          <p:nvPr/>
        </p:nvSpPr>
        <p:spPr bwMode="auto">
          <a:xfrm>
            <a:off x="457200" y="1371600"/>
            <a:ext cx="8229600" cy="830997"/>
          </a:xfrm>
          <a:prstGeom prst="rect">
            <a:avLst/>
          </a:prstGeom>
          <a:noFill/>
          <a:ln w="12700">
            <a:noFill/>
            <a:miter lim="800000"/>
            <a:headEnd type="none" w="sm" len="sm"/>
            <a:tailEnd type="none" w="sm" len="sm"/>
          </a:ln>
        </p:spPr>
        <p:txBody>
          <a:bodyPr>
            <a:spAutoFit/>
          </a:bodyPr>
          <a:lstStyle/>
          <a:p>
            <a:pPr eaLnBrk="0" hangingPunct="0"/>
            <a:r>
              <a:rPr lang="en-US" b="1" dirty="0">
                <a:solidFill>
                  <a:schemeClr val="accent2"/>
                </a:solidFill>
              </a:rPr>
              <a:t>The North American Industry Classification System (NAICS)</a:t>
            </a:r>
          </a:p>
        </p:txBody>
      </p:sp>
      <p:sp>
        <p:nvSpPr>
          <p:cNvPr id="31747" name="Text Box 4"/>
          <p:cNvSpPr txBox="1">
            <a:spLocks noChangeArrowheads="1"/>
          </p:cNvSpPr>
          <p:nvPr/>
        </p:nvSpPr>
        <p:spPr bwMode="auto">
          <a:xfrm>
            <a:off x="998538" y="2209800"/>
            <a:ext cx="7659687" cy="457200"/>
          </a:xfrm>
          <a:prstGeom prst="rect">
            <a:avLst/>
          </a:prstGeom>
          <a:noFill/>
          <a:ln w="12700">
            <a:noFill/>
            <a:miter lim="800000"/>
            <a:headEnd type="none" w="sm" len="sm"/>
            <a:tailEnd type="none" w="sm" len="sm"/>
          </a:ln>
        </p:spPr>
        <p:txBody>
          <a:bodyPr wrap="none"/>
          <a:lstStyle/>
          <a:p>
            <a:pPr eaLnBrk="0" hangingPunct="0"/>
            <a:r>
              <a:rPr lang="en-US">
                <a:solidFill>
                  <a:srgbClr val="000099"/>
                </a:solidFill>
                <a:latin typeface="Arial" charset="0"/>
                <a:hlinkClick r:id="rId3"/>
              </a:rPr>
              <a:t>Http://www.industrialwhoswho.com/company/naics.cgi</a:t>
            </a:r>
            <a:r>
              <a:rPr lang="en-US">
                <a:latin typeface="Arial" charset="0"/>
              </a:rPr>
              <a:t>  </a:t>
            </a:r>
          </a:p>
        </p:txBody>
      </p:sp>
      <p:sp>
        <p:nvSpPr>
          <p:cNvPr id="31748" name="Text Box 5"/>
          <p:cNvSpPr txBox="1">
            <a:spLocks noChangeArrowheads="1"/>
          </p:cNvSpPr>
          <p:nvPr/>
        </p:nvSpPr>
        <p:spPr bwMode="auto">
          <a:xfrm>
            <a:off x="533400" y="3124200"/>
            <a:ext cx="6219825" cy="457200"/>
          </a:xfrm>
          <a:prstGeom prst="rect">
            <a:avLst/>
          </a:prstGeom>
          <a:noFill/>
          <a:ln w="12700">
            <a:noFill/>
            <a:miter lim="800000"/>
            <a:headEnd type="none" w="sm" len="sm"/>
            <a:tailEnd type="none" w="sm" len="sm"/>
          </a:ln>
        </p:spPr>
        <p:txBody>
          <a:bodyPr wrap="none">
            <a:spAutoFit/>
          </a:bodyPr>
          <a:lstStyle/>
          <a:p>
            <a:pPr eaLnBrk="0" hangingPunct="0"/>
            <a:r>
              <a:rPr lang="en-US" b="1" dirty="0">
                <a:solidFill>
                  <a:schemeClr val="accent2"/>
                </a:solidFill>
              </a:rPr>
              <a:t>Standard Industrial Classification (SIC)</a:t>
            </a:r>
          </a:p>
        </p:txBody>
      </p:sp>
      <p:sp>
        <p:nvSpPr>
          <p:cNvPr id="31749" name="Text Box 6"/>
          <p:cNvSpPr txBox="1">
            <a:spLocks noChangeArrowheads="1"/>
          </p:cNvSpPr>
          <p:nvPr/>
        </p:nvSpPr>
        <p:spPr bwMode="auto">
          <a:xfrm>
            <a:off x="609600" y="4759325"/>
            <a:ext cx="5619750" cy="457200"/>
          </a:xfrm>
          <a:prstGeom prst="rect">
            <a:avLst/>
          </a:prstGeom>
          <a:noFill/>
          <a:ln w="12700">
            <a:noFill/>
            <a:miter lim="800000"/>
            <a:headEnd type="none" w="sm" len="sm"/>
            <a:tailEnd type="none" w="sm" len="sm"/>
          </a:ln>
        </p:spPr>
        <p:txBody>
          <a:bodyPr wrap="none">
            <a:spAutoFit/>
          </a:bodyPr>
          <a:lstStyle/>
          <a:p>
            <a:pPr eaLnBrk="0" hangingPunct="0"/>
            <a:r>
              <a:rPr lang="en-US" b="1" dirty="0">
                <a:solidFill>
                  <a:schemeClr val="accent2"/>
                </a:solidFill>
              </a:rPr>
              <a:t>The Industrial Who’s Who Web Site</a:t>
            </a:r>
          </a:p>
        </p:txBody>
      </p:sp>
      <p:sp>
        <p:nvSpPr>
          <p:cNvPr id="31750" name="Text Box 7"/>
          <p:cNvSpPr txBox="1">
            <a:spLocks noChangeArrowheads="1"/>
          </p:cNvSpPr>
          <p:nvPr/>
        </p:nvSpPr>
        <p:spPr bwMode="auto">
          <a:xfrm>
            <a:off x="1066800" y="5299075"/>
            <a:ext cx="4981575" cy="457200"/>
          </a:xfrm>
          <a:prstGeom prst="rect">
            <a:avLst/>
          </a:prstGeom>
          <a:noFill/>
          <a:ln w="12700">
            <a:noFill/>
            <a:miter lim="800000"/>
            <a:headEnd type="none" w="sm" len="sm"/>
            <a:tailEnd type="none" w="sm" len="sm"/>
          </a:ln>
        </p:spPr>
        <p:txBody>
          <a:bodyPr wrap="none">
            <a:spAutoFit/>
          </a:bodyPr>
          <a:lstStyle/>
          <a:p>
            <a:pPr eaLnBrk="0" hangingPunct="0"/>
            <a:r>
              <a:rPr lang="en-US">
                <a:latin typeface="Arial" charset="0"/>
                <a:hlinkClick r:id="rId4"/>
              </a:rPr>
              <a:t>Http://www.industrialwhoswho.com</a:t>
            </a:r>
            <a:r>
              <a:rPr lang="en-US">
                <a:latin typeface="Arial" charset="0"/>
              </a:rPr>
              <a:t> </a:t>
            </a:r>
          </a:p>
        </p:txBody>
      </p:sp>
      <p:sp>
        <p:nvSpPr>
          <p:cNvPr id="31751" name="Text Box 8"/>
          <p:cNvSpPr txBox="1">
            <a:spLocks noChangeArrowheads="1"/>
          </p:cNvSpPr>
          <p:nvPr/>
        </p:nvSpPr>
        <p:spPr bwMode="auto">
          <a:xfrm>
            <a:off x="1066800" y="3851275"/>
            <a:ext cx="7235825" cy="457200"/>
          </a:xfrm>
          <a:prstGeom prst="rect">
            <a:avLst/>
          </a:prstGeom>
          <a:noFill/>
          <a:ln w="12700">
            <a:noFill/>
            <a:miter lim="800000"/>
            <a:headEnd type="none" w="sm" len="sm"/>
            <a:tailEnd type="none" w="sm" len="sm"/>
          </a:ln>
        </p:spPr>
        <p:txBody>
          <a:bodyPr wrap="none">
            <a:spAutoFit/>
          </a:bodyPr>
          <a:lstStyle/>
          <a:p>
            <a:pPr eaLnBrk="0" hangingPunct="0"/>
            <a:r>
              <a:rPr lang="en-US">
                <a:latin typeface="Arial" charset="0"/>
                <a:hlinkClick r:id="rId5"/>
              </a:rPr>
              <a:t>Http://www.industrialwhoswho.com/company/sic.cgi</a:t>
            </a:r>
            <a:r>
              <a:rPr lang="en-US">
                <a:latin typeface="Arial" charset="0"/>
              </a:rPr>
              <a:t> </a:t>
            </a:r>
          </a:p>
        </p:txBody>
      </p:sp>
      <p:sp>
        <p:nvSpPr>
          <p:cNvPr id="31752" name="Text Box 10"/>
          <p:cNvSpPr txBox="1">
            <a:spLocks noChangeArrowheads="1"/>
          </p:cNvSpPr>
          <p:nvPr/>
        </p:nvSpPr>
        <p:spPr bwMode="auto">
          <a:xfrm>
            <a:off x="304800" y="304800"/>
            <a:ext cx="8534400" cy="701675"/>
          </a:xfrm>
          <a:prstGeom prst="rect">
            <a:avLst/>
          </a:prstGeom>
          <a:noFill/>
          <a:ln w="12700">
            <a:noFill/>
            <a:miter lim="800000"/>
            <a:headEnd type="none" w="sm" len="sm"/>
            <a:tailEnd type="none" w="sm" len="sm"/>
          </a:ln>
        </p:spPr>
        <p:txBody>
          <a:bodyPr>
            <a:spAutoFit/>
          </a:bodyPr>
          <a:lstStyle/>
          <a:p>
            <a:pPr algn="ctr"/>
            <a:r>
              <a:rPr lang="en-US" sz="4000" b="1" dirty="0">
                <a:solidFill>
                  <a:schemeClr val="accent2"/>
                </a:solidFill>
              </a:rPr>
              <a:t>Information Sources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63284" y="167088"/>
            <a:ext cx="8851392" cy="1216152"/>
          </a:xfrm>
          <a:prstGeom prst="rect">
            <a:avLst/>
          </a:prstGeom>
          <a:solidFill>
            <a:srgbClr val="FFC000">
              <a:alpha val="50000"/>
            </a:srgbClr>
          </a:solidFill>
          <a:ln w="9525">
            <a:noFill/>
            <a:miter lim="800000"/>
            <a:headEnd/>
            <a:tailEnd/>
          </a:ln>
        </p:spPr>
        <p:txBody>
          <a:bodyPr wrap="none" anchor="ctr"/>
          <a:lstStyle/>
          <a:p>
            <a:endParaRPr lang="en-US"/>
          </a:p>
        </p:txBody>
      </p:sp>
      <p:sp>
        <p:nvSpPr>
          <p:cNvPr id="13314" name="Rectangle 2"/>
          <p:cNvSpPr>
            <a:spLocks noGrp="1" noChangeArrowheads="1"/>
          </p:cNvSpPr>
          <p:nvPr>
            <p:ph type="title" idx="4294967295"/>
          </p:nvPr>
        </p:nvSpPr>
        <p:spPr>
          <a:xfrm>
            <a:off x="304800" y="304800"/>
            <a:ext cx="8534400" cy="1066800"/>
          </a:xfrm>
          <a:noFill/>
        </p:spPr>
        <p:txBody>
          <a:bodyPr/>
          <a:lstStyle/>
          <a:p>
            <a:r>
              <a:rPr lang="en-US" sz="4400" dirty="0" smtClean="0">
                <a:solidFill>
                  <a:schemeClr val="accent2"/>
                </a:solidFill>
              </a:rPr>
              <a:t>Product Positioning</a:t>
            </a:r>
          </a:p>
        </p:txBody>
      </p:sp>
      <p:sp>
        <p:nvSpPr>
          <p:cNvPr id="13315" name="Rectangle 3"/>
          <p:cNvSpPr>
            <a:spLocks noGrp="1" noChangeArrowheads="1"/>
          </p:cNvSpPr>
          <p:nvPr>
            <p:ph type="body" idx="4294967295"/>
          </p:nvPr>
        </p:nvSpPr>
        <p:spPr>
          <a:xfrm>
            <a:off x="1219200" y="1828800"/>
            <a:ext cx="6400800" cy="4191000"/>
          </a:xfrm>
          <a:noFill/>
        </p:spPr>
        <p:txBody>
          <a:bodyPr/>
          <a:lstStyle/>
          <a:p>
            <a:pPr marL="465138" indent="-465138">
              <a:lnSpc>
                <a:spcPct val="90000"/>
              </a:lnSpc>
              <a:buClr>
                <a:schemeClr val="accent2"/>
              </a:buClr>
              <a:tabLst>
                <a:tab pos="465138" algn="l"/>
              </a:tabLst>
            </a:pPr>
            <a:r>
              <a:rPr lang="en-US" sz="3000" dirty="0" smtClean="0">
                <a:solidFill>
                  <a:schemeClr val="accent2"/>
                </a:solidFill>
              </a:rPr>
              <a:t>Perception</a:t>
            </a:r>
          </a:p>
          <a:p>
            <a:pPr marL="1020763" lvl="1">
              <a:lnSpc>
                <a:spcPct val="90000"/>
              </a:lnSpc>
              <a:buClr>
                <a:schemeClr val="accent2"/>
              </a:buClr>
              <a:tabLst>
                <a:tab pos="465138" algn="l"/>
              </a:tabLst>
            </a:pPr>
            <a:r>
              <a:rPr lang="en-US" dirty="0" smtClean="0">
                <a:solidFill>
                  <a:schemeClr val="accent2"/>
                </a:solidFill>
              </a:rPr>
              <a:t>In mind of consumers</a:t>
            </a:r>
          </a:p>
          <a:p>
            <a:pPr marL="1020763" lvl="1">
              <a:lnSpc>
                <a:spcPct val="90000"/>
              </a:lnSpc>
              <a:buClr>
                <a:schemeClr val="accent2"/>
              </a:buClr>
              <a:tabLst>
                <a:tab pos="465138" algn="l"/>
              </a:tabLst>
            </a:pPr>
            <a:r>
              <a:rPr lang="en-US" dirty="0" smtClean="0">
                <a:solidFill>
                  <a:schemeClr val="accent2"/>
                </a:solidFill>
              </a:rPr>
              <a:t>Relative to competition</a:t>
            </a:r>
          </a:p>
          <a:p>
            <a:pPr marL="465138" indent="-465138">
              <a:lnSpc>
                <a:spcPct val="90000"/>
              </a:lnSpc>
              <a:buClr>
                <a:schemeClr val="accent2"/>
              </a:buClr>
              <a:tabLst>
                <a:tab pos="465138" algn="l"/>
              </a:tabLst>
            </a:pPr>
            <a:r>
              <a:rPr lang="en-US" sz="3000" dirty="0" smtClean="0">
                <a:solidFill>
                  <a:schemeClr val="accent2"/>
                </a:solidFill>
              </a:rPr>
              <a:t>Created by factors such as</a:t>
            </a:r>
          </a:p>
          <a:p>
            <a:pPr marL="1020763" lvl="1">
              <a:lnSpc>
                <a:spcPct val="90000"/>
              </a:lnSpc>
              <a:buClr>
                <a:schemeClr val="accent2"/>
              </a:buClr>
              <a:tabLst>
                <a:tab pos="465138" algn="l"/>
              </a:tabLst>
            </a:pPr>
            <a:r>
              <a:rPr lang="en-US" dirty="0" smtClean="0">
                <a:solidFill>
                  <a:schemeClr val="accent2"/>
                </a:solidFill>
              </a:rPr>
              <a:t>Product quality</a:t>
            </a:r>
          </a:p>
          <a:p>
            <a:pPr marL="1020763" lvl="1">
              <a:lnSpc>
                <a:spcPct val="90000"/>
              </a:lnSpc>
              <a:buClr>
                <a:schemeClr val="accent2"/>
              </a:buClr>
              <a:tabLst>
                <a:tab pos="465138" algn="l"/>
              </a:tabLst>
            </a:pPr>
            <a:r>
              <a:rPr lang="en-US" dirty="0" smtClean="0">
                <a:solidFill>
                  <a:schemeClr val="accent2"/>
                </a:solidFill>
              </a:rPr>
              <a:t>Prices</a:t>
            </a:r>
          </a:p>
          <a:p>
            <a:pPr marL="1020763" lvl="1">
              <a:lnSpc>
                <a:spcPct val="90000"/>
              </a:lnSpc>
              <a:buClr>
                <a:schemeClr val="accent2"/>
              </a:buClr>
              <a:tabLst>
                <a:tab pos="465138" algn="l"/>
              </a:tabLst>
            </a:pPr>
            <a:r>
              <a:rPr lang="en-US" dirty="0" smtClean="0">
                <a:solidFill>
                  <a:schemeClr val="accent2"/>
                </a:solidFill>
              </a:rPr>
              <a:t>Distribution</a:t>
            </a:r>
          </a:p>
          <a:p>
            <a:pPr marL="1020763" lvl="1">
              <a:lnSpc>
                <a:spcPct val="90000"/>
              </a:lnSpc>
              <a:buClr>
                <a:schemeClr val="accent2"/>
              </a:buClr>
              <a:tabLst>
                <a:tab pos="465138" algn="l"/>
              </a:tabLst>
            </a:pPr>
            <a:r>
              <a:rPr lang="en-US" dirty="0" smtClean="0">
                <a:solidFill>
                  <a:schemeClr val="accent2"/>
                </a:solidFill>
              </a:rPr>
              <a:t>Image</a:t>
            </a:r>
          </a:p>
          <a:p>
            <a:pPr marL="1020763" lvl="1">
              <a:lnSpc>
                <a:spcPct val="90000"/>
              </a:lnSpc>
              <a:buClr>
                <a:schemeClr val="accent2"/>
              </a:buClr>
              <a:tabLst>
                <a:tab pos="465138" algn="l"/>
              </a:tabLst>
            </a:pPr>
            <a:r>
              <a:rPr lang="en-US" dirty="0" smtClean="0">
                <a:solidFill>
                  <a:schemeClr val="accent2"/>
                </a:solidFill>
              </a:rPr>
              <a:t>Marketing communications</a:t>
            </a:r>
          </a:p>
        </p:txBody>
      </p:sp>
      <p:sp>
        <p:nvSpPr>
          <p:cNvPr id="13316" name="Slide Number Placeholder 6"/>
          <p:cNvSpPr>
            <a:spLocks noGrp="1"/>
          </p:cNvSpPr>
          <p:nvPr>
            <p:ph type="sldNum" sz="quarter" idx="4294967295"/>
          </p:nvPr>
        </p:nvSpPr>
        <p:spPr bwMode="auto">
          <a:xfrm>
            <a:off x="6934200" y="6400800"/>
            <a:ext cx="1905000" cy="304800"/>
          </a:xfrm>
          <a:prstGeom prst="rect">
            <a:avLst/>
          </a:prstGeom>
          <a:noFill/>
          <a:ln>
            <a:miter lim="800000"/>
            <a:headEnd/>
            <a:tailEnd/>
          </a:ln>
        </p:spPr>
        <p:txBody>
          <a:bodyPr/>
          <a:lstStyle/>
          <a:p>
            <a:pPr algn="r"/>
            <a:r>
              <a:rPr lang="en-US" sz="1400">
                <a:solidFill>
                  <a:schemeClr val="accent2"/>
                </a:solidFill>
              </a:rPr>
              <a:t>4-</a:t>
            </a:r>
            <a:fld id="{FFA230E7-1B1B-4F10-9678-E4392889148C}" type="slidenum">
              <a:rPr lang="en-US" sz="1400">
                <a:solidFill>
                  <a:schemeClr val="accent2"/>
                </a:solidFill>
              </a:rPr>
              <a:pPr algn="r"/>
              <a:t>25</a:t>
            </a:fld>
            <a:endParaRPr lang="en-US" sz="1400">
              <a:solidFill>
                <a:schemeClr val="accent2"/>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Text Box 5"/>
          <p:cNvSpPr txBox="1">
            <a:spLocks noChangeArrowheads="1"/>
          </p:cNvSpPr>
          <p:nvPr/>
        </p:nvSpPr>
        <p:spPr bwMode="auto">
          <a:xfrm>
            <a:off x="304800" y="5133975"/>
            <a:ext cx="4267200" cy="1323439"/>
          </a:xfrm>
          <a:prstGeom prst="rect">
            <a:avLst/>
          </a:prstGeom>
          <a:noFill/>
          <a:ln w="9525">
            <a:noFill/>
            <a:miter lim="800000"/>
            <a:headEnd/>
            <a:tailEnd/>
          </a:ln>
        </p:spPr>
        <p:txBody>
          <a:bodyPr wrap="square">
            <a:spAutoFit/>
          </a:bodyPr>
          <a:lstStyle/>
          <a:p>
            <a:pPr>
              <a:defRPr/>
            </a:pPr>
            <a:r>
              <a:rPr lang="en-US" sz="2000" b="1" i="1" dirty="0">
                <a:solidFill>
                  <a:schemeClr val="accent2"/>
                </a:solidFill>
              </a:rPr>
              <a:t>A </a:t>
            </a:r>
            <a:r>
              <a:rPr lang="en-US" sz="2000" b="1" i="1" dirty="0" err="1" smtClean="0">
                <a:solidFill>
                  <a:schemeClr val="accent2"/>
                </a:solidFill>
              </a:rPr>
              <a:t>BtB</a:t>
            </a:r>
            <a:r>
              <a:rPr lang="en-US" sz="2000" b="1" i="1" dirty="0" smtClean="0">
                <a:solidFill>
                  <a:schemeClr val="accent2"/>
                </a:solidFill>
              </a:rPr>
              <a:t> </a:t>
            </a:r>
            <a:r>
              <a:rPr lang="en-US" sz="2000" b="1" i="1" dirty="0">
                <a:solidFill>
                  <a:schemeClr val="accent2"/>
                </a:solidFill>
              </a:rPr>
              <a:t>advertisement positioned by the product’s attributes: the brightness of the Sony projector.</a:t>
            </a:r>
          </a:p>
        </p:txBody>
      </p:sp>
      <p:sp>
        <p:nvSpPr>
          <p:cNvPr id="56325" name="Text Box 7"/>
          <p:cNvSpPr txBox="1">
            <a:spLocks noChangeArrowheads="1"/>
          </p:cNvSpPr>
          <p:nvPr/>
        </p:nvSpPr>
        <p:spPr bwMode="auto">
          <a:xfrm>
            <a:off x="4800600" y="5181600"/>
            <a:ext cx="4038600" cy="1015663"/>
          </a:xfrm>
          <a:prstGeom prst="rect">
            <a:avLst/>
          </a:prstGeom>
          <a:noFill/>
          <a:ln w="9525">
            <a:noFill/>
            <a:miter lim="800000"/>
            <a:headEnd/>
            <a:tailEnd/>
          </a:ln>
        </p:spPr>
        <p:txBody>
          <a:bodyPr wrap="square">
            <a:spAutoFit/>
          </a:bodyPr>
          <a:lstStyle/>
          <a:p>
            <a:pPr>
              <a:defRPr/>
            </a:pPr>
            <a:r>
              <a:rPr lang="en-US" sz="2000" b="1" i="1" dirty="0">
                <a:solidFill>
                  <a:schemeClr val="accent2"/>
                </a:solidFill>
              </a:rPr>
              <a:t>An advertisement by Stetson positioned by cultural symbols.</a:t>
            </a:r>
          </a:p>
        </p:txBody>
      </p:sp>
      <p:pic>
        <p:nvPicPr>
          <p:cNvPr id="46086" name="Picture 12" descr=" clow+ex04-10"/>
          <p:cNvPicPr>
            <a:picLocks noChangeAspect="1" noChangeArrowheads="1"/>
          </p:cNvPicPr>
          <p:nvPr/>
        </p:nvPicPr>
        <p:blipFill>
          <a:blip r:embed="rId3" cstate="print"/>
          <a:srcRect/>
          <a:stretch>
            <a:fillRect/>
          </a:stretch>
        </p:blipFill>
        <p:spPr bwMode="auto">
          <a:xfrm>
            <a:off x="4800600" y="182562"/>
            <a:ext cx="4038600" cy="4922838"/>
          </a:xfrm>
          <a:prstGeom prst="rect">
            <a:avLst/>
          </a:prstGeom>
          <a:noFill/>
          <a:ln w="9525">
            <a:noFill/>
            <a:miter lim="800000"/>
            <a:headEnd/>
            <a:tailEnd/>
          </a:ln>
        </p:spPr>
      </p:pic>
      <p:pic>
        <p:nvPicPr>
          <p:cNvPr id="46087" name="Picture 13" descr="clow+ex04-09"/>
          <p:cNvPicPr>
            <a:picLocks noChangeAspect="1" noChangeArrowheads="1"/>
          </p:cNvPicPr>
          <p:nvPr/>
        </p:nvPicPr>
        <p:blipFill>
          <a:blip r:embed="rId4" cstate="print"/>
          <a:srcRect/>
          <a:stretch>
            <a:fillRect/>
          </a:stretch>
        </p:blipFill>
        <p:spPr bwMode="auto">
          <a:xfrm>
            <a:off x="304800" y="228600"/>
            <a:ext cx="4267200" cy="4876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63284" y="167088"/>
            <a:ext cx="8851392" cy="1216152"/>
          </a:xfrm>
          <a:prstGeom prst="rect">
            <a:avLst/>
          </a:prstGeom>
          <a:solidFill>
            <a:srgbClr val="FFC000">
              <a:alpha val="50000"/>
            </a:srgbClr>
          </a:solidFill>
          <a:ln w="9525">
            <a:noFill/>
            <a:miter lim="800000"/>
            <a:headEnd/>
            <a:tailEnd/>
          </a:ln>
        </p:spPr>
        <p:txBody>
          <a:bodyPr wrap="none" anchor="ctr"/>
          <a:lstStyle/>
          <a:p>
            <a:endParaRPr lang="en-US"/>
          </a:p>
        </p:txBody>
      </p:sp>
      <p:sp>
        <p:nvSpPr>
          <p:cNvPr id="34820" name="Text Box 4"/>
          <p:cNvSpPr txBox="1">
            <a:spLocks noChangeArrowheads="1"/>
          </p:cNvSpPr>
          <p:nvPr/>
        </p:nvSpPr>
        <p:spPr bwMode="auto">
          <a:xfrm>
            <a:off x="304800" y="373559"/>
            <a:ext cx="8610600" cy="769441"/>
          </a:xfrm>
          <a:prstGeom prst="rect">
            <a:avLst/>
          </a:prstGeom>
          <a:noFill/>
          <a:ln w="12700">
            <a:noFill/>
            <a:miter lim="800000"/>
            <a:headEnd type="none" w="sm" len="sm"/>
            <a:tailEnd type="none" w="sm" len="sm"/>
          </a:ln>
        </p:spPr>
        <p:txBody>
          <a:bodyPr wrap="square">
            <a:spAutoFit/>
          </a:bodyPr>
          <a:lstStyle/>
          <a:p>
            <a:pPr algn="ctr"/>
            <a:r>
              <a:rPr lang="en-US" sz="4400" b="1" dirty="0" smtClean="0">
                <a:solidFill>
                  <a:schemeClr val="accent2"/>
                </a:solidFill>
                <a:effectLst/>
              </a:rPr>
              <a:t>IMC Budget</a:t>
            </a:r>
            <a:endParaRPr lang="en-US" sz="4400" b="1" dirty="0">
              <a:solidFill>
                <a:schemeClr val="accent2"/>
              </a:solidFill>
              <a:effectLst/>
            </a:endParaRPr>
          </a:p>
        </p:txBody>
      </p:sp>
      <p:sp>
        <p:nvSpPr>
          <p:cNvPr id="8200" name="Rectangle 8"/>
          <p:cNvSpPr>
            <a:spLocks noGrp="1" noChangeArrowheads="1"/>
          </p:cNvSpPr>
          <p:nvPr>
            <p:ph type="body" idx="1"/>
          </p:nvPr>
        </p:nvSpPr>
        <p:spPr>
          <a:xfrm>
            <a:off x="762000" y="2133600"/>
            <a:ext cx="7620000" cy="2667000"/>
          </a:xfrm>
        </p:spPr>
        <p:txBody>
          <a:bodyPr/>
          <a:lstStyle/>
          <a:p>
            <a:pPr>
              <a:lnSpc>
                <a:spcPct val="90000"/>
              </a:lnSpc>
              <a:buClr>
                <a:schemeClr val="accent2"/>
              </a:buClr>
              <a:defRPr/>
            </a:pPr>
            <a:r>
              <a:rPr lang="en-US" dirty="0" smtClean="0">
                <a:solidFill>
                  <a:schemeClr val="accent2"/>
                </a:solidFill>
              </a:rPr>
              <a:t>Budgets based on</a:t>
            </a:r>
          </a:p>
          <a:p>
            <a:pPr lvl="1">
              <a:lnSpc>
                <a:spcPct val="90000"/>
              </a:lnSpc>
              <a:buClr>
                <a:schemeClr val="accent2"/>
              </a:buClr>
              <a:defRPr/>
            </a:pPr>
            <a:r>
              <a:rPr lang="en-US" sz="2400" dirty="0" smtClean="0">
                <a:solidFill>
                  <a:schemeClr val="accent2"/>
                </a:solidFill>
              </a:rPr>
              <a:t>communication objectives</a:t>
            </a:r>
          </a:p>
          <a:p>
            <a:pPr lvl="1">
              <a:lnSpc>
                <a:spcPct val="90000"/>
              </a:lnSpc>
              <a:buClr>
                <a:schemeClr val="accent2"/>
              </a:buClr>
              <a:defRPr/>
            </a:pPr>
            <a:r>
              <a:rPr lang="en-US" sz="2400" dirty="0" smtClean="0">
                <a:solidFill>
                  <a:schemeClr val="accent2"/>
                </a:solidFill>
              </a:rPr>
              <a:t>marketing objectives</a:t>
            </a:r>
          </a:p>
          <a:p>
            <a:pPr>
              <a:lnSpc>
                <a:spcPct val="90000"/>
              </a:lnSpc>
              <a:buClr>
                <a:schemeClr val="accent2"/>
              </a:buClr>
              <a:defRPr/>
            </a:pPr>
            <a:r>
              <a:rPr lang="en-US" dirty="0" smtClean="0">
                <a:solidFill>
                  <a:schemeClr val="accent2"/>
                </a:solidFill>
              </a:rPr>
              <a:t>Unrealistic assumption to assume direct relationship between advertising and sales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63284" y="167088"/>
            <a:ext cx="8851392" cy="1433112"/>
          </a:xfrm>
          <a:prstGeom prst="rect">
            <a:avLst/>
          </a:prstGeom>
          <a:solidFill>
            <a:srgbClr val="FFC000">
              <a:alpha val="50000"/>
            </a:srgbClr>
          </a:solidFill>
          <a:ln w="9525">
            <a:noFill/>
            <a:miter lim="800000"/>
            <a:headEnd/>
            <a:tailEnd/>
          </a:ln>
        </p:spPr>
        <p:txBody>
          <a:bodyPr wrap="none" anchor="ctr"/>
          <a:lstStyle/>
          <a:p>
            <a:endParaRPr lang="en-US"/>
          </a:p>
        </p:txBody>
      </p:sp>
      <p:sp>
        <p:nvSpPr>
          <p:cNvPr id="17410" name="Rectangle 2"/>
          <p:cNvSpPr>
            <a:spLocks noGrp="1" noChangeArrowheads="1"/>
          </p:cNvSpPr>
          <p:nvPr>
            <p:ph type="title" idx="4294967295"/>
          </p:nvPr>
        </p:nvSpPr>
        <p:spPr>
          <a:xfrm>
            <a:off x="304800" y="304800"/>
            <a:ext cx="8534400" cy="1219200"/>
          </a:xfrm>
          <a:noFill/>
        </p:spPr>
        <p:txBody>
          <a:bodyPr/>
          <a:lstStyle/>
          <a:p>
            <a:r>
              <a:rPr lang="en-US" sz="3600" dirty="0" smtClean="0">
                <a:solidFill>
                  <a:schemeClr val="accent2"/>
                </a:solidFill>
              </a:rPr>
              <a:t>Factors Impacting Relationship Between Promotions and Sales</a:t>
            </a:r>
            <a:endParaRPr lang="en-US" sz="1800" dirty="0" smtClean="0">
              <a:solidFill>
                <a:schemeClr val="accent2"/>
              </a:solidFill>
            </a:endParaRPr>
          </a:p>
        </p:txBody>
      </p:sp>
      <p:sp>
        <p:nvSpPr>
          <p:cNvPr id="17411" name="Rectangle 3"/>
          <p:cNvSpPr>
            <a:spLocks noGrp="1" noChangeArrowheads="1"/>
          </p:cNvSpPr>
          <p:nvPr>
            <p:ph type="body" idx="4294967295"/>
          </p:nvPr>
        </p:nvSpPr>
        <p:spPr>
          <a:xfrm>
            <a:off x="2133600" y="2133600"/>
            <a:ext cx="4876800" cy="3009900"/>
          </a:xfrm>
          <a:noFill/>
        </p:spPr>
        <p:txBody>
          <a:bodyPr/>
          <a:lstStyle/>
          <a:p>
            <a:pPr marL="465138" indent="-465138">
              <a:buClr>
                <a:schemeClr val="accent2"/>
              </a:buClr>
              <a:tabLst>
                <a:tab pos="465138" algn="l"/>
              </a:tabLst>
            </a:pPr>
            <a:r>
              <a:rPr lang="en-US" sz="2800" dirty="0" smtClean="0">
                <a:solidFill>
                  <a:schemeClr val="accent2"/>
                </a:solidFill>
              </a:rPr>
              <a:t>Goal of promotion</a:t>
            </a:r>
          </a:p>
          <a:p>
            <a:pPr marL="465138" indent="-465138">
              <a:buClr>
                <a:schemeClr val="accent2"/>
              </a:buClr>
              <a:tabLst>
                <a:tab pos="465138" algn="l"/>
              </a:tabLst>
            </a:pPr>
            <a:r>
              <a:rPr lang="en-US" sz="2800" dirty="0" smtClean="0">
                <a:solidFill>
                  <a:schemeClr val="accent2"/>
                </a:solidFill>
              </a:rPr>
              <a:t>Threshold effects</a:t>
            </a:r>
          </a:p>
          <a:p>
            <a:pPr marL="465138" indent="-465138">
              <a:buClr>
                <a:schemeClr val="accent2"/>
              </a:buClr>
              <a:tabLst>
                <a:tab pos="465138" algn="l"/>
              </a:tabLst>
            </a:pPr>
            <a:r>
              <a:rPr lang="en-US" sz="2800" dirty="0" smtClean="0">
                <a:solidFill>
                  <a:schemeClr val="accent2"/>
                </a:solidFill>
              </a:rPr>
              <a:t>Carryover effects</a:t>
            </a:r>
          </a:p>
          <a:p>
            <a:pPr marL="465138" indent="-465138">
              <a:buClr>
                <a:schemeClr val="accent2"/>
              </a:buClr>
              <a:tabLst>
                <a:tab pos="465138" algn="l"/>
              </a:tabLst>
            </a:pPr>
            <a:r>
              <a:rPr lang="en-US" sz="2800" dirty="0" smtClean="0">
                <a:solidFill>
                  <a:schemeClr val="accent2"/>
                </a:solidFill>
              </a:rPr>
              <a:t>Wear out effects</a:t>
            </a:r>
          </a:p>
          <a:p>
            <a:pPr marL="465138" indent="-465138">
              <a:buClr>
                <a:schemeClr val="accent2"/>
              </a:buClr>
              <a:tabLst>
                <a:tab pos="465138" algn="l"/>
              </a:tabLst>
            </a:pPr>
            <a:r>
              <a:rPr lang="en-US" sz="2800" dirty="0" smtClean="0">
                <a:solidFill>
                  <a:schemeClr val="accent2"/>
                </a:solidFill>
              </a:rPr>
              <a:t>Decay effects</a:t>
            </a:r>
          </a:p>
          <a:p>
            <a:pPr marL="465138" indent="-465138">
              <a:buClr>
                <a:schemeClr val="accent2"/>
              </a:buClr>
              <a:tabLst>
                <a:tab pos="465138" algn="l"/>
              </a:tabLst>
            </a:pPr>
            <a:r>
              <a:rPr lang="en-US" sz="2800" dirty="0" smtClean="0">
                <a:solidFill>
                  <a:schemeClr val="accent2"/>
                </a:solidFill>
              </a:rPr>
              <a:t>Random events</a:t>
            </a:r>
          </a:p>
        </p:txBody>
      </p:sp>
      <p:sp>
        <p:nvSpPr>
          <p:cNvPr id="17412" name="Slide Number Placeholder 6"/>
          <p:cNvSpPr>
            <a:spLocks noGrp="1"/>
          </p:cNvSpPr>
          <p:nvPr>
            <p:ph type="sldNum" sz="quarter" idx="4294967295"/>
          </p:nvPr>
        </p:nvSpPr>
        <p:spPr bwMode="auto">
          <a:xfrm>
            <a:off x="6934200" y="6400800"/>
            <a:ext cx="1905000" cy="304800"/>
          </a:xfrm>
          <a:prstGeom prst="rect">
            <a:avLst/>
          </a:prstGeom>
          <a:noFill/>
          <a:ln>
            <a:miter lim="800000"/>
            <a:headEnd/>
            <a:tailEnd/>
          </a:ln>
        </p:spPr>
        <p:txBody>
          <a:bodyPr/>
          <a:lstStyle/>
          <a:p>
            <a:pPr algn="r"/>
            <a:r>
              <a:rPr lang="en-US" sz="1400">
                <a:solidFill>
                  <a:schemeClr val="accent2"/>
                </a:solidFill>
              </a:rPr>
              <a:t>4-</a:t>
            </a:r>
            <a:fld id="{C623C778-336F-4942-87AF-20699C00E563}" type="slidenum">
              <a:rPr lang="en-US" sz="1400">
                <a:solidFill>
                  <a:schemeClr val="accent2"/>
                </a:solidFill>
              </a:rPr>
              <a:pPr algn="r"/>
              <a:t>28</a:t>
            </a:fld>
            <a:endParaRPr lang="en-US" sz="1400">
              <a:solidFill>
                <a:schemeClr val="accent2"/>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63284" y="167088"/>
            <a:ext cx="8851392" cy="975912"/>
          </a:xfrm>
          <a:prstGeom prst="rect">
            <a:avLst/>
          </a:prstGeom>
          <a:solidFill>
            <a:srgbClr val="FFC000">
              <a:alpha val="50000"/>
            </a:srgbClr>
          </a:solidFill>
          <a:ln w="9525">
            <a:noFill/>
            <a:miter lim="800000"/>
            <a:headEnd/>
            <a:tailEnd/>
          </a:ln>
        </p:spPr>
        <p:txBody>
          <a:bodyPr wrap="none" anchor="ctr"/>
          <a:lstStyle/>
          <a:p>
            <a:endParaRPr lang="en-US"/>
          </a:p>
        </p:txBody>
      </p:sp>
      <p:sp>
        <p:nvSpPr>
          <p:cNvPr id="18435" name="Rectangle 7"/>
          <p:cNvSpPr>
            <a:spLocks noChangeArrowheads="1"/>
          </p:cNvSpPr>
          <p:nvPr/>
        </p:nvSpPr>
        <p:spPr bwMode="auto">
          <a:xfrm>
            <a:off x="304800" y="304800"/>
            <a:ext cx="8534400" cy="685800"/>
          </a:xfrm>
          <a:prstGeom prst="rect">
            <a:avLst/>
          </a:prstGeom>
          <a:noFill/>
          <a:ln w="9525">
            <a:noFill/>
            <a:miter lim="800000"/>
            <a:headEnd/>
            <a:tailEnd/>
          </a:ln>
        </p:spPr>
        <p:txBody>
          <a:bodyPr lIns="92075" tIns="46038" rIns="92075" bIns="46038" anchor="ctr"/>
          <a:lstStyle/>
          <a:p>
            <a:pPr algn="ctr" eaLnBrk="0" hangingPunct="0"/>
            <a:r>
              <a:rPr lang="en-US" sz="4000" b="1" dirty="0">
                <a:solidFill>
                  <a:schemeClr val="accent2"/>
                </a:solidFill>
                <a:latin typeface="+mn-lt"/>
              </a:rPr>
              <a:t>Sales-Response Curve</a:t>
            </a:r>
          </a:p>
        </p:txBody>
      </p:sp>
      <p:pic>
        <p:nvPicPr>
          <p:cNvPr id="18436" name="Picture 8" descr="FG"/>
          <p:cNvPicPr>
            <a:picLocks noChangeAspect="1" noChangeArrowheads="1"/>
          </p:cNvPicPr>
          <p:nvPr/>
        </p:nvPicPr>
        <p:blipFill>
          <a:blip r:embed="rId2" cstate="print"/>
          <a:srcRect/>
          <a:stretch>
            <a:fillRect/>
          </a:stretch>
        </p:blipFill>
        <p:spPr bwMode="auto">
          <a:xfrm>
            <a:off x="1295400" y="1130404"/>
            <a:ext cx="6934200" cy="5498996"/>
          </a:xfrm>
          <a:prstGeom prst="rect">
            <a:avLst/>
          </a:prstGeom>
          <a:noFill/>
          <a:ln w="9525">
            <a:noFill/>
            <a:miter lim="800000"/>
            <a:headEnd/>
            <a:tailEnd/>
          </a:ln>
        </p:spPr>
      </p:pic>
      <p:sp>
        <p:nvSpPr>
          <p:cNvPr id="6" name="&quot;No&quot; Symbol 5"/>
          <p:cNvSpPr/>
          <p:nvPr/>
        </p:nvSpPr>
        <p:spPr>
          <a:xfrm>
            <a:off x="2286000" y="1219200"/>
            <a:ext cx="1219200" cy="1219200"/>
          </a:xfrm>
          <a:prstGeom prst="noSmoking">
            <a:avLst>
              <a:gd name="adj" fmla="val 1125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4343400" y="1575137"/>
            <a:ext cx="4191000" cy="1015663"/>
          </a:xfrm>
          <a:prstGeom prst="rect">
            <a:avLst/>
          </a:prstGeom>
          <a:solidFill>
            <a:schemeClr val="bg1"/>
          </a:solidFill>
        </p:spPr>
        <p:txBody>
          <a:bodyPr wrap="square" rtlCol="0">
            <a:spAutoFit/>
          </a:bodyPr>
          <a:lstStyle/>
          <a:p>
            <a:r>
              <a:rPr lang="en-US" sz="2000" b="1" dirty="0" smtClean="0">
                <a:solidFill>
                  <a:schemeClr val="accent2"/>
                </a:solidFill>
              </a:rPr>
              <a:t>An unrealistic assumption about the relationship between sales and expenditures</a:t>
            </a:r>
            <a:endParaRPr lang="en-US" sz="2000" b="1" dirty="0">
              <a:solidFill>
                <a:schemeClr val="accent2"/>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63284" y="167088"/>
            <a:ext cx="8851392" cy="1216152"/>
          </a:xfrm>
          <a:prstGeom prst="rect">
            <a:avLst/>
          </a:prstGeom>
          <a:solidFill>
            <a:srgbClr val="FFC000">
              <a:alpha val="50000"/>
            </a:srgbClr>
          </a:solidFill>
          <a:ln w="9525">
            <a:noFill/>
            <a:miter lim="800000"/>
            <a:headEnd/>
            <a:tailEnd/>
          </a:ln>
        </p:spPr>
        <p:txBody>
          <a:bodyPr wrap="none" anchor="ctr"/>
          <a:lstStyle/>
          <a:p>
            <a:endParaRPr lang="en-US"/>
          </a:p>
        </p:txBody>
      </p:sp>
      <p:sp>
        <p:nvSpPr>
          <p:cNvPr id="32772" name="Rectangle 3"/>
          <p:cNvSpPr>
            <a:spLocks noChangeArrowheads="1"/>
          </p:cNvSpPr>
          <p:nvPr/>
        </p:nvSpPr>
        <p:spPr bwMode="auto">
          <a:xfrm>
            <a:off x="1485900" y="1874407"/>
            <a:ext cx="6172200" cy="3109185"/>
          </a:xfrm>
          <a:prstGeom prst="rect">
            <a:avLst/>
          </a:prstGeom>
          <a:noFill/>
          <a:ln w="9525">
            <a:noFill/>
            <a:miter lim="800000"/>
            <a:headEnd/>
            <a:tailEnd/>
          </a:ln>
        </p:spPr>
        <p:txBody>
          <a:bodyPr wrap="square" lIns="92075" tIns="46038" rIns="92075" bIns="46038">
            <a:spAutoFit/>
          </a:bodyPr>
          <a:lstStyle/>
          <a:p>
            <a:pPr algn="l">
              <a:buClr>
                <a:schemeClr val="accent2"/>
              </a:buClr>
              <a:buFont typeface="Tahoma" pitchFamily="34" charset="0"/>
              <a:buChar char="•"/>
            </a:pPr>
            <a:r>
              <a:rPr lang="en-US" sz="2800" dirty="0">
                <a:effectLst/>
              </a:rPr>
              <a:t> </a:t>
            </a:r>
            <a:r>
              <a:rPr lang="en-US" sz="2800" b="1" dirty="0" smtClean="0">
                <a:solidFill>
                  <a:schemeClr val="accent2"/>
                </a:solidFill>
                <a:effectLst/>
              </a:rPr>
              <a:t>Develop </a:t>
            </a:r>
            <a:r>
              <a:rPr lang="en-US" sz="2800" b="1" dirty="0" smtClean="0">
                <a:solidFill>
                  <a:schemeClr val="accent2"/>
                </a:solidFill>
                <a:effectLst/>
              </a:rPr>
              <a:t>awareness</a:t>
            </a:r>
            <a:endParaRPr lang="en-US" sz="2800" b="1" dirty="0">
              <a:solidFill>
                <a:schemeClr val="accent2"/>
              </a:solidFill>
              <a:effectLst/>
            </a:endParaRPr>
          </a:p>
          <a:p>
            <a:pPr algn="l">
              <a:buClr>
                <a:schemeClr val="accent2"/>
              </a:buClr>
              <a:buFont typeface="Tahoma" pitchFamily="34" charset="0"/>
              <a:buChar char="•"/>
            </a:pPr>
            <a:r>
              <a:rPr lang="en-US" sz="2800" b="1" dirty="0" smtClean="0">
                <a:solidFill>
                  <a:schemeClr val="accent2"/>
                </a:solidFill>
                <a:effectLst/>
              </a:rPr>
              <a:t> Change </a:t>
            </a:r>
            <a:r>
              <a:rPr lang="en-US" sz="2800" b="1" dirty="0" smtClean="0">
                <a:solidFill>
                  <a:schemeClr val="accent2"/>
                </a:solidFill>
                <a:effectLst/>
              </a:rPr>
              <a:t>beliefs </a:t>
            </a:r>
            <a:r>
              <a:rPr lang="en-US" sz="2800" b="1" dirty="0" smtClean="0">
                <a:solidFill>
                  <a:schemeClr val="accent2"/>
                </a:solidFill>
                <a:effectLst/>
              </a:rPr>
              <a:t>and attitudes</a:t>
            </a:r>
          </a:p>
          <a:p>
            <a:pPr algn="l">
              <a:buClr>
                <a:schemeClr val="accent2"/>
              </a:buClr>
              <a:buFont typeface="Tahoma" pitchFamily="34" charset="0"/>
              <a:buChar char="•"/>
            </a:pPr>
            <a:r>
              <a:rPr lang="en-US" sz="2800" b="1" dirty="0" smtClean="0">
                <a:solidFill>
                  <a:schemeClr val="accent2"/>
                </a:solidFill>
              </a:rPr>
              <a:t> </a:t>
            </a:r>
            <a:r>
              <a:rPr lang="en-US" sz="2800" b="1" dirty="0" smtClean="0">
                <a:solidFill>
                  <a:schemeClr val="accent2"/>
                </a:solidFill>
                <a:effectLst/>
              </a:rPr>
              <a:t>Encourage </a:t>
            </a:r>
            <a:r>
              <a:rPr lang="en-US" sz="2800" b="1" dirty="0" smtClean="0">
                <a:solidFill>
                  <a:schemeClr val="accent2"/>
                </a:solidFill>
                <a:effectLst/>
              </a:rPr>
              <a:t>loyalty</a:t>
            </a:r>
            <a:endParaRPr lang="en-US" sz="2800" b="1" dirty="0" smtClean="0">
              <a:solidFill>
                <a:schemeClr val="accent2"/>
              </a:solidFill>
              <a:effectLst/>
            </a:endParaRPr>
          </a:p>
          <a:p>
            <a:pPr algn="l">
              <a:buClr>
                <a:schemeClr val="accent2"/>
              </a:buClr>
              <a:buFont typeface="Tahoma" pitchFamily="34" charset="0"/>
              <a:buChar char="•"/>
            </a:pPr>
            <a:r>
              <a:rPr lang="en-US" sz="2800" b="1" dirty="0" smtClean="0">
                <a:solidFill>
                  <a:schemeClr val="accent2"/>
                </a:solidFill>
                <a:effectLst/>
              </a:rPr>
              <a:t> Build customer traffic</a:t>
            </a:r>
          </a:p>
          <a:p>
            <a:pPr algn="l">
              <a:buClr>
                <a:schemeClr val="accent2"/>
              </a:buClr>
              <a:buFont typeface="Tahoma" pitchFamily="34" charset="0"/>
              <a:buChar char="•"/>
            </a:pPr>
            <a:r>
              <a:rPr lang="en-US" sz="2800" b="1" dirty="0" smtClean="0">
                <a:solidFill>
                  <a:schemeClr val="accent2"/>
                </a:solidFill>
                <a:effectLst/>
              </a:rPr>
              <a:t> Enhance </a:t>
            </a:r>
            <a:r>
              <a:rPr lang="en-US" sz="2800" b="1" dirty="0" smtClean="0">
                <a:solidFill>
                  <a:schemeClr val="accent2"/>
                </a:solidFill>
                <a:effectLst/>
              </a:rPr>
              <a:t>image</a:t>
            </a:r>
            <a:endParaRPr lang="en-US" sz="2800" b="1" dirty="0" smtClean="0">
              <a:solidFill>
                <a:schemeClr val="accent2"/>
              </a:solidFill>
              <a:effectLst/>
            </a:endParaRPr>
          </a:p>
          <a:p>
            <a:pPr algn="l">
              <a:buClr>
                <a:schemeClr val="accent2"/>
              </a:buClr>
              <a:buFont typeface="Tahoma" pitchFamily="34" charset="0"/>
              <a:buChar char="•"/>
            </a:pPr>
            <a:r>
              <a:rPr lang="en-US" sz="2800" b="1" dirty="0" smtClean="0">
                <a:solidFill>
                  <a:schemeClr val="accent2"/>
                </a:solidFill>
                <a:effectLst/>
              </a:rPr>
              <a:t> Increase market share/sales</a:t>
            </a:r>
          </a:p>
          <a:p>
            <a:pPr algn="l">
              <a:buClr>
                <a:schemeClr val="accent2"/>
              </a:buClr>
              <a:buFont typeface="Tahoma" pitchFamily="34" charset="0"/>
              <a:buChar char="•"/>
            </a:pPr>
            <a:r>
              <a:rPr lang="en-US" sz="2800" b="1" dirty="0" smtClean="0">
                <a:solidFill>
                  <a:schemeClr val="accent2"/>
                </a:solidFill>
                <a:effectLst/>
              </a:rPr>
              <a:t> Reinforce purchase decisions</a:t>
            </a:r>
          </a:p>
        </p:txBody>
      </p:sp>
      <p:sp>
        <p:nvSpPr>
          <p:cNvPr id="32779" name="Rectangle 13"/>
          <p:cNvSpPr>
            <a:spLocks noChangeArrowheads="1"/>
          </p:cNvSpPr>
          <p:nvPr/>
        </p:nvSpPr>
        <p:spPr bwMode="auto">
          <a:xfrm>
            <a:off x="304800" y="304800"/>
            <a:ext cx="8458200" cy="990600"/>
          </a:xfrm>
          <a:prstGeom prst="rect">
            <a:avLst/>
          </a:prstGeom>
          <a:noFill/>
          <a:ln w="9525">
            <a:noFill/>
            <a:miter lim="800000"/>
            <a:headEnd/>
            <a:tailEnd/>
          </a:ln>
        </p:spPr>
        <p:txBody>
          <a:bodyPr lIns="92075" tIns="46038" rIns="92075" bIns="46038" anchor="ctr"/>
          <a:lstStyle/>
          <a:p>
            <a:pPr algn="ctr"/>
            <a:r>
              <a:rPr lang="en-US" sz="4000" b="1" dirty="0" smtClean="0">
                <a:solidFill>
                  <a:schemeClr val="accent2"/>
                </a:solidFill>
                <a:effectLst/>
              </a:rPr>
              <a:t>Communication Objectives</a:t>
            </a:r>
            <a:endParaRPr lang="en-US" sz="4000" b="1" dirty="0">
              <a:solidFill>
                <a:schemeClr val="accent2"/>
              </a:solidFill>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63284" y="167088"/>
            <a:ext cx="8851392" cy="1216152"/>
          </a:xfrm>
          <a:prstGeom prst="rect">
            <a:avLst/>
          </a:prstGeom>
          <a:solidFill>
            <a:srgbClr val="FFC000">
              <a:alpha val="50000"/>
            </a:srgbClr>
          </a:solidFill>
          <a:ln w="9525">
            <a:noFill/>
            <a:miter lim="800000"/>
            <a:headEnd/>
            <a:tailEnd/>
          </a:ln>
        </p:spPr>
        <p:txBody>
          <a:bodyPr wrap="none" anchor="ctr"/>
          <a:lstStyle/>
          <a:p>
            <a:endParaRPr lang="en-US"/>
          </a:p>
        </p:txBody>
      </p:sp>
      <p:sp>
        <p:nvSpPr>
          <p:cNvPr id="19458" name="Slide Number Placeholder 4"/>
          <p:cNvSpPr txBox="1">
            <a:spLocks noGrp="1"/>
          </p:cNvSpPr>
          <p:nvPr/>
        </p:nvSpPr>
        <p:spPr bwMode="auto">
          <a:xfrm>
            <a:off x="6553200" y="6553200"/>
            <a:ext cx="1905000" cy="457200"/>
          </a:xfrm>
          <a:prstGeom prst="rect">
            <a:avLst/>
          </a:prstGeom>
          <a:noFill/>
          <a:ln w="9525">
            <a:noFill/>
            <a:miter lim="800000"/>
            <a:headEnd/>
            <a:tailEnd/>
          </a:ln>
        </p:spPr>
        <p:txBody>
          <a:bodyPr wrap="none" lIns="92075" tIns="46038" rIns="92075" bIns="46038" anchor="ctr"/>
          <a:lstStyle/>
          <a:p>
            <a:pPr algn="r" eaLnBrk="0" hangingPunct="0"/>
            <a:r>
              <a:rPr lang="en-US" sz="1400">
                <a:solidFill>
                  <a:schemeClr val="bg2"/>
                </a:solidFill>
                <a:latin typeface="Arial" charset="0"/>
              </a:rPr>
              <a:t>4-</a:t>
            </a:r>
            <a:fld id="{9EF3F3FF-3FFD-4683-9D39-72E825D4A13C}" type="slidenum">
              <a:rPr lang="en-US" sz="1400">
                <a:solidFill>
                  <a:schemeClr val="bg2"/>
                </a:solidFill>
                <a:latin typeface="Arial" charset="0"/>
              </a:rPr>
              <a:pPr algn="r" eaLnBrk="0" hangingPunct="0"/>
              <a:t>30</a:t>
            </a:fld>
            <a:endParaRPr lang="en-US" sz="1400">
              <a:solidFill>
                <a:schemeClr val="bg2"/>
              </a:solidFill>
              <a:latin typeface="Arial" charset="0"/>
            </a:endParaRPr>
          </a:p>
        </p:txBody>
      </p:sp>
      <p:sp>
        <p:nvSpPr>
          <p:cNvPr id="19459" name="Rectangle 12"/>
          <p:cNvSpPr>
            <a:spLocks noChangeArrowheads="1"/>
          </p:cNvSpPr>
          <p:nvPr/>
        </p:nvSpPr>
        <p:spPr bwMode="auto">
          <a:xfrm>
            <a:off x="304800" y="304800"/>
            <a:ext cx="8534400" cy="1066800"/>
          </a:xfrm>
          <a:prstGeom prst="rect">
            <a:avLst/>
          </a:prstGeom>
          <a:noFill/>
          <a:ln w="9525">
            <a:noFill/>
            <a:miter lim="800000"/>
            <a:headEnd/>
            <a:tailEnd/>
          </a:ln>
        </p:spPr>
        <p:txBody>
          <a:bodyPr lIns="92075" tIns="46038" rIns="92075" bIns="46038" anchor="ctr"/>
          <a:lstStyle/>
          <a:p>
            <a:pPr algn="ctr" eaLnBrk="0" hangingPunct="0"/>
            <a:r>
              <a:rPr lang="en-US" sz="4000" b="1" dirty="0">
                <a:solidFill>
                  <a:schemeClr val="accent2"/>
                </a:solidFill>
              </a:rPr>
              <a:t>A Decay Effects Model</a:t>
            </a:r>
          </a:p>
        </p:txBody>
      </p:sp>
      <p:pic>
        <p:nvPicPr>
          <p:cNvPr id="19460" name="Picture 16" descr="fig04"/>
          <p:cNvPicPr>
            <a:picLocks noGrp="1" noChangeAspect="1" noChangeArrowheads="1"/>
          </p:cNvPicPr>
          <p:nvPr>
            <p:ph idx="4294967295"/>
          </p:nvPr>
        </p:nvPicPr>
        <p:blipFill>
          <a:blip r:embed="rId3" cstate="print"/>
          <a:srcRect/>
          <a:stretch>
            <a:fillRect/>
          </a:stretch>
        </p:blipFill>
        <p:spPr>
          <a:xfrm>
            <a:off x="609600" y="1524000"/>
            <a:ext cx="8077200" cy="4400550"/>
          </a:xfrm>
          <a:noFill/>
        </p:spPr>
      </p:pic>
      <p:sp>
        <p:nvSpPr>
          <p:cNvPr id="6" name="Rectangle 5"/>
          <p:cNvSpPr/>
          <p:nvPr/>
        </p:nvSpPr>
        <p:spPr>
          <a:xfrm>
            <a:off x="880732" y="4887433"/>
            <a:ext cx="3429000" cy="152400"/>
          </a:xfrm>
          <a:prstGeom prst="rect">
            <a:avLst/>
          </a:prstGeom>
          <a:solidFill>
            <a:schemeClr val="accent1">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63284" y="167088"/>
            <a:ext cx="8851392" cy="1216152"/>
          </a:xfrm>
          <a:prstGeom prst="rect">
            <a:avLst/>
          </a:prstGeom>
          <a:solidFill>
            <a:srgbClr val="FFC000">
              <a:alpha val="50000"/>
            </a:srgbClr>
          </a:solidFill>
          <a:ln w="9525">
            <a:noFill/>
            <a:miter lim="800000"/>
            <a:headEnd/>
            <a:tailEnd/>
          </a:ln>
        </p:spPr>
        <p:txBody>
          <a:bodyPr wrap="none" anchor="ctr"/>
          <a:lstStyle/>
          <a:p>
            <a:endParaRPr lang="en-US"/>
          </a:p>
        </p:txBody>
      </p:sp>
      <p:sp>
        <p:nvSpPr>
          <p:cNvPr id="21506" name="Rectangle 2"/>
          <p:cNvSpPr>
            <a:spLocks noGrp="1" noChangeArrowheads="1"/>
          </p:cNvSpPr>
          <p:nvPr>
            <p:ph type="title" idx="4294967295"/>
          </p:nvPr>
        </p:nvSpPr>
        <p:spPr>
          <a:xfrm>
            <a:off x="304800" y="304800"/>
            <a:ext cx="8534400" cy="990600"/>
          </a:xfrm>
          <a:noFill/>
        </p:spPr>
        <p:txBody>
          <a:bodyPr/>
          <a:lstStyle/>
          <a:p>
            <a:r>
              <a:rPr lang="en-US" sz="4000" dirty="0" smtClean="0">
                <a:solidFill>
                  <a:schemeClr val="accent2"/>
                </a:solidFill>
              </a:rPr>
              <a:t>Communications Budgets</a:t>
            </a:r>
            <a:endParaRPr lang="en-US" sz="3600" dirty="0" smtClean="0">
              <a:solidFill>
                <a:schemeClr val="accent2"/>
              </a:solidFill>
            </a:endParaRPr>
          </a:p>
        </p:txBody>
      </p:sp>
      <p:sp>
        <p:nvSpPr>
          <p:cNvPr id="21507" name="Rectangle 3"/>
          <p:cNvSpPr>
            <a:spLocks noGrp="1" noChangeArrowheads="1"/>
          </p:cNvSpPr>
          <p:nvPr>
            <p:ph type="body" idx="4294967295"/>
          </p:nvPr>
        </p:nvSpPr>
        <p:spPr>
          <a:xfrm>
            <a:off x="2057400" y="2438400"/>
            <a:ext cx="5029200" cy="3124200"/>
          </a:xfrm>
          <a:noFill/>
        </p:spPr>
        <p:txBody>
          <a:bodyPr/>
          <a:lstStyle/>
          <a:p>
            <a:pPr marL="465138" indent="-465138">
              <a:buClr>
                <a:schemeClr val="accent2"/>
              </a:buClr>
              <a:tabLst>
                <a:tab pos="465138" algn="l"/>
              </a:tabLst>
            </a:pPr>
            <a:r>
              <a:rPr lang="en-US" sz="2800" dirty="0" smtClean="0">
                <a:solidFill>
                  <a:schemeClr val="accent2"/>
                </a:solidFill>
              </a:rPr>
              <a:t>Percentage of sales</a:t>
            </a:r>
          </a:p>
          <a:p>
            <a:pPr marL="465138" indent="-465138">
              <a:buClr>
                <a:schemeClr val="accent2"/>
              </a:buClr>
              <a:tabLst>
                <a:tab pos="465138" algn="l"/>
              </a:tabLst>
            </a:pPr>
            <a:r>
              <a:rPr lang="en-US" sz="2800" dirty="0" smtClean="0">
                <a:solidFill>
                  <a:schemeClr val="accent2"/>
                </a:solidFill>
              </a:rPr>
              <a:t>Meet-the-competition</a:t>
            </a:r>
          </a:p>
          <a:p>
            <a:pPr marL="465138" indent="-465138">
              <a:buClr>
                <a:schemeClr val="accent2"/>
              </a:buClr>
              <a:tabLst>
                <a:tab pos="465138" algn="l"/>
              </a:tabLst>
            </a:pPr>
            <a:r>
              <a:rPr lang="en-US" sz="2800" dirty="0" smtClean="0">
                <a:solidFill>
                  <a:schemeClr val="accent2"/>
                </a:solidFill>
              </a:rPr>
              <a:t>What we can afford</a:t>
            </a:r>
          </a:p>
          <a:p>
            <a:pPr marL="465138" indent="-465138">
              <a:buClr>
                <a:schemeClr val="accent2"/>
              </a:buClr>
              <a:tabLst>
                <a:tab pos="465138" algn="l"/>
              </a:tabLst>
            </a:pPr>
            <a:r>
              <a:rPr lang="en-US" sz="3600" dirty="0" smtClean="0">
                <a:solidFill>
                  <a:srgbClr val="FF0000"/>
                </a:solidFill>
              </a:rPr>
              <a:t>Objective and task</a:t>
            </a:r>
          </a:p>
          <a:p>
            <a:pPr marL="465138" indent="-465138">
              <a:buClr>
                <a:schemeClr val="accent2"/>
              </a:buClr>
              <a:tabLst>
                <a:tab pos="465138" algn="l"/>
              </a:tabLst>
            </a:pPr>
            <a:r>
              <a:rPr lang="en-US" sz="2800" dirty="0" smtClean="0">
                <a:solidFill>
                  <a:schemeClr val="bg2"/>
                </a:solidFill>
              </a:rPr>
              <a:t>Quantitative models</a:t>
            </a:r>
          </a:p>
        </p:txBody>
      </p:sp>
      <p:sp>
        <p:nvSpPr>
          <p:cNvPr id="21508" name="Slide Number Placeholder 6"/>
          <p:cNvSpPr>
            <a:spLocks noGrp="1"/>
          </p:cNvSpPr>
          <p:nvPr>
            <p:ph type="sldNum" sz="quarter" idx="4294967295"/>
          </p:nvPr>
        </p:nvSpPr>
        <p:spPr bwMode="auto">
          <a:xfrm>
            <a:off x="6934200" y="6400800"/>
            <a:ext cx="1905000" cy="304800"/>
          </a:xfrm>
          <a:prstGeom prst="rect">
            <a:avLst/>
          </a:prstGeom>
          <a:noFill/>
          <a:ln>
            <a:miter lim="800000"/>
            <a:headEnd/>
            <a:tailEnd/>
          </a:ln>
        </p:spPr>
        <p:txBody>
          <a:bodyPr/>
          <a:lstStyle/>
          <a:p>
            <a:pPr algn="r"/>
            <a:r>
              <a:rPr lang="en-US" sz="1400">
                <a:solidFill>
                  <a:schemeClr val="accent2"/>
                </a:solidFill>
              </a:rPr>
              <a:t>4-</a:t>
            </a:r>
            <a:fld id="{49D45E40-E0BE-4898-99B8-746D31DEEEF3}" type="slidenum">
              <a:rPr lang="en-US" sz="1400">
                <a:solidFill>
                  <a:schemeClr val="accent2"/>
                </a:solidFill>
              </a:rPr>
              <a:pPr algn="r"/>
              <a:t>31</a:t>
            </a:fld>
            <a:endParaRPr lang="en-US" sz="1400">
              <a:solidFill>
                <a:schemeClr val="accent2"/>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63284" y="167088"/>
            <a:ext cx="8851392" cy="1216152"/>
          </a:xfrm>
          <a:prstGeom prst="rect">
            <a:avLst/>
          </a:prstGeom>
          <a:solidFill>
            <a:srgbClr val="FFC000">
              <a:alpha val="50000"/>
            </a:srgbClr>
          </a:solidFill>
          <a:ln w="9525">
            <a:noFill/>
            <a:miter lim="800000"/>
            <a:headEnd/>
            <a:tailEnd/>
          </a:ln>
        </p:spPr>
        <p:txBody>
          <a:bodyPr wrap="none" anchor="ctr"/>
          <a:lstStyle/>
          <a:p>
            <a:endParaRPr lang="en-US"/>
          </a:p>
        </p:txBody>
      </p:sp>
      <p:sp>
        <p:nvSpPr>
          <p:cNvPr id="1027" name="Rectangle 5"/>
          <p:cNvSpPr>
            <a:spLocks noGrp="1" noChangeArrowheads="1"/>
          </p:cNvSpPr>
          <p:nvPr>
            <p:ph type="title"/>
          </p:nvPr>
        </p:nvSpPr>
        <p:spPr>
          <a:xfrm>
            <a:off x="304800" y="304800"/>
            <a:ext cx="8534400" cy="914400"/>
          </a:xfrm>
          <a:noFill/>
        </p:spPr>
        <p:txBody>
          <a:bodyPr/>
          <a:lstStyle/>
          <a:p>
            <a:r>
              <a:rPr lang="en-US" sz="4000" dirty="0" smtClean="0">
                <a:solidFill>
                  <a:schemeClr val="accent2"/>
                </a:solidFill>
              </a:rPr>
              <a:t>Promotion Budgets</a:t>
            </a:r>
          </a:p>
        </p:txBody>
      </p:sp>
      <p:graphicFrame>
        <p:nvGraphicFramePr>
          <p:cNvPr id="5" name="Object 4"/>
          <p:cNvGraphicFramePr>
            <a:graphicFrameLocks noGrp="1" noChangeAspect="1"/>
          </p:cNvGraphicFramePr>
          <p:nvPr>
            <p:ph idx="1"/>
          </p:nvPr>
        </p:nvGraphicFramePr>
        <p:xfrm>
          <a:off x="977106" y="1447800"/>
          <a:ext cx="7189788" cy="47466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63284" y="167088"/>
            <a:ext cx="8851392" cy="1128312"/>
          </a:xfrm>
          <a:prstGeom prst="rect">
            <a:avLst/>
          </a:prstGeom>
          <a:solidFill>
            <a:srgbClr val="FFC000">
              <a:alpha val="50000"/>
            </a:srgbClr>
          </a:solidFill>
          <a:ln w="9525">
            <a:noFill/>
            <a:miter lim="800000"/>
            <a:headEnd/>
            <a:tailEnd/>
          </a:ln>
        </p:spPr>
        <p:txBody>
          <a:bodyPr wrap="none" anchor="ctr"/>
          <a:lstStyle/>
          <a:p>
            <a:endParaRPr lang="en-US"/>
          </a:p>
        </p:txBody>
      </p:sp>
      <p:sp>
        <p:nvSpPr>
          <p:cNvPr id="2052" name="Rectangle 4"/>
          <p:cNvSpPr>
            <a:spLocks noGrp="1" noChangeArrowheads="1"/>
          </p:cNvSpPr>
          <p:nvPr>
            <p:ph type="title"/>
          </p:nvPr>
        </p:nvSpPr>
        <p:spPr>
          <a:xfrm>
            <a:off x="685800" y="228600"/>
            <a:ext cx="7772400" cy="1143000"/>
          </a:xfrm>
        </p:spPr>
        <p:txBody>
          <a:bodyPr/>
          <a:lstStyle/>
          <a:p>
            <a:r>
              <a:rPr lang="en-US" sz="3600" b="1" u="sng" dirty="0">
                <a:solidFill>
                  <a:schemeClr val="accent2"/>
                </a:solidFill>
                <a:latin typeface="Tahoma" pitchFamily="34" charset="0"/>
              </a:rPr>
              <a:t>IMC PLAN BASICS</a:t>
            </a:r>
          </a:p>
        </p:txBody>
      </p:sp>
      <p:sp>
        <p:nvSpPr>
          <p:cNvPr id="2053" name="Text Box 5"/>
          <p:cNvSpPr txBox="1">
            <a:spLocks noChangeArrowheads="1"/>
          </p:cNvSpPr>
          <p:nvPr/>
        </p:nvSpPr>
        <p:spPr bwMode="auto">
          <a:xfrm>
            <a:off x="571500" y="1447800"/>
            <a:ext cx="8001000" cy="5170646"/>
          </a:xfrm>
          <a:prstGeom prst="rect">
            <a:avLst/>
          </a:prstGeom>
          <a:noFill/>
          <a:ln w="9525">
            <a:noFill/>
            <a:miter lim="800000"/>
            <a:headEnd/>
            <a:tailEnd/>
          </a:ln>
          <a:effectLst/>
        </p:spPr>
        <p:txBody>
          <a:bodyPr>
            <a:spAutoFit/>
          </a:bodyPr>
          <a:lstStyle/>
          <a:p>
            <a:pPr marL="688975" indent="-688975">
              <a:spcBef>
                <a:spcPct val="50000"/>
              </a:spcBef>
              <a:buFontTx/>
              <a:buAutoNum type="romanUcPeriod"/>
            </a:pPr>
            <a:r>
              <a:rPr lang="en-US" sz="2200" b="1" dirty="0">
                <a:solidFill>
                  <a:schemeClr val="accent2"/>
                </a:solidFill>
                <a:latin typeface="Tahoma" pitchFamily="34" charset="0"/>
              </a:rPr>
              <a:t>Executive Summary – Followed by Table of Contents</a:t>
            </a:r>
          </a:p>
          <a:p>
            <a:pPr marL="688975" indent="-688975">
              <a:spcBef>
                <a:spcPct val="50000"/>
              </a:spcBef>
              <a:buFontTx/>
              <a:buAutoNum type="romanUcPeriod"/>
            </a:pPr>
            <a:r>
              <a:rPr lang="en-US" sz="2200" b="1" dirty="0">
                <a:solidFill>
                  <a:schemeClr val="accent2"/>
                </a:solidFill>
                <a:latin typeface="Tahoma" pitchFamily="34" charset="0"/>
              </a:rPr>
              <a:t>Integrated Marketing Communications Management</a:t>
            </a:r>
          </a:p>
          <a:p>
            <a:pPr marL="688975" indent="-688975">
              <a:spcBef>
                <a:spcPct val="50000"/>
              </a:spcBef>
              <a:buFontTx/>
              <a:buAutoNum type="romanUcPeriod"/>
            </a:pPr>
            <a:r>
              <a:rPr lang="en-US" sz="2200" b="1" dirty="0">
                <a:solidFill>
                  <a:schemeClr val="accent2"/>
                </a:solidFill>
                <a:latin typeface="Tahoma" pitchFamily="34" charset="0"/>
              </a:rPr>
              <a:t>Promotion Opportunity Analysis</a:t>
            </a:r>
          </a:p>
          <a:p>
            <a:pPr marL="688975" indent="-688975">
              <a:spcBef>
                <a:spcPct val="50000"/>
              </a:spcBef>
              <a:buFontTx/>
              <a:buAutoNum type="romanUcPeriod"/>
            </a:pPr>
            <a:r>
              <a:rPr lang="en-US" sz="2200" b="1" dirty="0">
                <a:solidFill>
                  <a:schemeClr val="accent2"/>
                </a:solidFill>
                <a:latin typeface="Tahoma" pitchFamily="34" charset="0"/>
              </a:rPr>
              <a:t>Corporate Strategies</a:t>
            </a:r>
          </a:p>
          <a:p>
            <a:pPr marL="688975" indent="-688975">
              <a:spcBef>
                <a:spcPct val="50000"/>
              </a:spcBef>
              <a:buFontTx/>
              <a:buAutoNum type="romanUcPeriod"/>
            </a:pPr>
            <a:r>
              <a:rPr lang="en-US" sz="2200" b="1" dirty="0">
                <a:solidFill>
                  <a:schemeClr val="accent2"/>
                </a:solidFill>
                <a:latin typeface="Tahoma" pitchFamily="34" charset="0"/>
              </a:rPr>
              <a:t>IMC Objective 1 (e.g., Consumer Objectives)</a:t>
            </a:r>
          </a:p>
          <a:p>
            <a:pPr marL="688975" indent="-688975">
              <a:spcBef>
                <a:spcPct val="50000"/>
              </a:spcBef>
              <a:buFontTx/>
              <a:buAutoNum type="romanUcPeriod"/>
            </a:pPr>
            <a:r>
              <a:rPr lang="en-US" sz="2200" b="1" dirty="0">
                <a:solidFill>
                  <a:schemeClr val="accent2"/>
                </a:solidFill>
                <a:latin typeface="Tahoma" pitchFamily="34" charset="0"/>
              </a:rPr>
              <a:t>IMC Objective 2 (e.g., Channel Objectives)</a:t>
            </a:r>
          </a:p>
          <a:p>
            <a:pPr marL="688975" indent="-688975">
              <a:spcBef>
                <a:spcPct val="50000"/>
              </a:spcBef>
              <a:buFontTx/>
              <a:buAutoNum type="romanUcPeriod"/>
            </a:pPr>
            <a:r>
              <a:rPr lang="en-US" sz="2200" b="1" dirty="0">
                <a:solidFill>
                  <a:schemeClr val="accent2"/>
                </a:solidFill>
                <a:latin typeface="Tahoma" pitchFamily="34" charset="0"/>
              </a:rPr>
              <a:t>IMC Objective 3 (e.g., B2B Objectives . . . . )</a:t>
            </a:r>
          </a:p>
          <a:p>
            <a:pPr marL="688975" indent="-688975">
              <a:spcBef>
                <a:spcPct val="50000"/>
              </a:spcBef>
              <a:buFontTx/>
              <a:buAutoNum type="romanUcPeriod"/>
            </a:pPr>
            <a:r>
              <a:rPr lang="en-US" sz="2200" b="1" dirty="0">
                <a:solidFill>
                  <a:schemeClr val="accent2"/>
                </a:solidFill>
                <a:latin typeface="Tahoma" pitchFamily="34" charset="0"/>
              </a:rPr>
              <a:t>Media Plan</a:t>
            </a:r>
          </a:p>
          <a:p>
            <a:pPr marL="688975" indent="-688975">
              <a:spcBef>
                <a:spcPct val="50000"/>
              </a:spcBef>
              <a:buFontTx/>
              <a:buAutoNum type="romanUcPeriod"/>
            </a:pPr>
            <a:r>
              <a:rPr lang="en-US" sz="2200" b="1" dirty="0">
                <a:solidFill>
                  <a:schemeClr val="accent2"/>
                </a:solidFill>
                <a:latin typeface="Tahoma" pitchFamily="34" charset="0"/>
              </a:rPr>
              <a:t>Evaluation Criteria</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81000" y="1524000"/>
            <a:ext cx="8382000" cy="3962400"/>
          </a:xfrm>
          <a:prstGeom prst="roundRect">
            <a:avLst/>
          </a:prstGeom>
          <a:solidFill>
            <a:srgbClr val="FFC00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
          <p:cNvSpPr>
            <a:spLocks noChangeArrowheads="1"/>
          </p:cNvSpPr>
          <p:nvPr/>
        </p:nvSpPr>
        <p:spPr bwMode="auto">
          <a:xfrm>
            <a:off x="163284" y="167088"/>
            <a:ext cx="8851392" cy="1216152"/>
          </a:xfrm>
          <a:prstGeom prst="rect">
            <a:avLst/>
          </a:prstGeom>
          <a:solidFill>
            <a:srgbClr val="FFC000">
              <a:alpha val="50000"/>
            </a:srgbClr>
          </a:solidFill>
          <a:ln w="9525">
            <a:noFill/>
            <a:miter lim="800000"/>
            <a:headEnd/>
            <a:tailEnd/>
          </a:ln>
        </p:spPr>
        <p:txBody>
          <a:bodyPr wrap="none" anchor="ctr"/>
          <a:lstStyle/>
          <a:p>
            <a:endParaRPr lang="en-US"/>
          </a:p>
        </p:txBody>
      </p:sp>
      <p:sp>
        <p:nvSpPr>
          <p:cNvPr id="4098" name="Rectangle 2"/>
          <p:cNvSpPr>
            <a:spLocks noGrp="1" noChangeArrowheads="1"/>
          </p:cNvSpPr>
          <p:nvPr>
            <p:ph type="title"/>
          </p:nvPr>
        </p:nvSpPr>
        <p:spPr>
          <a:xfrm>
            <a:off x="685800" y="304800"/>
            <a:ext cx="7772400" cy="1143000"/>
          </a:xfrm>
        </p:spPr>
        <p:txBody>
          <a:bodyPr/>
          <a:lstStyle/>
          <a:p>
            <a:r>
              <a:rPr lang="en-US" sz="3600" b="1" u="sng" dirty="0">
                <a:solidFill>
                  <a:schemeClr val="accent2"/>
                </a:solidFill>
                <a:latin typeface="Tahoma" pitchFamily="34" charset="0"/>
              </a:rPr>
              <a:t>I. Executive Summary</a:t>
            </a:r>
          </a:p>
        </p:txBody>
      </p:sp>
      <p:sp>
        <p:nvSpPr>
          <p:cNvPr id="4099" name="Text Box 3"/>
          <p:cNvSpPr txBox="1">
            <a:spLocks noChangeArrowheads="1"/>
          </p:cNvSpPr>
          <p:nvPr/>
        </p:nvSpPr>
        <p:spPr bwMode="auto">
          <a:xfrm>
            <a:off x="457200" y="1676401"/>
            <a:ext cx="8153400" cy="3754874"/>
          </a:xfrm>
          <a:prstGeom prst="rect">
            <a:avLst/>
          </a:prstGeom>
          <a:noFill/>
          <a:ln w="9525">
            <a:noFill/>
            <a:miter lim="800000"/>
            <a:headEnd/>
            <a:tailEnd/>
          </a:ln>
          <a:effectLst/>
        </p:spPr>
        <p:txBody>
          <a:bodyPr wrap="square">
            <a:spAutoFit/>
          </a:bodyPr>
          <a:lstStyle/>
          <a:p>
            <a:pPr marL="688975" indent="-688975">
              <a:spcBef>
                <a:spcPct val="50000"/>
              </a:spcBef>
              <a:buFontTx/>
              <a:buChar char="•"/>
            </a:pPr>
            <a:r>
              <a:rPr lang="en-US" sz="2800" b="1" dirty="0" smtClean="0">
                <a:solidFill>
                  <a:schemeClr val="accent2"/>
                </a:solidFill>
                <a:latin typeface="Tahoma" pitchFamily="34" charset="0"/>
              </a:rPr>
              <a:t>The </a:t>
            </a:r>
            <a:r>
              <a:rPr lang="en-US" sz="2800" b="1" dirty="0">
                <a:solidFill>
                  <a:schemeClr val="accent2"/>
                </a:solidFill>
                <a:latin typeface="Tahoma" pitchFamily="34" charset="0"/>
              </a:rPr>
              <a:t>entire plan, abbreviated. </a:t>
            </a:r>
          </a:p>
          <a:p>
            <a:pPr marL="688975" indent="-688975">
              <a:spcBef>
                <a:spcPct val="50000"/>
              </a:spcBef>
              <a:buFontTx/>
              <a:buChar char="•"/>
            </a:pPr>
            <a:r>
              <a:rPr lang="en-US" sz="2800" b="1" dirty="0" smtClean="0">
                <a:solidFill>
                  <a:srgbClr val="FF0000"/>
                </a:solidFill>
                <a:latin typeface="Tahoma" pitchFamily="34" charset="0"/>
              </a:rPr>
              <a:t>Placed </a:t>
            </a:r>
            <a:r>
              <a:rPr lang="en-US" sz="2800" b="1" dirty="0">
                <a:solidFill>
                  <a:srgbClr val="FF0000"/>
                </a:solidFill>
                <a:latin typeface="Tahoma" pitchFamily="34" charset="0"/>
              </a:rPr>
              <a:t>Before Table of Contents</a:t>
            </a:r>
          </a:p>
          <a:p>
            <a:pPr marL="688975" indent="-688975">
              <a:spcBef>
                <a:spcPct val="50000"/>
              </a:spcBef>
              <a:buFontTx/>
              <a:buChar char="•"/>
            </a:pPr>
            <a:r>
              <a:rPr lang="en-US" sz="2800" b="1" dirty="0">
                <a:solidFill>
                  <a:schemeClr val="accent2"/>
                </a:solidFill>
                <a:latin typeface="Tahoma" pitchFamily="34" charset="0"/>
              </a:rPr>
              <a:t>Provides a brief statement of </a:t>
            </a:r>
            <a:r>
              <a:rPr lang="en-US" sz="2800" b="1" dirty="0" smtClean="0">
                <a:solidFill>
                  <a:schemeClr val="accent2"/>
                </a:solidFill>
                <a:latin typeface="Tahoma" pitchFamily="34" charset="0"/>
              </a:rPr>
              <a:t>problem,  </a:t>
            </a:r>
            <a:r>
              <a:rPr lang="en-US" sz="2800" b="1" dirty="0">
                <a:solidFill>
                  <a:schemeClr val="accent2"/>
                </a:solidFill>
                <a:latin typeface="Tahoma" pitchFamily="34" charset="0"/>
              </a:rPr>
              <a:t>selected solutions, and justification</a:t>
            </a:r>
          </a:p>
          <a:p>
            <a:pPr marL="688975" indent="-688975">
              <a:spcBef>
                <a:spcPct val="50000"/>
              </a:spcBef>
              <a:buFontTx/>
              <a:buChar char="•"/>
            </a:pPr>
            <a:r>
              <a:rPr lang="en-US" sz="2800" b="1" dirty="0">
                <a:solidFill>
                  <a:schemeClr val="accent2"/>
                </a:solidFill>
                <a:latin typeface="Tahoma" pitchFamily="34" charset="0"/>
              </a:rPr>
              <a:t>Reader can find additional details by locating topic in TOC, then go to the body of the report</a:t>
            </a:r>
            <a:r>
              <a:rPr lang="en-US" sz="2800" b="1" dirty="0" smtClean="0">
                <a:solidFill>
                  <a:schemeClr val="accent2"/>
                </a:solidFill>
                <a:latin typeface="Tahoma" pitchFamily="34" charset="0"/>
              </a:rPr>
              <a:t>.</a:t>
            </a:r>
            <a:endParaRPr lang="en-US" sz="2000" b="1" dirty="0">
              <a:solidFill>
                <a:srgbClr val="CC0000"/>
              </a:solidFill>
              <a:latin typeface="Tahoma"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371600" y="2019300"/>
            <a:ext cx="6400800" cy="2781300"/>
          </a:xfrm>
          <a:prstGeom prst="roundRect">
            <a:avLst/>
          </a:prstGeom>
          <a:solidFill>
            <a:srgbClr val="FFC00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
          <p:cNvSpPr>
            <a:spLocks noChangeArrowheads="1"/>
          </p:cNvSpPr>
          <p:nvPr/>
        </p:nvSpPr>
        <p:spPr bwMode="auto">
          <a:xfrm>
            <a:off x="163284" y="167088"/>
            <a:ext cx="8851392" cy="1433112"/>
          </a:xfrm>
          <a:prstGeom prst="rect">
            <a:avLst/>
          </a:prstGeom>
          <a:solidFill>
            <a:srgbClr val="FFC000">
              <a:alpha val="50000"/>
            </a:srgbClr>
          </a:solidFill>
          <a:ln w="9525">
            <a:noFill/>
            <a:miter lim="800000"/>
            <a:headEnd/>
            <a:tailEnd/>
          </a:ln>
        </p:spPr>
        <p:txBody>
          <a:bodyPr wrap="none" anchor="ctr"/>
          <a:lstStyle/>
          <a:p>
            <a:endParaRPr lang="en-US"/>
          </a:p>
        </p:txBody>
      </p:sp>
      <p:sp>
        <p:nvSpPr>
          <p:cNvPr id="11268" name="Rectangle 4"/>
          <p:cNvSpPr>
            <a:spLocks noChangeArrowheads="1"/>
          </p:cNvSpPr>
          <p:nvPr/>
        </p:nvSpPr>
        <p:spPr bwMode="auto">
          <a:xfrm>
            <a:off x="1905000" y="1981200"/>
            <a:ext cx="5372100" cy="2893100"/>
          </a:xfrm>
          <a:prstGeom prst="rect">
            <a:avLst/>
          </a:prstGeom>
          <a:noFill/>
          <a:ln w="9525">
            <a:noFill/>
            <a:miter lim="800000"/>
            <a:headEnd/>
            <a:tailEnd/>
          </a:ln>
          <a:effectLst/>
        </p:spPr>
        <p:txBody>
          <a:bodyPr wrap="square" anchor="ctr">
            <a:spAutoFit/>
          </a:bodyPr>
          <a:lstStyle/>
          <a:p>
            <a:pPr marL="914400" indent="-914400">
              <a:lnSpc>
                <a:spcPct val="130000"/>
              </a:lnSpc>
              <a:tabLst>
                <a:tab pos="-685800" algn="l"/>
                <a:tab pos="-457200" algn="l"/>
                <a:tab pos="0" algn="l"/>
                <a:tab pos="400050" algn="l"/>
                <a:tab pos="800100" algn="l"/>
                <a:tab pos="1371600" algn="l"/>
                <a:tab pos="1828800" algn="l"/>
                <a:tab pos="2000250" algn="l"/>
                <a:tab pos="2743200" algn="l"/>
                <a:tab pos="3200400" algn="l"/>
                <a:tab pos="3657600" algn="l"/>
                <a:tab pos="4114800" algn="l"/>
                <a:tab pos="4572000" algn="l"/>
                <a:tab pos="5029200" algn="l"/>
                <a:tab pos="5486400" algn="l"/>
                <a:tab pos="5943600" algn="l"/>
              </a:tabLst>
            </a:pPr>
            <a:r>
              <a:rPr lang="en-US" sz="2800" b="1" dirty="0" smtClean="0">
                <a:solidFill>
                  <a:schemeClr val="accent2"/>
                </a:solidFill>
              </a:rPr>
              <a:t>At the “corporate” level</a:t>
            </a:r>
          </a:p>
          <a:p>
            <a:pPr marL="914400" indent="-914400">
              <a:lnSpc>
                <a:spcPct val="130000"/>
              </a:lnSpc>
              <a:buClr>
                <a:schemeClr val="accent2"/>
              </a:buClr>
              <a:buFont typeface="Tahoma" pitchFamily="34" charset="0"/>
              <a:buChar char="•"/>
              <a:tabLst>
                <a:tab pos="-685800" algn="l"/>
                <a:tab pos="-457200" algn="l"/>
                <a:tab pos="0" algn="l"/>
                <a:tab pos="400050" algn="l"/>
                <a:tab pos="800100" algn="l"/>
                <a:tab pos="1371600" algn="l"/>
                <a:tab pos="1828800" algn="l"/>
                <a:tab pos="2000250" algn="l"/>
                <a:tab pos="2743200" algn="l"/>
                <a:tab pos="3200400" algn="l"/>
                <a:tab pos="3657600" algn="l"/>
                <a:tab pos="4114800" algn="l"/>
                <a:tab pos="4572000" algn="l"/>
                <a:tab pos="5029200" algn="l"/>
                <a:tab pos="5486400" algn="l"/>
                <a:tab pos="5943600" algn="l"/>
              </a:tabLst>
            </a:pPr>
            <a:r>
              <a:rPr lang="en-US" sz="2800" b="1" dirty="0" smtClean="0">
                <a:solidFill>
                  <a:schemeClr val="accent2"/>
                </a:solidFill>
                <a:latin typeface="Tahoma" pitchFamily="34" charset="0"/>
              </a:rPr>
              <a:t>IMC </a:t>
            </a:r>
            <a:r>
              <a:rPr lang="en-US" sz="2800" b="1" dirty="0">
                <a:solidFill>
                  <a:schemeClr val="accent2"/>
                </a:solidFill>
                <a:latin typeface="Tahoma" pitchFamily="34" charset="0"/>
              </a:rPr>
              <a:t>Objectives</a:t>
            </a:r>
          </a:p>
          <a:p>
            <a:pPr marL="914400" indent="-914400">
              <a:lnSpc>
                <a:spcPct val="130000"/>
              </a:lnSpc>
              <a:buClr>
                <a:schemeClr val="accent2"/>
              </a:buClr>
              <a:buFont typeface="Tahoma" pitchFamily="34" charset="0"/>
              <a:buChar char="•"/>
              <a:tabLst>
                <a:tab pos="-685800" algn="l"/>
                <a:tab pos="-457200" algn="l"/>
                <a:tab pos="0" algn="l"/>
                <a:tab pos="400050" algn="l"/>
                <a:tab pos="800100" algn="l"/>
                <a:tab pos="1371600" algn="l"/>
                <a:tab pos="1828800" algn="l"/>
                <a:tab pos="2000250" algn="l"/>
                <a:tab pos="2743200" algn="l"/>
                <a:tab pos="3200400" algn="l"/>
                <a:tab pos="3657600" algn="l"/>
                <a:tab pos="4114800" algn="l"/>
                <a:tab pos="4572000" algn="l"/>
                <a:tab pos="5029200" algn="l"/>
                <a:tab pos="5486400" algn="l"/>
                <a:tab pos="5943600" algn="l"/>
              </a:tabLst>
            </a:pPr>
            <a:r>
              <a:rPr lang="en-US" sz="2800" b="1" dirty="0">
                <a:solidFill>
                  <a:schemeClr val="accent2"/>
                </a:solidFill>
                <a:latin typeface="Tahoma" pitchFamily="34" charset="0"/>
              </a:rPr>
              <a:t>IMC Budget</a:t>
            </a:r>
          </a:p>
          <a:p>
            <a:pPr marL="914400" indent="-914400">
              <a:lnSpc>
                <a:spcPct val="130000"/>
              </a:lnSpc>
              <a:buClr>
                <a:schemeClr val="accent2"/>
              </a:buClr>
              <a:buFont typeface="Tahoma" pitchFamily="34" charset="0"/>
              <a:buChar char="•"/>
              <a:tabLst>
                <a:tab pos="-685800" algn="l"/>
                <a:tab pos="-457200" algn="l"/>
                <a:tab pos="0" algn="l"/>
                <a:tab pos="400050" algn="l"/>
                <a:tab pos="800100" algn="l"/>
                <a:tab pos="1371600" algn="l"/>
                <a:tab pos="1828800" algn="l"/>
                <a:tab pos="2000250" algn="l"/>
                <a:tab pos="2743200" algn="l"/>
                <a:tab pos="3200400" algn="l"/>
                <a:tab pos="3657600" algn="l"/>
                <a:tab pos="4114800" algn="l"/>
                <a:tab pos="4572000" algn="l"/>
                <a:tab pos="5029200" algn="l"/>
                <a:tab pos="5486400" algn="l"/>
                <a:tab pos="5943600" algn="l"/>
              </a:tabLst>
            </a:pPr>
            <a:r>
              <a:rPr lang="en-US" sz="2800" b="1" dirty="0">
                <a:solidFill>
                  <a:schemeClr val="accent2"/>
                </a:solidFill>
                <a:latin typeface="Tahoma" pitchFamily="34" charset="0"/>
              </a:rPr>
              <a:t>Agency Selection</a:t>
            </a:r>
          </a:p>
          <a:p>
            <a:pPr marL="914400" indent="-914400">
              <a:lnSpc>
                <a:spcPct val="130000"/>
              </a:lnSpc>
              <a:buClr>
                <a:schemeClr val="accent2"/>
              </a:buClr>
              <a:buFont typeface="Tahoma" pitchFamily="34" charset="0"/>
              <a:buChar char="•"/>
              <a:tabLst>
                <a:tab pos="-685800" algn="l"/>
                <a:tab pos="-457200" algn="l"/>
                <a:tab pos="0" algn="l"/>
                <a:tab pos="400050" algn="l"/>
                <a:tab pos="800100" algn="l"/>
                <a:tab pos="1371600" algn="l"/>
                <a:tab pos="1828800" algn="l"/>
                <a:tab pos="2000250" algn="l"/>
                <a:tab pos="2743200" algn="l"/>
                <a:tab pos="3200400" algn="l"/>
                <a:tab pos="3657600" algn="l"/>
                <a:tab pos="4114800" algn="l"/>
                <a:tab pos="4572000" algn="l"/>
                <a:tab pos="5029200" algn="l"/>
                <a:tab pos="5486400" algn="l"/>
                <a:tab pos="5943600" algn="l"/>
              </a:tabLst>
            </a:pPr>
            <a:r>
              <a:rPr lang="en-US" sz="2800" b="1" dirty="0">
                <a:solidFill>
                  <a:schemeClr val="accent2"/>
                </a:solidFill>
                <a:latin typeface="Tahoma" pitchFamily="34" charset="0"/>
              </a:rPr>
              <a:t>Internet Web </a:t>
            </a:r>
            <a:r>
              <a:rPr lang="en-US" sz="2800" b="1" dirty="0" smtClean="0">
                <a:solidFill>
                  <a:schemeClr val="accent2"/>
                </a:solidFill>
                <a:latin typeface="Tahoma" pitchFamily="34" charset="0"/>
              </a:rPr>
              <a:t>site</a:t>
            </a:r>
            <a:endParaRPr lang="en-US" sz="2800" b="1" dirty="0">
              <a:solidFill>
                <a:schemeClr val="accent2"/>
              </a:solidFill>
              <a:latin typeface="Tahoma" pitchFamily="34" charset="0"/>
            </a:endParaRPr>
          </a:p>
        </p:txBody>
      </p:sp>
      <p:sp>
        <p:nvSpPr>
          <p:cNvPr id="11269" name="Text Box 5"/>
          <p:cNvSpPr txBox="1">
            <a:spLocks noChangeArrowheads="1"/>
          </p:cNvSpPr>
          <p:nvPr/>
        </p:nvSpPr>
        <p:spPr bwMode="auto">
          <a:xfrm>
            <a:off x="457200" y="321338"/>
            <a:ext cx="8229600" cy="1126462"/>
          </a:xfrm>
          <a:prstGeom prst="rect">
            <a:avLst/>
          </a:prstGeom>
          <a:noFill/>
          <a:ln w="9525">
            <a:noFill/>
            <a:miter lim="800000"/>
            <a:headEnd/>
            <a:tailEnd/>
          </a:ln>
          <a:effectLst/>
        </p:spPr>
        <p:txBody>
          <a:bodyPr>
            <a:spAutoFit/>
          </a:bodyPr>
          <a:lstStyle/>
          <a:p>
            <a:pPr marL="914400" lvl="1" indent="-457200">
              <a:spcBef>
                <a:spcPct val="10000"/>
              </a:spcBef>
            </a:pPr>
            <a:r>
              <a:rPr lang="en-US" sz="3200" b="1" dirty="0">
                <a:solidFill>
                  <a:schemeClr val="accent2"/>
                </a:solidFill>
                <a:latin typeface="Tahoma" pitchFamily="34" charset="0"/>
              </a:rPr>
              <a:t>II. Integrated Marketing</a:t>
            </a:r>
          </a:p>
          <a:p>
            <a:pPr marL="914400" lvl="1" indent="-457200">
              <a:spcBef>
                <a:spcPct val="10000"/>
              </a:spcBef>
            </a:pPr>
            <a:r>
              <a:rPr lang="en-US" sz="3200" b="1" dirty="0">
                <a:solidFill>
                  <a:schemeClr val="accent2"/>
                </a:solidFill>
                <a:latin typeface="Tahoma" pitchFamily="34" charset="0"/>
              </a:rPr>
              <a:t>	 Communications Management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143000" y="1905000"/>
            <a:ext cx="6858000" cy="3124200"/>
          </a:xfrm>
          <a:prstGeom prst="roundRect">
            <a:avLst/>
          </a:prstGeom>
          <a:solidFill>
            <a:srgbClr val="FFC00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
          <p:cNvSpPr>
            <a:spLocks noChangeArrowheads="1"/>
          </p:cNvSpPr>
          <p:nvPr/>
        </p:nvSpPr>
        <p:spPr bwMode="auto">
          <a:xfrm>
            <a:off x="163284" y="167088"/>
            <a:ext cx="8851392" cy="1216152"/>
          </a:xfrm>
          <a:prstGeom prst="rect">
            <a:avLst/>
          </a:prstGeom>
          <a:solidFill>
            <a:srgbClr val="FFC000">
              <a:alpha val="50000"/>
            </a:srgbClr>
          </a:solidFill>
          <a:ln w="9525">
            <a:noFill/>
            <a:miter lim="800000"/>
            <a:headEnd/>
            <a:tailEnd/>
          </a:ln>
        </p:spPr>
        <p:txBody>
          <a:bodyPr wrap="none" anchor="ctr"/>
          <a:lstStyle/>
          <a:p>
            <a:endParaRPr lang="en-US"/>
          </a:p>
        </p:txBody>
      </p:sp>
      <p:sp>
        <p:nvSpPr>
          <p:cNvPr id="5122" name="Rectangle 2"/>
          <p:cNvSpPr>
            <a:spLocks noGrp="1" noChangeArrowheads="1"/>
          </p:cNvSpPr>
          <p:nvPr>
            <p:ph type="title"/>
          </p:nvPr>
        </p:nvSpPr>
        <p:spPr>
          <a:xfrm>
            <a:off x="685800" y="228600"/>
            <a:ext cx="7772400" cy="1143000"/>
          </a:xfrm>
        </p:spPr>
        <p:txBody>
          <a:bodyPr/>
          <a:lstStyle/>
          <a:p>
            <a:r>
              <a:rPr lang="en-US" sz="3200" b="1" u="sng" dirty="0">
                <a:solidFill>
                  <a:schemeClr val="accent2"/>
                </a:solidFill>
                <a:latin typeface="Tahoma" pitchFamily="34" charset="0"/>
              </a:rPr>
              <a:t>III. Promotion Opportunity Analysis</a:t>
            </a:r>
          </a:p>
        </p:txBody>
      </p:sp>
      <p:sp>
        <p:nvSpPr>
          <p:cNvPr id="5123" name="Text Box 3"/>
          <p:cNvSpPr txBox="1">
            <a:spLocks noChangeArrowheads="1"/>
          </p:cNvSpPr>
          <p:nvPr/>
        </p:nvSpPr>
        <p:spPr bwMode="auto">
          <a:xfrm>
            <a:off x="742950" y="1942439"/>
            <a:ext cx="7658100" cy="2973122"/>
          </a:xfrm>
          <a:prstGeom prst="rect">
            <a:avLst/>
          </a:prstGeom>
          <a:noFill/>
          <a:ln w="9525">
            <a:noFill/>
            <a:miter lim="800000"/>
            <a:headEnd/>
            <a:tailEnd/>
          </a:ln>
          <a:effectLst/>
        </p:spPr>
        <p:txBody>
          <a:bodyPr wrap="square">
            <a:spAutoFit/>
          </a:bodyPr>
          <a:lstStyle/>
          <a:p>
            <a:pPr marL="746125" indent="-282575">
              <a:lnSpc>
                <a:spcPct val="130000"/>
              </a:lnSpc>
              <a:buFontTx/>
              <a:buAutoNum type="alphaUcPeriod"/>
              <a:tabLst>
                <a:tab pos="854075" algn="l"/>
              </a:tabLst>
            </a:pPr>
            <a:r>
              <a:rPr lang="en-US" b="1" dirty="0" smtClean="0">
                <a:solidFill>
                  <a:schemeClr val="accent2"/>
                </a:solidFill>
                <a:latin typeface="Tahoma" pitchFamily="34" charset="0"/>
              </a:rPr>
              <a:t> 	Communications </a:t>
            </a:r>
            <a:r>
              <a:rPr lang="en-US" b="1" dirty="0">
                <a:solidFill>
                  <a:schemeClr val="accent2"/>
                </a:solidFill>
                <a:latin typeface="Tahoma" pitchFamily="34" charset="0"/>
              </a:rPr>
              <a:t>Market </a:t>
            </a:r>
            <a:r>
              <a:rPr lang="en-US" b="1" dirty="0" smtClean="0">
                <a:solidFill>
                  <a:schemeClr val="accent2"/>
                </a:solidFill>
                <a:latin typeface="Tahoma" pitchFamily="34" charset="0"/>
              </a:rPr>
              <a:t>Analysis</a:t>
            </a:r>
          </a:p>
          <a:p>
            <a:pPr marL="746125" indent="-282575">
              <a:lnSpc>
                <a:spcPct val="130000"/>
              </a:lnSpc>
              <a:buFontTx/>
              <a:buAutoNum type="alphaUcPeriod"/>
              <a:tabLst>
                <a:tab pos="854075" algn="l"/>
              </a:tabLst>
            </a:pPr>
            <a:r>
              <a:rPr lang="en-US" b="1" dirty="0" smtClean="0">
                <a:solidFill>
                  <a:schemeClr val="accent2"/>
                </a:solidFill>
              </a:rPr>
              <a:t> 	C</a:t>
            </a:r>
            <a:r>
              <a:rPr lang="en-US" sz="2400" b="1" dirty="0" smtClean="0">
                <a:solidFill>
                  <a:schemeClr val="accent2"/>
                </a:solidFill>
                <a:latin typeface="Tahoma" pitchFamily="34" charset="0"/>
              </a:rPr>
              <a:t>ommunications </a:t>
            </a:r>
            <a:r>
              <a:rPr lang="en-US" sz="2400" b="1" dirty="0">
                <a:solidFill>
                  <a:schemeClr val="accent2"/>
                </a:solidFill>
                <a:latin typeface="Tahoma" pitchFamily="34" charset="0"/>
              </a:rPr>
              <a:t>objectives</a:t>
            </a:r>
          </a:p>
          <a:p>
            <a:pPr marL="517525" indent="-53975">
              <a:lnSpc>
                <a:spcPct val="130000"/>
              </a:lnSpc>
              <a:buFontTx/>
              <a:buAutoNum type="alphaUcPeriod"/>
              <a:tabLst>
                <a:tab pos="688975" algn="l"/>
              </a:tabLst>
            </a:pPr>
            <a:r>
              <a:rPr lang="en-US" sz="2400" b="1" dirty="0" smtClean="0">
                <a:solidFill>
                  <a:schemeClr val="accent2"/>
                </a:solidFill>
                <a:latin typeface="Tahoma" pitchFamily="34" charset="0"/>
              </a:rPr>
              <a:t> 	Communications budget</a:t>
            </a:r>
          </a:p>
          <a:p>
            <a:pPr marL="974725" lvl="1" indent="-53975">
              <a:lnSpc>
                <a:spcPct val="130000"/>
              </a:lnSpc>
              <a:tabLst>
                <a:tab pos="688975" algn="l"/>
              </a:tabLst>
            </a:pPr>
            <a:r>
              <a:rPr lang="en-US" b="1" dirty="0" smtClean="0">
                <a:solidFill>
                  <a:schemeClr val="accent2"/>
                </a:solidFill>
              </a:rPr>
              <a:t>Establish early guidelines</a:t>
            </a:r>
            <a:endParaRPr lang="en-US" b="1" dirty="0">
              <a:solidFill>
                <a:schemeClr val="accent2"/>
              </a:solidFill>
              <a:latin typeface="Tahoma" pitchFamily="34" charset="0"/>
            </a:endParaRPr>
          </a:p>
          <a:p>
            <a:pPr marL="517525" indent="-53975">
              <a:lnSpc>
                <a:spcPct val="130000"/>
              </a:lnSpc>
              <a:buFontTx/>
              <a:buAutoNum type="alphaUcPeriod"/>
              <a:tabLst>
                <a:tab pos="688975" algn="l"/>
              </a:tabLst>
            </a:pPr>
            <a:r>
              <a:rPr lang="en-US" sz="2400" b="1" dirty="0" smtClean="0">
                <a:solidFill>
                  <a:schemeClr val="accent2"/>
                </a:solidFill>
                <a:latin typeface="Tahoma" pitchFamily="34" charset="0"/>
              </a:rPr>
              <a:t> 	Develop/Prepare </a:t>
            </a:r>
            <a:r>
              <a:rPr lang="en-US" sz="2400" b="1" dirty="0">
                <a:solidFill>
                  <a:schemeClr val="accent2"/>
                </a:solidFill>
                <a:latin typeface="Tahoma" pitchFamily="34" charset="0"/>
              </a:rPr>
              <a:t>promotional strategies</a:t>
            </a:r>
          </a:p>
          <a:p>
            <a:pPr marL="517525" indent="-53975">
              <a:lnSpc>
                <a:spcPct val="130000"/>
              </a:lnSpc>
              <a:buFontTx/>
              <a:buAutoNum type="alphaUcPeriod"/>
              <a:tabLst>
                <a:tab pos="688975" algn="l"/>
              </a:tabLst>
            </a:pPr>
            <a:r>
              <a:rPr lang="en-US" sz="2400" b="1" dirty="0" smtClean="0">
                <a:solidFill>
                  <a:schemeClr val="accent2"/>
                </a:solidFill>
                <a:latin typeface="Tahoma" pitchFamily="34" charset="0"/>
              </a:rPr>
              <a:t> 	Develop </a:t>
            </a:r>
            <a:r>
              <a:rPr lang="en-US" sz="2400" b="1" dirty="0">
                <a:solidFill>
                  <a:schemeClr val="accent2"/>
                </a:solidFill>
                <a:latin typeface="Tahoma" pitchFamily="34" charset="0"/>
              </a:rPr>
              <a:t>tactical </a:t>
            </a:r>
            <a:r>
              <a:rPr lang="en-US" sz="2400" b="1" dirty="0" smtClean="0">
                <a:solidFill>
                  <a:schemeClr val="accent2"/>
                </a:solidFill>
                <a:latin typeface="Tahoma" pitchFamily="34" charset="0"/>
              </a:rPr>
              <a:t>support</a:t>
            </a:r>
            <a:endParaRPr lang="en-US" sz="2400" b="1" dirty="0">
              <a:solidFill>
                <a:srgbClr val="CC0000"/>
              </a:solidFill>
              <a:latin typeface="Tahoma"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600200" y="2019300"/>
            <a:ext cx="5867400" cy="3162300"/>
          </a:xfrm>
          <a:prstGeom prst="roundRect">
            <a:avLst/>
          </a:prstGeom>
          <a:solidFill>
            <a:srgbClr val="FFC00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
          <p:cNvSpPr>
            <a:spLocks noChangeArrowheads="1"/>
          </p:cNvSpPr>
          <p:nvPr/>
        </p:nvSpPr>
        <p:spPr bwMode="auto">
          <a:xfrm>
            <a:off x="163284" y="167088"/>
            <a:ext cx="8851392" cy="1216152"/>
          </a:xfrm>
          <a:prstGeom prst="rect">
            <a:avLst/>
          </a:prstGeom>
          <a:solidFill>
            <a:srgbClr val="FFC000">
              <a:alpha val="50000"/>
            </a:srgbClr>
          </a:solidFill>
          <a:ln w="9525">
            <a:noFill/>
            <a:miter lim="800000"/>
            <a:headEnd/>
            <a:tailEnd/>
          </a:ln>
        </p:spPr>
        <p:txBody>
          <a:bodyPr wrap="none" anchor="ctr"/>
          <a:lstStyle/>
          <a:p>
            <a:endParaRPr lang="en-US"/>
          </a:p>
        </p:txBody>
      </p:sp>
      <p:sp>
        <p:nvSpPr>
          <p:cNvPr id="6146" name="Rectangle 2"/>
          <p:cNvSpPr>
            <a:spLocks noGrp="1" noChangeArrowheads="1"/>
          </p:cNvSpPr>
          <p:nvPr>
            <p:ph type="title"/>
          </p:nvPr>
        </p:nvSpPr>
        <p:spPr>
          <a:xfrm>
            <a:off x="685800" y="228600"/>
            <a:ext cx="7772400" cy="1143000"/>
          </a:xfrm>
        </p:spPr>
        <p:txBody>
          <a:bodyPr/>
          <a:lstStyle/>
          <a:p>
            <a:r>
              <a:rPr lang="en-US" sz="3200" b="1" u="sng" dirty="0">
                <a:solidFill>
                  <a:schemeClr val="accent2"/>
                </a:solidFill>
                <a:latin typeface="Tahoma" pitchFamily="34" charset="0"/>
              </a:rPr>
              <a:t>III-A. Communications Market Analysis</a:t>
            </a:r>
          </a:p>
        </p:txBody>
      </p:sp>
      <p:sp>
        <p:nvSpPr>
          <p:cNvPr id="6147" name="Text Box 3"/>
          <p:cNvSpPr txBox="1">
            <a:spLocks noChangeArrowheads="1"/>
          </p:cNvSpPr>
          <p:nvPr/>
        </p:nvSpPr>
        <p:spPr bwMode="auto">
          <a:xfrm>
            <a:off x="1828800" y="2195513"/>
            <a:ext cx="5257800" cy="2826799"/>
          </a:xfrm>
          <a:prstGeom prst="rect">
            <a:avLst/>
          </a:prstGeom>
          <a:noFill/>
          <a:ln w="9525">
            <a:noFill/>
            <a:miter lim="800000"/>
            <a:headEnd/>
            <a:tailEnd/>
          </a:ln>
          <a:effectLst/>
        </p:spPr>
        <p:txBody>
          <a:bodyPr wrap="square">
            <a:spAutoFit/>
          </a:bodyPr>
          <a:lstStyle/>
          <a:p>
            <a:pPr marL="395288" indent="227013">
              <a:lnSpc>
                <a:spcPct val="130000"/>
              </a:lnSpc>
              <a:buFontTx/>
              <a:buAutoNum type="arabicPeriod"/>
              <a:tabLst>
                <a:tab pos="688975" algn="l"/>
              </a:tabLst>
            </a:pPr>
            <a:r>
              <a:rPr lang="en-US" sz="2400" b="1" dirty="0" smtClean="0">
                <a:solidFill>
                  <a:schemeClr val="accent2"/>
                </a:solidFill>
                <a:latin typeface="Tahoma" pitchFamily="34" charset="0"/>
              </a:rPr>
              <a:t> 	</a:t>
            </a:r>
            <a:r>
              <a:rPr lang="en-US" sz="2800" b="1" dirty="0" smtClean="0">
                <a:solidFill>
                  <a:schemeClr val="accent2"/>
                </a:solidFill>
                <a:latin typeface="Tahoma" pitchFamily="34" charset="0"/>
              </a:rPr>
              <a:t>Competitive </a:t>
            </a:r>
            <a:r>
              <a:rPr lang="en-US" sz="2800" b="1" dirty="0">
                <a:solidFill>
                  <a:schemeClr val="accent2"/>
                </a:solidFill>
                <a:latin typeface="Tahoma" pitchFamily="34" charset="0"/>
              </a:rPr>
              <a:t>Analysis </a:t>
            </a:r>
          </a:p>
          <a:p>
            <a:pPr marL="395288" indent="227013">
              <a:lnSpc>
                <a:spcPct val="130000"/>
              </a:lnSpc>
              <a:buFontTx/>
              <a:buAutoNum type="arabicPeriod"/>
              <a:tabLst>
                <a:tab pos="688975" algn="l"/>
              </a:tabLst>
            </a:pPr>
            <a:r>
              <a:rPr lang="en-US" sz="2800" b="1" dirty="0" smtClean="0">
                <a:solidFill>
                  <a:schemeClr val="accent2"/>
                </a:solidFill>
                <a:latin typeface="Tahoma" pitchFamily="34" charset="0"/>
              </a:rPr>
              <a:t> 	Opportunity </a:t>
            </a:r>
            <a:r>
              <a:rPr lang="en-US" sz="2800" b="1" dirty="0">
                <a:solidFill>
                  <a:schemeClr val="accent2"/>
                </a:solidFill>
                <a:latin typeface="Tahoma" pitchFamily="34" charset="0"/>
              </a:rPr>
              <a:t>Analysis</a:t>
            </a:r>
          </a:p>
          <a:p>
            <a:pPr marL="395288" indent="227013">
              <a:lnSpc>
                <a:spcPct val="130000"/>
              </a:lnSpc>
              <a:buFontTx/>
              <a:buAutoNum type="arabicPeriod"/>
              <a:tabLst>
                <a:tab pos="688975" algn="l"/>
              </a:tabLst>
            </a:pPr>
            <a:r>
              <a:rPr lang="en-US" sz="2800" b="1" dirty="0" smtClean="0">
                <a:solidFill>
                  <a:schemeClr val="accent2"/>
                </a:solidFill>
                <a:latin typeface="Tahoma" pitchFamily="34" charset="0"/>
              </a:rPr>
              <a:t> 	Target </a:t>
            </a:r>
            <a:r>
              <a:rPr lang="en-US" sz="2800" b="1" dirty="0">
                <a:solidFill>
                  <a:schemeClr val="accent2"/>
                </a:solidFill>
                <a:latin typeface="Tahoma" pitchFamily="34" charset="0"/>
              </a:rPr>
              <a:t>Market Analysis</a:t>
            </a:r>
          </a:p>
          <a:p>
            <a:pPr marL="395288" indent="227013">
              <a:lnSpc>
                <a:spcPct val="130000"/>
              </a:lnSpc>
              <a:buFontTx/>
              <a:buAutoNum type="arabicPeriod"/>
              <a:tabLst>
                <a:tab pos="688975" algn="l"/>
              </a:tabLst>
            </a:pPr>
            <a:r>
              <a:rPr lang="en-US" sz="2800" b="1" dirty="0" smtClean="0">
                <a:solidFill>
                  <a:schemeClr val="accent2"/>
                </a:solidFill>
                <a:latin typeface="Tahoma" pitchFamily="34" charset="0"/>
              </a:rPr>
              <a:t> 	Customer </a:t>
            </a:r>
            <a:r>
              <a:rPr lang="en-US" sz="2800" b="1" dirty="0">
                <a:solidFill>
                  <a:schemeClr val="accent2"/>
                </a:solidFill>
                <a:latin typeface="Tahoma" pitchFamily="34" charset="0"/>
              </a:rPr>
              <a:t>Analysis</a:t>
            </a:r>
          </a:p>
          <a:p>
            <a:pPr marL="395288" indent="227013">
              <a:lnSpc>
                <a:spcPct val="130000"/>
              </a:lnSpc>
              <a:buFontTx/>
              <a:buAutoNum type="arabicPeriod"/>
              <a:tabLst>
                <a:tab pos="688975" algn="l"/>
              </a:tabLst>
            </a:pPr>
            <a:r>
              <a:rPr lang="en-US" sz="2800" b="1" dirty="0" smtClean="0">
                <a:solidFill>
                  <a:schemeClr val="accent2"/>
                </a:solidFill>
                <a:latin typeface="Tahoma" pitchFamily="34" charset="0"/>
              </a:rPr>
              <a:t> 	Positioning </a:t>
            </a:r>
            <a:r>
              <a:rPr lang="en-US" sz="2800" b="1" dirty="0">
                <a:solidFill>
                  <a:schemeClr val="accent2"/>
                </a:solidFill>
                <a:latin typeface="Tahoma" pitchFamily="34" charset="0"/>
              </a:rPr>
              <a:t>Analysis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914400" y="1828800"/>
            <a:ext cx="7467600" cy="3467100"/>
          </a:xfrm>
          <a:prstGeom prst="roundRect">
            <a:avLst/>
          </a:prstGeom>
          <a:solidFill>
            <a:srgbClr val="FFC00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
          <p:cNvSpPr>
            <a:spLocks noChangeArrowheads="1"/>
          </p:cNvSpPr>
          <p:nvPr/>
        </p:nvSpPr>
        <p:spPr bwMode="auto">
          <a:xfrm>
            <a:off x="163284" y="167088"/>
            <a:ext cx="8851392" cy="1216152"/>
          </a:xfrm>
          <a:prstGeom prst="rect">
            <a:avLst/>
          </a:prstGeom>
          <a:solidFill>
            <a:srgbClr val="FFC000">
              <a:alpha val="50000"/>
            </a:srgbClr>
          </a:solidFill>
          <a:ln w="9525">
            <a:noFill/>
            <a:miter lim="800000"/>
            <a:headEnd/>
            <a:tailEnd/>
          </a:ln>
        </p:spPr>
        <p:txBody>
          <a:bodyPr wrap="none" anchor="ctr"/>
          <a:lstStyle/>
          <a:p>
            <a:endParaRPr lang="en-US"/>
          </a:p>
        </p:txBody>
      </p:sp>
      <p:sp>
        <p:nvSpPr>
          <p:cNvPr id="9218" name="Rectangle 2"/>
          <p:cNvSpPr>
            <a:spLocks noGrp="1" noChangeArrowheads="1"/>
          </p:cNvSpPr>
          <p:nvPr>
            <p:ph type="title"/>
          </p:nvPr>
        </p:nvSpPr>
        <p:spPr>
          <a:xfrm>
            <a:off x="685800" y="228600"/>
            <a:ext cx="7772400" cy="1143000"/>
          </a:xfrm>
        </p:spPr>
        <p:txBody>
          <a:bodyPr/>
          <a:lstStyle/>
          <a:p>
            <a:r>
              <a:rPr lang="en-US" sz="3600" b="1" u="sng" dirty="0">
                <a:solidFill>
                  <a:schemeClr val="accent2"/>
                </a:solidFill>
                <a:latin typeface="Tahoma" pitchFamily="34" charset="0"/>
              </a:rPr>
              <a:t>IV. Corporate Strategies</a:t>
            </a:r>
          </a:p>
        </p:txBody>
      </p:sp>
      <p:sp>
        <p:nvSpPr>
          <p:cNvPr id="9219" name="Text Box 3"/>
          <p:cNvSpPr txBox="1">
            <a:spLocks noChangeArrowheads="1"/>
          </p:cNvSpPr>
          <p:nvPr/>
        </p:nvSpPr>
        <p:spPr bwMode="auto">
          <a:xfrm>
            <a:off x="723900" y="1828800"/>
            <a:ext cx="7734300" cy="3453253"/>
          </a:xfrm>
          <a:prstGeom prst="rect">
            <a:avLst/>
          </a:prstGeom>
          <a:noFill/>
          <a:ln w="9525">
            <a:noFill/>
            <a:miter lim="800000"/>
            <a:headEnd/>
            <a:tailEnd/>
          </a:ln>
          <a:effectLst/>
        </p:spPr>
        <p:txBody>
          <a:bodyPr wrap="square">
            <a:spAutoFit/>
          </a:bodyPr>
          <a:lstStyle/>
          <a:p>
            <a:pPr marL="622300" indent="-158750">
              <a:lnSpc>
                <a:spcPct val="130000"/>
              </a:lnSpc>
            </a:pPr>
            <a:r>
              <a:rPr lang="en-US" sz="2000" b="1" dirty="0">
                <a:solidFill>
                  <a:srgbClr val="CC0000"/>
                </a:solidFill>
                <a:latin typeface="Tahoma" pitchFamily="34" charset="0"/>
              </a:rPr>
              <a:t>	</a:t>
            </a:r>
            <a:r>
              <a:rPr lang="en-US" sz="2400" b="1" dirty="0">
                <a:solidFill>
                  <a:schemeClr val="accent2"/>
                </a:solidFill>
                <a:latin typeface="Tahoma" pitchFamily="34" charset="0"/>
              </a:rPr>
              <a:t>A. 	</a:t>
            </a:r>
            <a:r>
              <a:rPr lang="en-US" sz="2800" b="1" dirty="0">
                <a:solidFill>
                  <a:schemeClr val="accent2"/>
                </a:solidFill>
                <a:latin typeface="Tahoma" pitchFamily="34" charset="0"/>
              </a:rPr>
              <a:t>Corporate Image Strategy</a:t>
            </a:r>
          </a:p>
          <a:p>
            <a:pPr marL="622300" indent="-158750">
              <a:lnSpc>
                <a:spcPct val="130000"/>
              </a:lnSpc>
            </a:pPr>
            <a:r>
              <a:rPr lang="en-US" sz="2800" b="1" dirty="0">
                <a:solidFill>
                  <a:schemeClr val="accent2"/>
                </a:solidFill>
                <a:latin typeface="Tahoma" pitchFamily="34" charset="0"/>
              </a:rPr>
              <a:t>	B.	Brand Development Strategy</a:t>
            </a:r>
          </a:p>
          <a:p>
            <a:pPr marL="622300" indent="-158750">
              <a:lnSpc>
                <a:spcPct val="130000"/>
              </a:lnSpc>
            </a:pPr>
            <a:r>
              <a:rPr lang="en-US" sz="2800" b="1" dirty="0">
                <a:solidFill>
                  <a:schemeClr val="accent2"/>
                </a:solidFill>
                <a:latin typeface="Tahoma" pitchFamily="34" charset="0"/>
              </a:rPr>
              <a:t>	C. 	Brand Positioning Strategy</a:t>
            </a:r>
          </a:p>
          <a:p>
            <a:pPr marL="622300" indent="-158750">
              <a:lnSpc>
                <a:spcPct val="130000"/>
              </a:lnSpc>
            </a:pPr>
            <a:r>
              <a:rPr lang="en-US" sz="2800" b="1" dirty="0">
                <a:solidFill>
                  <a:schemeClr val="accent2"/>
                </a:solidFill>
                <a:latin typeface="Tahoma" pitchFamily="34" charset="0"/>
              </a:rPr>
              <a:t>	D. 	Distribution Strategy</a:t>
            </a:r>
          </a:p>
          <a:p>
            <a:pPr marL="622300" indent="-158750">
              <a:lnSpc>
                <a:spcPct val="130000"/>
              </a:lnSpc>
            </a:pPr>
            <a:r>
              <a:rPr lang="en-US" sz="2800" b="1" dirty="0">
                <a:solidFill>
                  <a:schemeClr val="accent2"/>
                </a:solidFill>
                <a:latin typeface="Tahoma" pitchFamily="34" charset="0"/>
              </a:rPr>
              <a:t>	E. 	Business-to-Business Strategy</a:t>
            </a:r>
          </a:p>
          <a:p>
            <a:pPr marL="622300" indent="-158750">
              <a:lnSpc>
                <a:spcPct val="130000"/>
              </a:lnSpc>
            </a:pPr>
            <a:r>
              <a:rPr lang="en-US" sz="2800" b="1" dirty="0">
                <a:solidFill>
                  <a:schemeClr val="accent2"/>
                </a:solidFill>
                <a:latin typeface="Tahoma" pitchFamily="34" charset="0"/>
              </a:rPr>
              <a:t>	F. 	Public Relations </a:t>
            </a:r>
            <a:r>
              <a:rPr lang="en-US" sz="2800" b="1" dirty="0" smtClean="0">
                <a:solidFill>
                  <a:schemeClr val="accent2"/>
                </a:solidFill>
                <a:latin typeface="Tahoma" pitchFamily="34" charset="0"/>
              </a:rPr>
              <a:t>Strategy</a:t>
            </a:r>
            <a:endParaRPr lang="en-US" sz="2800" b="1" dirty="0">
              <a:solidFill>
                <a:srgbClr val="CC0000"/>
              </a:solidFill>
              <a:latin typeface="Tahoma"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685800" y="1524000"/>
            <a:ext cx="7696200" cy="4572000"/>
          </a:xfrm>
          <a:prstGeom prst="roundRect">
            <a:avLst/>
          </a:prstGeom>
          <a:solidFill>
            <a:srgbClr val="92D05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
          <p:cNvSpPr>
            <a:spLocks noChangeArrowheads="1"/>
          </p:cNvSpPr>
          <p:nvPr/>
        </p:nvSpPr>
        <p:spPr bwMode="auto">
          <a:xfrm>
            <a:off x="163284" y="167088"/>
            <a:ext cx="8851392" cy="1204512"/>
          </a:xfrm>
          <a:prstGeom prst="rect">
            <a:avLst/>
          </a:prstGeom>
          <a:solidFill>
            <a:srgbClr val="FFC000">
              <a:alpha val="50000"/>
            </a:srgbClr>
          </a:solidFill>
          <a:ln w="9525">
            <a:noFill/>
            <a:miter lim="800000"/>
            <a:headEnd/>
            <a:tailEnd/>
          </a:ln>
        </p:spPr>
        <p:txBody>
          <a:bodyPr wrap="none" anchor="ctr"/>
          <a:lstStyle/>
          <a:p>
            <a:endParaRPr lang="en-US"/>
          </a:p>
        </p:txBody>
      </p:sp>
      <p:sp>
        <p:nvSpPr>
          <p:cNvPr id="2" name="Title 1"/>
          <p:cNvSpPr>
            <a:spLocks noGrp="1"/>
          </p:cNvSpPr>
          <p:nvPr>
            <p:ph type="title" idx="4294967295"/>
          </p:nvPr>
        </p:nvSpPr>
        <p:spPr>
          <a:xfrm>
            <a:off x="685800" y="228600"/>
            <a:ext cx="7772400" cy="1143000"/>
          </a:xfrm>
        </p:spPr>
        <p:txBody>
          <a:bodyPr/>
          <a:lstStyle/>
          <a:p>
            <a:r>
              <a:rPr lang="en-US" sz="4000" dirty="0" smtClean="0">
                <a:solidFill>
                  <a:schemeClr val="accent2"/>
                </a:solidFill>
              </a:rPr>
              <a:t>Segment Plans</a:t>
            </a:r>
            <a:endParaRPr lang="en-US" sz="4000" dirty="0">
              <a:solidFill>
                <a:schemeClr val="accent2"/>
              </a:solidFill>
            </a:endParaRPr>
          </a:p>
        </p:txBody>
      </p:sp>
      <p:sp>
        <p:nvSpPr>
          <p:cNvPr id="3" name="Text Box 10"/>
          <p:cNvSpPr txBox="1">
            <a:spLocks noChangeArrowheads="1"/>
          </p:cNvSpPr>
          <p:nvPr/>
        </p:nvSpPr>
        <p:spPr bwMode="auto">
          <a:xfrm>
            <a:off x="1295400" y="1600200"/>
            <a:ext cx="6553200" cy="4495800"/>
          </a:xfrm>
          <a:prstGeom prst="rect">
            <a:avLst/>
          </a:prstGeom>
          <a:noFill/>
          <a:ln w="19050">
            <a:noFill/>
            <a:miter lim="800000"/>
            <a:headEnd/>
            <a:tailEnd/>
          </a:ln>
          <a:effectLst/>
        </p:spPr>
        <p:txBody>
          <a:bodyPr lIns="45720" rIns="45720"/>
          <a:lstStyle/>
          <a:p>
            <a:pPr>
              <a:spcBef>
                <a:spcPct val="10000"/>
              </a:spcBef>
              <a:buClr>
                <a:schemeClr val="accent2"/>
              </a:buClr>
              <a:buFont typeface="Tahoma" pitchFamily="34" charset="0"/>
              <a:buChar char="•"/>
              <a:tabLst>
                <a:tab pos="579438" algn="l"/>
              </a:tabLst>
            </a:pPr>
            <a:r>
              <a:rPr lang="en-US" b="1" dirty="0" smtClean="0">
                <a:solidFill>
                  <a:schemeClr val="accent2"/>
                </a:solidFill>
              </a:rPr>
              <a:t> 	</a:t>
            </a:r>
            <a:r>
              <a:rPr lang="en-US" sz="2800" b="1" dirty="0" smtClean="0">
                <a:solidFill>
                  <a:schemeClr val="accent2"/>
                </a:solidFill>
              </a:rPr>
              <a:t>Budget </a:t>
            </a:r>
            <a:endParaRPr lang="en-US" sz="2800" b="1" dirty="0">
              <a:solidFill>
                <a:schemeClr val="accent2"/>
              </a:solidFill>
            </a:endParaRPr>
          </a:p>
          <a:p>
            <a:pPr>
              <a:spcBef>
                <a:spcPct val="10000"/>
              </a:spcBef>
              <a:buClr>
                <a:schemeClr val="accent2"/>
              </a:buClr>
              <a:buFont typeface="Tahoma" pitchFamily="34" charset="0"/>
              <a:buChar char="•"/>
              <a:tabLst>
                <a:tab pos="579438" algn="l"/>
              </a:tabLst>
            </a:pPr>
            <a:r>
              <a:rPr lang="en-US" sz="2800" b="1" dirty="0" smtClean="0">
                <a:solidFill>
                  <a:schemeClr val="accent2"/>
                </a:solidFill>
              </a:rPr>
              <a:t> 	IMC Methodologies</a:t>
            </a:r>
            <a:endParaRPr lang="en-US" sz="2800" b="1" dirty="0">
              <a:solidFill>
                <a:schemeClr val="accent2"/>
              </a:solidFill>
            </a:endParaRPr>
          </a:p>
          <a:p>
            <a:pPr lvl="2">
              <a:spcBef>
                <a:spcPct val="10000"/>
              </a:spcBef>
              <a:buClr>
                <a:schemeClr val="accent2"/>
              </a:buClr>
              <a:buFont typeface="Tahoma" pitchFamily="34" charset="0"/>
              <a:buChar char="•"/>
            </a:pPr>
            <a:r>
              <a:rPr lang="en-US" b="1" dirty="0" smtClean="0">
                <a:solidFill>
                  <a:schemeClr val="accent2"/>
                </a:solidFill>
              </a:rPr>
              <a:t> Advertising</a:t>
            </a:r>
            <a:endParaRPr lang="en-US" b="1" dirty="0">
              <a:solidFill>
                <a:schemeClr val="accent2"/>
              </a:solidFill>
            </a:endParaRPr>
          </a:p>
          <a:p>
            <a:pPr lvl="2">
              <a:spcBef>
                <a:spcPct val="10000"/>
              </a:spcBef>
              <a:buClr>
                <a:schemeClr val="accent2"/>
              </a:buClr>
              <a:buFont typeface="Tahoma" pitchFamily="34" charset="0"/>
              <a:buChar char="•"/>
            </a:pPr>
            <a:r>
              <a:rPr lang="en-US" b="1" dirty="0" smtClean="0">
                <a:solidFill>
                  <a:schemeClr val="accent2"/>
                </a:solidFill>
              </a:rPr>
              <a:t> Consumer Promotions</a:t>
            </a:r>
            <a:endParaRPr lang="en-US" b="1" dirty="0">
              <a:solidFill>
                <a:schemeClr val="accent2"/>
              </a:solidFill>
            </a:endParaRPr>
          </a:p>
          <a:p>
            <a:pPr lvl="2">
              <a:spcBef>
                <a:spcPct val="10000"/>
              </a:spcBef>
              <a:buClr>
                <a:schemeClr val="accent2"/>
              </a:buClr>
              <a:buFont typeface="Tahoma" pitchFamily="34" charset="0"/>
              <a:buChar char="•"/>
            </a:pPr>
            <a:r>
              <a:rPr lang="en-US" b="1" dirty="0" smtClean="0">
                <a:solidFill>
                  <a:schemeClr val="accent2"/>
                </a:solidFill>
              </a:rPr>
              <a:t> Trade Promotions</a:t>
            </a:r>
            <a:endParaRPr lang="en-US" b="1" dirty="0">
              <a:solidFill>
                <a:schemeClr val="accent2"/>
              </a:solidFill>
            </a:endParaRPr>
          </a:p>
          <a:p>
            <a:pPr lvl="2">
              <a:spcBef>
                <a:spcPct val="10000"/>
              </a:spcBef>
              <a:buClr>
                <a:schemeClr val="accent2"/>
              </a:buClr>
              <a:buFont typeface="Tahoma" pitchFamily="34" charset="0"/>
              <a:buChar char="•"/>
            </a:pPr>
            <a:r>
              <a:rPr lang="en-US" b="1" dirty="0" smtClean="0">
                <a:solidFill>
                  <a:schemeClr val="accent2"/>
                </a:solidFill>
              </a:rPr>
              <a:t> Personal Selling</a:t>
            </a:r>
            <a:endParaRPr lang="en-US" b="1" dirty="0">
              <a:solidFill>
                <a:schemeClr val="accent2"/>
              </a:solidFill>
            </a:endParaRPr>
          </a:p>
          <a:p>
            <a:pPr lvl="2">
              <a:spcBef>
                <a:spcPct val="10000"/>
              </a:spcBef>
              <a:buClr>
                <a:schemeClr val="accent2"/>
              </a:buClr>
              <a:buFont typeface="Tahoma" pitchFamily="34" charset="0"/>
              <a:buChar char="•"/>
            </a:pPr>
            <a:r>
              <a:rPr lang="en-US" b="1" dirty="0" smtClean="0">
                <a:solidFill>
                  <a:schemeClr val="accent2"/>
                </a:solidFill>
              </a:rPr>
              <a:t> Sponsorships</a:t>
            </a:r>
            <a:endParaRPr lang="en-US" b="1" dirty="0">
              <a:solidFill>
                <a:schemeClr val="accent2"/>
              </a:solidFill>
            </a:endParaRPr>
          </a:p>
          <a:p>
            <a:pPr>
              <a:spcBef>
                <a:spcPct val="10000"/>
              </a:spcBef>
              <a:buClr>
                <a:schemeClr val="accent2"/>
              </a:buClr>
              <a:buFont typeface="Tahoma" pitchFamily="34" charset="0"/>
              <a:buChar char="•"/>
              <a:tabLst>
                <a:tab pos="579438" algn="l"/>
              </a:tabLst>
            </a:pPr>
            <a:r>
              <a:rPr lang="en-US" b="1" dirty="0" smtClean="0">
                <a:solidFill>
                  <a:schemeClr val="accent2"/>
                </a:solidFill>
              </a:rPr>
              <a:t> 	</a:t>
            </a:r>
            <a:r>
              <a:rPr lang="en-US" sz="2800" b="1" dirty="0" smtClean="0">
                <a:solidFill>
                  <a:schemeClr val="accent2"/>
                </a:solidFill>
              </a:rPr>
              <a:t>Database Programs</a:t>
            </a:r>
          </a:p>
          <a:p>
            <a:pPr>
              <a:spcBef>
                <a:spcPct val="10000"/>
              </a:spcBef>
              <a:buClr>
                <a:schemeClr val="accent2"/>
              </a:buClr>
              <a:buFont typeface="Tahoma" pitchFamily="34" charset="0"/>
              <a:buChar char="•"/>
              <a:tabLst>
                <a:tab pos="579438" algn="l"/>
              </a:tabLst>
            </a:pPr>
            <a:r>
              <a:rPr lang="en-US" sz="2800" b="1" dirty="0" smtClean="0">
                <a:solidFill>
                  <a:schemeClr val="accent2"/>
                </a:solidFill>
              </a:rPr>
              <a:t> 	Media Plan</a:t>
            </a:r>
          </a:p>
          <a:p>
            <a:pPr>
              <a:spcBef>
                <a:spcPct val="10000"/>
              </a:spcBef>
              <a:buClr>
                <a:schemeClr val="accent2"/>
              </a:buClr>
              <a:buFont typeface="Tahoma" pitchFamily="34" charset="0"/>
              <a:buChar char="•"/>
              <a:tabLst>
                <a:tab pos="579438" algn="l"/>
              </a:tabLst>
            </a:pPr>
            <a:r>
              <a:rPr lang="en-US" sz="2800" b="1" dirty="0" smtClean="0">
                <a:solidFill>
                  <a:schemeClr val="accent2"/>
                </a:solidFill>
              </a:rPr>
              <a:t> 	Evaluation </a:t>
            </a:r>
            <a:r>
              <a:rPr lang="en-US" sz="2800" b="1" dirty="0">
                <a:solidFill>
                  <a:schemeClr val="accent2"/>
                </a:solidFill>
              </a:rPr>
              <a:t>Methodology</a:t>
            </a:r>
          </a:p>
          <a:p>
            <a:pPr>
              <a:spcBef>
                <a:spcPct val="10000"/>
              </a:spcBef>
              <a:buClr>
                <a:schemeClr val="accent2"/>
              </a:buClr>
              <a:buFont typeface="Tahoma" pitchFamily="34" charset="0"/>
              <a:buChar char="•"/>
            </a:pPr>
            <a:endParaRPr lang="en-US" dirty="0">
              <a:solidFill>
                <a:schemeClr val="accent2"/>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63284" y="167088"/>
            <a:ext cx="8851392" cy="1433112"/>
          </a:xfrm>
          <a:prstGeom prst="rect">
            <a:avLst/>
          </a:prstGeom>
          <a:solidFill>
            <a:srgbClr val="FFC000">
              <a:alpha val="50000"/>
            </a:srgbClr>
          </a:solidFill>
          <a:ln w="9525">
            <a:noFill/>
            <a:miter lim="800000"/>
            <a:headEnd/>
            <a:tailEnd/>
          </a:ln>
        </p:spPr>
        <p:txBody>
          <a:bodyPr wrap="none" anchor="ctr"/>
          <a:lstStyle/>
          <a:p>
            <a:endParaRPr lang="en-US"/>
          </a:p>
        </p:txBody>
      </p:sp>
      <p:sp>
        <p:nvSpPr>
          <p:cNvPr id="12293" name="Rectangle 3"/>
          <p:cNvSpPr>
            <a:spLocks noGrp="1" noChangeArrowheads="1"/>
          </p:cNvSpPr>
          <p:nvPr>
            <p:ph type="body" idx="1"/>
          </p:nvPr>
        </p:nvSpPr>
        <p:spPr>
          <a:xfrm>
            <a:off x="1524000" y="2286000"/>
            <a:ext cx="6019800" cy="2667000"/>
          </a:xfrm>
          <a:noFill/>
        </p:spPr>
        <p:txBody>
          <a:bodyPr/>
          <a:lstStyle/>
          <a:p>
            <a:pPr>
              <a:buClr>
                <a:schemeClr val="accent2"/>
              </a:buClr>
            </a:pPr>
            <a:r>
              <a:rPr lang="en-US" dirty="0" smtClean="0">
                <a:solidFill>
                  <a:schemeClr val="accent2"/>
                </a:solidFill>
                <a:effectLst/>
              </a:rPr>
              <a:t>Current customers</a:t>
            </a:r>
          </a:p>
          <a:p>
            <a:pPr>
              <a:buClr>
                <a:schemeClr val="accent2"/>
              </a:buClr>
            </a:pPr>
            <a:r>
              <a:rPr lang="en-US" dirty="0" smtClean="0">
                <a:solidFill>
                  <a:schemeClr val="accent2"/>
                </a:solidFill>
                <a:effectLst/>
              </a:rPr>
              <a:t>Former customers</a:t>
            </a:r>
          </a:p>
          <a:p>
            <a:pPr>
              <a:buClr>
                <a:schemeClr val="accent2"/>
              </a:buClr>
            </a:pPr>
            <a:r>
              <a:rPr lang="en-US" dirty="0" smtClean="0">
                <a:solidFill>
                  <a:schemeClr val="accent2"/>
                </a:solidFill>
                <a:effectLst/>
              </a:rPr>
              <a:t>Potential new customers</a:t>
            </a:r>
          </a:p>
          <a:p>
            <a:pPr>
              <a:buClr>
                <a:schemeClr val="accent2"/>
              </a:buClr>
            </a:pPr>
            <a:r>
              <a:rPr lang="en-US" dirty="0" smtClean="0">
                <a:solidFill>
                  <a:schemeClr val="accent2"/>
                </a:solidFill>
                <a:effectLst/>
              </a:rPr>
              <a:t>Competitors’ customers</a:t>
            </a:r>
          </a:p>
          <a:p>
            <a:pPr algn="ctr">
              <a:buClr>
                <a:schemeClr val="accent2"/>
              </a:buClr>
              <a:buNone/>
            </a:pPr>
            <a:r>
              <a:rPr lang="en-US" sz="2400" i="1" dirty="0" smtClean="0">
                <a:solidFill>
                  <a:schemeClr val="accent2"/>
                </a:solidFill>
              </a:rPr>
              <a:t>(Segmentation Variables)</a:t>
            </a:r>
            <a:endParaRPr lang="en-US" sz="2400" i="1" dirty="0" smtClean="0">
              <a:solidFill>
                <a:schemeClr val="accent2"/>
              </a:solidFill>
              <a:effectLst/>
            </a:endParaRPr>
          </a:p>
        </p:txBody>
      </p:sp>
      <p:sp>
        <p:nvSpPr>
          <p:cNvPr id="16" name="Rectangle 21"/>
          <p:cNvSpPr>
            <a:spLocks noChangeArrowheads="1"/>
          </p:cNvSpPr>
          <p:nvPr/>
        </p:nvSpPr>
        <p:spPr bwMode="auto">
          <a:xfrm>
            <a:off x="1028700" y="457200"/>
            <a:ext cx="7124700" cy="1010653"/>
          </a:xfrm>
          <a:prstGeom prst="rect">
            <a:avLst/>
          </a:prstGeom>
          <a:noFill/>
          <a:ln w="9525">
            <a:noFill/>
            <a:miter lim="800000"/>
            <a:headEnd/>
            <a:tailEnd/>
          </a:ln>
        </p:spPr>
        <p:txBody>
          <a:bodyPr lIns="92075" tIns="46038" rIns="92075" bIns="46038" anchor="ctr"/>
          <a:lstStyle/>
          <a:p>
            <a:pPr algn="ctr"/>
            <a:r>
              <a:rPr lang="en-US" sz="4000" b="1" dirty="0">
                <a:solidFill>
                  <a:schemeClr val="accent2"/>
                </a:solidFill>
                <a:effectLst/>
              </a:rPr>
              <a:t>The IMC Planning </a:t>
            </a:r>
            <a:r>
              <a:rPr lang="en-US" sz="4000" b="1" dirty="0" smtClean="0">
                <a:solidFill>
                  <a:schemeClr val="accent2"/>
                </a:solidFill>
                <a:effectLst/>
              </a:rPr>
              <a:t>Process</a:t>
            </a:r>
          </a:p>
          <a:p>
            <a:pPr algn="ctr"/>
            <a:r>
              <a:rPr lang="en-US" sz="3600" b="1" i="1" dirty="0" smtClean="0">
                <a:solidFill>
                  <a:schemeClr val="accent1"/>
                </a:solidFill>
              </a:rPr>
              <a:t>Customers</a:t>
            </a:r>
            <a:endParaRPr lang="en-US" sz="3600" b="1" i="1" dirty="0">
              <a:solidFill>
                <a:schemeClr val="accent1"/>
              </a:solidFill>
              <a:effectLst/>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ounded Rectangle 34"/>
          <p:cNvSpPr/>
          <p:nvPr/>
        </p:nvSpPr>
        <p:spPr>
          <a:xfrm>
            <a:off x="3276600" y="3352800"/>
            <a:ext cx="5638800" cy="3200400"/>
          </a:xfrm>
          <a:prstGeom prst="roundRect">
            <a:avLst/>
          </a:prstGeom>
          <a:solidFill>
            <a:srgbClr val="92D05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182880" y="457200"/>
            <a:ext cx="8686800" cy="2590800"/>
          </a:xfrm>
          <a:prstGeom prst="roundRect">
            <a:avLst/>
          </a:prstGeom>
          <a:solidFill>
            <a:srgbClr val="FFC00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2" name="Text Box 4"/>
          <p:cNvSpPr txBox="1">
            <a:spLocks noChangeArrowheads="1"/>
          </p:cNvSpPr>
          <p:nvPr/>
        </p:nvSpPr>
        <p:spPr bwMode="auto">
          <a:xfrm>
            <a:off x="1447800" y="990600"/>
            <a:ext cx="3048000" cy="307777"/>
          </a:xfrm>
          <a:prstGeom prst="rect">
            <a:avLst/>
          </a:prstGeom>
          <a:noFill/>
          <a:ln w="25400">
            <a:solidFill>
              <a:schemeClr val="tx1"/>
            </a:solidFill>
            <a:miter lim="800000"/>
            <a:headEnd/>
            <a:tailEnd/>
          </a:ln>
          <a:effectLst/>
        </p:spPr>
        <p:txBody>
          <a:bodyPr wrap="square">
            <a:spAutoFit/>
          </a:bodyPr>
          <a:lstStyle/>
          <a:p>
            <a:pPr algn="ctr">
              <a:spcBef>
                <a:spcPct val="50000"/>
              </a:spcBef>
            </a:pPr>
            <a:r>
              <a:rPr lang="en-US" sz="1400" b="1" dirty="0" smtClean="0">
                <a:latin typeface="Tahoma" pitchFamily="34" charset="0"/>
                <a:cs typeface="Tahoma" pitchFamily="34" charset="0"/>
              </a:rPr>
              <a:t>Promotion </a:t>
            </a:r>
            <a:r>
              <a:rPr lang="en-US" sz="1400" b="1" dirty="0">
                <a:latin typeface="Tahoma" pitchFamily="34" charset="0"/>
                <a:cs typeface="Tahoma" pitchFamily="34" charset="0"/>
              </a:rPr>
              <a:t>Opportunity Analysis</a:t>
            </a:r>
          </a:p>
        </p:txBody>
      </p:sp>
      <p:sp>
        <p:nvSpPr>
          <p:cNvPr id="2053" name="Text Box 5"/>
          <p:cNvSpPr txBox="1">
            <a:spLocks noChangeArrowheads="1"/>
          </p:cNvSpPr>
          <p:nvPr/>
        </p:nvSpPr>
        <p:spPr bwMode="auto">
          <a:xfrm>
            <a:off x="1981200" y="1524000"/>
            <a:ext cx="2514600" cy="330200"/>
          </a:xfrm>
          <a:prstGeom prst="rect">
            <a:avLst/>
          </a:prstGeom>
          <a:noFill/>
          <a:ln w="25400">
            <a:solidFill>
              <a:schemeClr val="tx1"/>
            </a:solidFill>
            <a:miter lim="800000"/>
            <a:headEnd/>
            <a:tailEnd/>
          </a:ln>
          <a:effectLst/>
        </p:spPr>
        <p:txBody>
          <a:bodyPr lIns="45720" rIns="45720"/>
          <a:lstStyle/>
          <a:p>
            <a:pPr algn="ctr">
              <a:spcBef>
                <a:spcPct val="50000"/>
              </a:spcBef>
            </a:pPr>
            <a:r>
              <a:rPr lang="en-US" sz="1400" b="1" dirty="0" smtClean="0">
                <a:latin typeface="Tahoma" pitchFamily="34" charset="0"/>
                <a:cs typeface="Tahoma" pitchFamily="34" charset="0"/>
              </a:rPr>
              <a:t>Corporate-Level </a:t>
            </a:r>
            <a:r>
              <a:rPr lang="en-US" sz="1400" b="1" dirty="0">
                <a:latin typeface="Tahoma" pitchFamily="34" charset="0"/>
                <a:cs typeface="Tahoma" pitchFamily="34" charset="0"/>
              </a:rPr>
              <a:t>Strategies</a:t>
            </a:r>
          </a:p>
        </p:txBody>
      </p:sp>
      <p:sp>
        <p:nvSpPr>
          <p:cNvPr id="2054" name="Text Box 6"/>
          <p:cNvSpPr txBox="1">
            <a:spLocks noChangeArrowheads="1"/>
          </p:cNvSpPr>
          <p:nvPr/>
        </p:nvSpPr>
        <p:spPr bwMode="auto">
          <a:xfrm>
            <a:off x="2743200" y="2057400"/>
            <a:ext cx="1752600" cy="330200"/>
          </a:xfrm>
          <a:prstGeom prst="rect">
            <a:avLst/>
          </a:prstGeom>
          <a:noFill/>
          <a:ln w="25400">
            <a:solidFill>
              <a:schemeClr val="tx1"/>
            </a:solidFill>
            <a:miter lim="800000"/>
            <a:headEnd/>
            <a:tailEnd/>
          </a:ln>
          <a:effectLst/>
        </p:spPr>
        <p:txBody>
          <a:bodyPr lIns="45720" rIns="45720"/>
          <a:lstStyle/>
          <a:p>
            <a:pPr algn="ctr">
              <a:spcBef>
                <a:spcPct val="50000"/>
              </a:spcBef>
            </a:pPr>
            <a:r>
              <a:rPr lang="en-US" sz="1400" b="1" dirty="0" smtClean="0">
                <a:latin typeface="Tahoma" pitchFamily="34" charset="0"/>
                <a:cs typeface="Tahoma" pitchFamily="34" charset="0"/>
              </a:rPr>
              <a:t>IMC </a:t>
            </a:r>
            <a:r>
              <a:rPr lang="en-US" sz="1400" b="1" dirty="0">
                <a:latin typeface="Tahoma" pitchFamily="34" charset="0"/>
                <a:cs typeface="Tahoma" pitchFamily="34" charset="0"/>
              </a:rPr>
              <a:t>Management</a:t>
            </a:r>
          </a:p>
        </p:txBody>
      </p:sp>
      <p:sp>
        <p:nvSpPr>
          <p:cNvPr id="2058" name="Text Box 10"/>
          <p:cNvSpPr txBox="1">
            <a:spLocks noChangeArrowheads="1"/>
          </p:cNvSpPr>
          <p:nvPr/>
        </p:nvSpPr>
        <p:spPr bwMode="auto">
          <a:xfrm>
            <a:off x="4191000" y="4292600"/>
            <a:ext cx="1905000" cy="2260600"/>
          </a:xfrm>
          <a:prstGeom prst="rect">
            <a:avLst/>
          </a:prstGeom>
          <a:noFill/>
          <a:ln w="12700">
            <a:solidFill>
              <a:schemeClr val="accent2"/>
            </a:solidFill>
            <a:miter lim="800000"/>
            <a:headEnd/>
            <a:tailEnd/>
          </a:ln>
          <a:effectLst/>
        </p:spPr>
        <p:txBody>
          <a:bodyPr lIns="45720" rIns="45720"/>
          <a:lstStyle/>
          <a:p>
            <a:pPr>
              <a:spcBef>
                <a:spcPct val="10000"/>
              </a:spcBef>
              <a:buClr>
                <a:schemeClr val="accent2"/>
              </a:buClr>
              <a:buFontTx/>
              <a:buChar char="•"/>
            </a:pPr>
            <a:r>
              <a:rPr lang="en-US" sz="1200" dirty="0">
                <a:solidFill>
                  <a:schemeClr val="accent2"/>
                </a:solidFill>
              </a:rPr>
              <a:t>Budget </a:t>
            </a:r>
          </a:p>
          <a:p>
            <a:pPr>
              <a:spcBef>
                <a:spcPct val="10000"/>
              </a:spcBef>
              <a:buClr>
                <a:schemeClr val="accent2"/>
              </a:buClr>
              <a:buFontTx/>
              <a:buChar char="•"/>
            </a:pPr>
            <a:r>
              <a:rPr lang="en-US" sz="1200" dirty="0">
                <a:solidFill>
                  <a:schemeClr val="accent2"/>
                </a:solidFill>
              </a:rPr>
              <a:t>IMC Methodologies</a:t>
            </a:r>
          </a:p>
          <a:p>
            <a:pPr>
              <a:spcBef>
                <a:spcPct val="10000"/>
              </a:spcBef>
              <a:buClr>
                <a:schemeClr val="accent2"/>
              </a:buClr>
              <a:buFontTx/>
              <a:buChar char="•"/>
              <a:tabLst>
                <a:tab pos="228600" algn="l"/>
              </a:tabLst>
            </a:pPr>
            <a:r>
              <a:rPr lang="en-US" sz="1200" dirty="0" smtClean="0">
                <a:solidFill>
                  <a:schemeClr val="accent2"/>
                </a:solidFill>
              </a:rPr>
              <a:t>  	Advertising</a:t>
            </a:r>
          </a:p>
          <a:p>
            <a:pPr>
              <a:spcBef>
                <a:spcPct val="10000"/>
              </a:spcBef>
              <a:buClr>
                <a:schemeClr val="accent2"/>
              </a:buClr>
              <a:buFontTx/>
              <a:buChar char="•"/>
              <a:tabLst>
                <a:tab pos="228600" algn="l"/>
              </a:tabLst>
            </a:pPr>
            <a:r>
              <a:rPr lang="en-US" sz="1200" dirty="0">
                <a:solidFill>
                  <a:schemeClr val="accent2"/>
                </a:solidFill>
              </a:rPr>
              <a:t> </a:t>
            </a:r>
            <a:r>
              <a:rPr lang="en-US" sz="1200" dirty="0" smtClean="0">
                <a:solidFill>
                  <a:schemeClr val="accent2"/>
                </a:solidFill>
              </a:rPr>
              <a:t>	Consumer Promotions</a:t>
            </a:r>
          </a:p>
          <a:p>
            <a:pPr>
              <a:spcBef>
                <a:spcPct val="10000"/>
              </a:spcBef>
              <a:buClr>
                <a:schemeClr val="accent2"/>
              </a:buClr>
              <a:buFontTx/>
              <a:buChar char="•"/>
              <a:tabLst>
                <a:tab pos="228600" algn="l"/>
              </a:tabLst>
            </a:pPr>
            <a:r>
              <a:rPr lang="en-US" sz="1200" dirty="0">
                <a:solidFill>
                  <a:schemeClr val="accent2"/>
                </a:solidFill>
              </a:rPr>
              <a:t> </a:t>
            </a:r>
            <a:r>
              <a:rPr lang="en-US" sz="1200" dirty="0" smtClean="0">
                <a:solidFill>
                  <a:schemeClr val="accent2"/>
                </a:solidFill>
              </a:rPr>
              <a:t>	Trade Promotions</a:t>
            </a:r>
          </a:p>
          <a:p>
            <a:pPr>
              <a:spcBef>
                <a:spcPct val="10000"/>
              </a:spcBef>
              <a:buClr>
                <a:schemeClr val="accent2"/>
              </a:buClr>
              <a:buFontTx/>
              <a:buChar char="•"/>
              <a:tabLst>
                <a:tab pos="228600" algn="l"/>
              </a:tabLst>
            </a:pPr>
            <a:r>
              <a:rPr lang="en-US" sz="1200" dirty="0">
                <a:solidFill>
                  <a:schemeClr val="accent2"/>
                </a:solidFill>
              </a:rPr>
              <a:t> </a:t>
            </a:r>
            <a:r>
              <a:rPr lang="en-US" sz="1200" dirty="0" smtClean="0">
                <a:solidFill>
                  <a:schemeClr val="accent2"/>
                </a:solidFill>
              </a:rPr>
              <a:t>	Personal Selling</a:t>
            </a:r>
          </a:p>
          <a:p>
            <a:pPr>
              <a:spcBef>
                <a:spcPct val="10000"/>
              </a:spcBef>
              <a:buClr>
                <a:schemeClr val="accent2"/>
              </a:buClr>
              <a:buFontTx/>
              <a:buChar char="•"/>
              <a:tabLst>
                <a:tab pos="228600" algn="l"/>
              </a:tabLst>
            </a:pPr>
            <a:r>
              <a:rPr lang="en-US" sz="1200" dirty="0">
                <a:solidFill>
                  <a:schemeClr val="accent2"/>
                </a:solidFill>
              </a:rPr>
              <a:t> </a:t>
            </a:r>
            <a:r>
              <a:rPr lang="en-US" sz="1200" dirty="0" smtClean="0">
                <a:solidFill>
                  <a:schemeClr val="accent2"/>
                </a:solidFill>
              </a:rPr>
              <a:t>	Sponsorships</a:t>
            </a:r>
            <a:endParaRPr lang="en-US" sz="1200" dirty="0">
              <a:solidFill>
                <a:schemeClr val="accent2"/>
              </a:solidFill>
            </a:endParaRPr>
          </a:p>
          <a:p>
            <a:pPr>
              <a:spcBef>
                <a:spcPct val="10000"/>
              </a:spcBef>
              <a:buClr>
                <a:schemeClr val="accent2"/>
              </a:buClr>
              <a:buFontTx/>
              <a:buChar char="•"/>
            </a:pPr>
            <a:r>
              <a:rPr lang="en-US" sz="1200" dirty="0">
                <a:solidFill>
                  <a:schemeClr val="accent2"/>
                </a:solidFill>
              </a:rPr>
              <a:t>Database Programs</a:t>
            </a:r>
          </a:p>
          <a:p>
            <a:pPr>
              <a:spcBef>
                <a:spcPct val="10000"/>
              </a:spcBef>
              <a:buClr>
                <a:schemeClr val="accent2"/>
              </a:buClr>
              <a:buFontTx/>
              <a:buChar char="•"/>
            </a:pPr>
            <a:r>
              <a:rPr lang="en-US" sz="1200" dirty="0">
                <a:solidFill>
                  <a:schemeClr val="accent2"/>
                </a:solidFill>
              </a:rPr>
              <a:t>Media Plan</a:t>
            </a:r>
          </a:p>
          <a:p>
            <a:pPr>
              <a:spcBef>
                <a:spcPct val="10000"/>
              </a:spcBef>
              <a:buClr>
                <a:schemeClr val="accent2"/>
              </a:buClr>
              <a:buFontTx/>
              <a:buChar char="•"/>
            </a:pPr>
            <a:r>
              <a:rPr lang="en-US" sz="1200" dirty="0">
                <a:solidFill>
                  <a:schemeClr val="accent2"/>
                </a:solidFill>
              </a:rPr>
              <a:t>Evaluation Methodology</a:t>
            </a:r>
          </a:p>
          <a:p>
            <a:pPr>
              <a:spcBef>
                <a:spcPct val="10000"/>
              </a:spcBef>
              <a:buClr>
                <a:schemeClr val="accent2"/>
              </a:buClr>
              <a:buFontTx/>
              <a:buChar char="•"/>
            </a:pPr>
            <a:endParaRPr lang="en-US" sz="1100" dirty="0">
              <a:solidFill>
                <a:schemeClr val="accent2"/>
              </a:solidFill>
            </a:endParaRPr>
          </a:p>
        </p:txBody>
      </p:sp>
      <p:sp>
        <p:nvSpPr>
          <p:cNvPr id="2059" name="Text Box 11"/>
          <p:cNvSpPr txBox="1">
            <a:spLocks noChangeArrowheads="1"/>
          </p:cNvSpPr>
          <p:nvPr/>
        </p:nvSpPr>
        <p:spPr bwMode="auto">
          <a:xfrm>
            <a:off x="228600" y="533400"/>
            <a:ext cx="2209800" cy="307777"/>
          </a:xfrm>
          <a:prstGeom prst="rect">
            <a:avLst/>
          </a:prstGeom>
          <a:noFill/>
          <a:ln w="25400">
            <a:solidFill>
              <a:schemeClr val="tx1"/>
            </a:solidFill>
            <a:miter lim="800000"/>
            <a:headEnd/>
            <a:tailEnd/>
          </a:ln>
          <a:effectLst/>
        </p:spPr>
        <p:txBody>
          <a:bodyPr wrap="square">
            <a:spAutoFit/>
          </a:bodyPr>
          <a:lstStyle/>
          <a:p>
            <a:pPr algn="ctr">
              <a:spcBef>
                <a:spcPct val="50000"/>
              </a:spcBef>
            </a:pPr>
            <a:r>
              <a:rPr lang="en-US" sz="1400" b="1" dirty="0" smtClean="0">
                <a:latin typeface="Tahoma" pitchFamily="34" charset="0"/>
                <a:cs typeface="Tahoma" pitchFamily="34" charset="0"/>
              </a:rPr>
              <a:t>Executive </a:t>
            </a:r>
            <a:r>
              <a:rPr lang="en-US" sz="1400" b="1" dirty="0">
                <a:latin typeface="Tahoma" pitchFamily="34" charset="0"/>
                <a:cs typeface="Tahoma" pitchFamily="34" charset="0"/>
              </a:rPr>
              <a:t>Summary</a:t>
            </a:r>
          </a:p>
        </p:txBody>
      </p:sp>
      <p:sp>
        <p:nvSpPr>
          <p:cNvPr id="2060" name="AutoShape 12"/>
          <p:cNvSpPr>
            <a:spLocks/>
          </p:cNvSpPr>
          <p:nvPr/>
        </p:nvSpPr>
        <p:spPr bwMode="auto">
          <a:xfrm>
            <a:off x="4724400" y="838200"/>
            <a:ext cx="457200" cy="1752600"/>
          </a:xfrm>
          <a:prstGeom prst="rightBrace">
            <a:avLst>
              <a:gd name="adj1" fmla="val 31944"/>
              <a:gd name="adj2" fmla="val 50000"/>
            </a:avLst>
          </a:prstGeom>
          <a:noFill/>
          <a:ln w="38100">
            <a:solidFill>
              <a:schemeClr val="tx1"/>
            </a:solidFill>
            <a:round/>
            <a:headEnd/>
            <a:tailEnd/>
          </a:ln>
          <a:effectLst/>
        </p:spPr>
        <p:txBody>
          <a:bodyPr wrap="none" anchor="ctr"/>
          <a:lstStyle/>
          <a:p>
            <a:endParaRPr lang="en-US"/>
          </a:p>
        </p:txBody>
      </p:sp>
      <p:sp>
        <p:nvSpPr>
          <p:cNvPr id="2061" name="Text Box 13"/>
          <p:cNvSpPr txBox="1">
            <a:spLocks noChangeArrowheads="1"/>
          </p:cNvSpPr>
          <p:nvPr/>
        </p:nvSpPr>
        <p:spPr bwMode="auto">
          <a:xfrm>
            <a:off x="5410200" y="457200"/>
            <a:ext cx="3429000" cy="2514600"/>
          </a:xfrm>
          <a:prstGeom prst="rect">
            <a:avLst/>
          </a:prstGeom>
          <a:noFill/>
          <a:ln w="12700">
            <a:solidFill>
              <a:schemeClr val="tx1"/>
            </a:solidFill>
            <a:miter lim="800000"/>
            <a:headEnd/>
            <a:tailEnd/>
          </a:ln>
          <a:effectLst/>
        </p:spPr>
        <p:txBody>
          <a:bodyPr/>
          <a:lstStyle/>
          <a:p>
            <a:pPr>
              <a:spcBef>
                <a:spcPct val="50000"/>
              </a:spcBef>
            </a:pPr>
            <a:r>
              <a:rPr lang="en-US" sz="1100" b="1" dirty="0"/>
              <a:t>Outline #2-4 occur at the corporate level and apply to all markets.  Some included items:</a:t>
            </a:r>
            <a:r>
              <a:rPr lang="en-US" sz="1100" dirty="0"/>
              <a:t> </a:t>
            </a:r>
          </a:p>
          <a:p>
            <a:pPr>
              <a:spcBef>
                <a:spcPct val="10000"/>
              </a:spcBef>
              <a:buFontTx/>
              <a:buChar char="•"/>
            </a:pPr>
            <a:r>
              <a:rPr lang="en-US" sz="1200" dirty="0" smtClean="0"/>
              <a:t>competitive </a:t>
            </a:r>
            <a:r>
              <a:rPr lang="en-US" sz="1200" dirty="0"/>
              <a:t>analysis</a:t>
            </a:r>
          </a:p>
          <a:p>
            <a:pPr>
              <a:spcBef>
                <a:spcPct val="10000"/>
              </a:spcBef>
              <a:buFontTx/>
              <a:buChar char="•"/>
            </a:pPr>
            <a:r>
              <a:rPr lang="en-US" sz="1200" dirty="0"/>
              <a:t>segmentation </a:t>
            </a:r>
            <a:r>
              <a:rPr lang="en-US" sz="1200" dirty="0" smtClean="0"/>
              <a:t>analysis and strategy</a:t>
            </a:r>
            <a:endParaRPr lang="en-US" sz="1200" dirty="0"/>
          </a:p>
          <a:p>
            <a:pPr>
              <a:spcBef>
                <a:spcPct val="10000"/>
              </a:spcBef>
              <a:buFontTx/>
              <a:buChar char="•"/>
            </a:pPr>
            <a:r>
              <a:rPr lang="en-US" sz="1200" dirty="0"/>
              <a:t>target market selection</a:t>
            </a:r>
          </a:p>
          <a:p>
            <a:pPr>
              <a:spcBef>
                <a:spcPct val="10000"/>
              </a:spcBef>
              <a:buFontTx/>
              <a:buChar char="•"/>
            </a:pPr>
            <a:r>
              <a:rPr lang="en-US" sz="1200" dirty="0"/>
              <a:t>Selection of channels to reach </a:t>
            </a:r>
            <a:r>
              <a:rPr lang="en-US" sz="1200" dirty="0" smtClean="0"/>
              <a:t>targets</a:t>
            </a:r>
            <a:endParaRPr lang="en-US" sz="1200" dirty="0"/>
          </a:p>
          <a:p>
            <a:pPr>
              <a:spcBef>
                <a:spcPct val="10000"/>
              </a:spcBef>
              <a:buFontTx/>
              <a:buChar char="•"/>
            </a:pPr>
            <a:r>
              <a:rPr lang="en-US" sz="1200" dirty="0"/>
              <a:t>positioning </a:t>
            </a:r>
            <a:r>
              <a:rPr lang="en-US" sz="1200" dirty="0" smtClean="0"/>
              <a:t>strategy</a:t>
            </a:r>
            <a:endParaRPr lang="en-US" sz="1200" dirty="0"/>
          </a:p>
          <a:p>
            <a:pPr>
              <a:spcBef>
                <a:spcPct val="10000"/>
              </a:spcBef>
              <a:buFontTx/>
              <a:buChar char="•"/>
            </a:pPr>
            <a:r>
              <a:rPr lang="en-US" sz="1200" dirty="0"/>
              <a:t>Corporate Image</a:t>
            </a:r>
          </a:p>
          <a:p>
            <a:pPr>
              <a:spcBef>
                <a:spcPct val="10000"/>
              </a:spcBef>
              <a:buFontTx/>
              <a:buChar char="•"/>
            </a:pPr>
            <a:r>
              <a:rPr lang="en-US" sz="1200" dirty="0"/>
              <a:t>Brand Development and positioning</a:t>
            </a:r>
          </a:p>
          <a:p>
            <a:pPr>
              <a:spcBef>
                <a:spcPct val="10000"/>
              </a:spcBef>
              <a:buFontTx/>
              <a:buChar char="•"/>
            </a:pPr>
            <a:r>
              <a:rPr lang="en-US" sz="1200" dirty="0"/>
              <a:t>Promotion Mix Strategy (corporate &amp; target)</a:t>
            </a:r>
          </a:p>
          <a:p>
            <a:pPr>
              <a:spcBef>
                <a:spcPct val="10000"/>
              </a:spcBef>
              <a:buFontTx/>
              <a:buChar char="•"/>
            </a:pPr>
            <a:r>
              <a:rPr lang="en-US" sz="1200" dirty="0"/>
              <a:t>Total budget</a:t>
            </a:r>
          </a:p>
          <a:p>
            <a:pPr>
              <a:spcBef>
                <a:spcPct val="10000"/>
              </a:spcBef>
              <a:buFontTx/>
              <a:buChar char="•"/>
            </a:pPr>
            <a:r>
              <a:rPr lang="en-US" sz="1200" dirty="0"/>
              <a:t>And so on . . . .</a:t>
            </a:r>
          </a:p>
        </p:txBody>
      </p:sp>
      <p:sp>
        <p:nvSpPr>
          <p:cNvPr id="2063" name="Text Box 15"/>
          <p:cNvSpPr txBox="1">
            <a:spLocks noChangeArrowheads="1"/>
          </p:cNvSpPr>
          <p:nvPr/>
        </p:nvSpPr>
        <p:spPr bwMode="auto">
          <a:xfrm>
            <a:off x="1411288" y="152400"/>
            <a:ext cx="6814686" cy="338554"/>
          </a:xfrm>
          <a:prstGeom prst="rect">
            <a:avLst/>
          </a:prstGeom>
          <a:noFill/>
          <a:ln w="9525">
            <a:noFill/>
            <a:miter lim="800000"/>
            <a:headEnd/>
            <a:tailEnd/>
          </a:ln>
          <a:effectLst/>
        </p:spPr>
        <p:txBody>
          <a:bodyPr wrap="none">
            <a:spAutoFit/>
          </a:bodyPr>
          <a:lstStyle/>
          <a:p>
            <a:r>
              <a:rPr lang="en-US" sz="1600" b="1" u="sng" dirty="0">
                <a:solidFill>
                  <a:schemeClr val="accent2"/>
                </a:solidFill>
              </a:rPr>
              <a:t>Integrated Marketing Communications Plan – Structural Outline</a:t>
            </a:r>
          </a:p>
        </p:txBody>
      </p:sp>
      <p:sp>
        <p:nvSpPr>
          <p:cNvPr id="2065" name="AutoShape 17"/>
          <p:cNvSpPr>
            <a:spLocks noChangeArrowheads="1"/>
          </p:cNvSpPr>
          <p:nvPr/>
        </p:nvSpPr>
        <p:spPr bwMode="auto">
          <a:xfrm rot="5400000">
            <a:off x="1562100" y="1409700"/>
            <a:ext cx="381000" cy="304800"/>
          </a:xfrm>
          <a:custGeom>
            <a:avLst/>
            <a:gdLst>
              <a:gd name="G0" fmla="+- 9675 0 0"/>
              <a:gd name="G1" fmla="+- 16481 0 0"/>
              <a:gd name="G2" fmla="+- 8100 0 0"/>
              <a:gd name="G3" fmla="*/ 9675 1 2"/>
              <a:gd name="G4" fmla="+- G3 10800 0"/>
              <a:gd name="G5" fmla="+- 21600 9675 16481"/>
              <a:gd name="G6" fmla="+- 16481 8100 0"/>
              <a:gd name="G7" fmla="*/ G6 1 2"/>
              <a:gd name="G8" fmla="*/ 16481 2 1"/>
              <a:gd name="G9" fmla="+- G8 0 21600"/>
              <a:gd name="G10" fmla="*/ 21600 G0 G1"/>
              <a:gd name="G11" fmla="*/ 21600 G4 G1"/>
              <a:gd name="G12" fmla="*/ 21600 G5 G1"/>
              <a:gd name="G13" fmla="*/ 21600 G7 G1"/>
              <a:gd name="G14" fmla="*/ 16481 1 2"/>
              <a:gd name="G15" fmla="+- G5 0 G4"/>
              <a:gd name="G16" fmla="+- G0 0 G4"/>
              <a:gd name="G17" fmla="*/ G2 G15 G16"/>
              <a:gd name="T0" fmla="*/ 15638 w 21600"/>
              <a:gd name="T1" fmla="*/ 0 h 21600"/>
              <a:gd name="T2" fmla="*/ 9675 w 21600"/>
              <a:gd name="T3" fmla="*/ 8100 h 21600"/>
              <a:gd name="T4" fmla="*/ 0 w 21600"/>
              <a:gd name="T5" fmla="*/ 20495 h 21600"/>
              <a:gd name="T6" fmla="*/ 8241 w 21600"/>
              <a:gd name="T7" fmla="*/ 21600 h 21600"/>
              <a:gd name="T8" fmla="*/ 16481 w 21600"/>
              <a:gd name="T9" fmla="*/ 16109 h 21600"/>
              <a:gd name="T10" fmla="*/ 21600 w 21600"/>
              <a:gd name="T11" fmla="*/ 81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638" y="0"/>
                </a:moveTo>
                <a:lnTo>
                  <a:pt x="9675" y="8100"/>
                </a:lnTo>
                <a:lnTo>
                  <a:pt x="14794" y="8100"/>
                </a:lnTo>
                <a:lnTo>
                  <a:pt x="14794" y="19389"/>
                </a:lnTo>
                <a:lnTo>
                  <a:pt x="0" y="19389"/>
                </a:lnTo>
                <a:lnTo>
                  <a:pt x="0" y="21600"/>
                </a:lnTo>
                <a:lnTo>
                  <a:pt x="16481" y="21600"/>
                </a:lnTo>
                <a:lnTo>
                  <a:pt x="16481" y="8100"/>
                </a:lnTo>
                <a:lnTo>
                  <a:pt x="21600" y="8100"/>
                </a:lnTo>
                <a:close/>
              </a:path>
            </a:pathLst>
          </a:custGeom>
          <a:solidFill>
            <a:srgbClr val="333333"/>
          </a:solidFill>
          <a:ln w="12700">
            <a:solidFill>
              <a:schemeClr val="tx1"/>
            </a:solidFill>
            <a:miter lim="800000"/>
            <a:headEnd/>
            <a:tailEnd/>
          </a:ln>
          <a:effectLst/>
        </p:spPr>
        <p:txBody>
          <a:bodyPr wrap="none" anchor="ctr"/>
          <a:lstStyle/>
          <a:p>
            <a:endParaRPr lang="en-US"/>
          </a:p>
        </p:txBody>
      </p:sp>
      <p:sp>
        <p:nvSpPr>
          <p:cNvPr id="2067" name="AutoShape 19"/>
          <p:cNvSpPr>
            <a:spLocks noChangeArrowheads="1"/>
          </p:cNvSpPr>
          <p:nvPr/>
        </p:nvSpPr>
        <p:spPr bwMode="auto">
          <a:xfrm rot="5400000">
            <a:off x="2311400" y="1971675"/>
            <a:ext cx="381000" cy="304800"/>
          </a:xfrm>
          <a:custGeom>
            <a:avLst/>
            <a:gdLst>
              <a:gd name="G0" fmla="+- 9675 0 0"/>
              <a:gd name="G1" fmla="+- 16481 0 0"/>
              <a:gd name="G2" fmla="+- 8100 0 0"/>
              <a:gd name="G3" fmla="*/ 9675 1 2"/>
              <a:gd name="G4" fmla="+- G3 10800 0"/>
              <a:gd name="G5" fmla="+- 21600 9675 16481"/>
              <a:gd name="G6" fmla="+- 16481 8100 0"/>
              <a:gd name="G7" fmla="*/ G6 1 2"/>
              <a:gd name="G8" fmla="*/ 16481 2 1"/>
              <a:gd name="G9" fmla="+- G8 0 21600"/>
              <a:gd name="G10" fmla="*/ 21600 G0 G1"/>
              <a:gd name="G11" fmla="*/ 21600 G4 G1"/>
              <a:gd name="G12" fmla="*/ 21600 G5 G1"/>
              <a:gd name="G13" fmla="*/ 21600 G7 G1"/>
              <a:gd name="G14" fmla="*/ 16481 1 2"/>
              <a:gd name="G15" fmla="+- G5 0 G4"/>
              <a:gd name="G16" fmla="+- G0 0 G4"/>
              <a:gd name="G17" fmla="*/ G2 G15 G16"/>
              <a:gd name="T0" fmla="*/ 15638 w 21600"/>
              <a:gd name="T1" fmla="*/ 0 h 21600"/>
              <a:gd name="T2" fmla="*/ 9675 w 21600"/>
              <a:gd name="T3" fmla="*/ 8100 h 21600"/>
              <a:gd name="T4" fmla="*/ 0 w 21600"/>
              <a:gd name="T5" fmla="*/ 20495 h 21600"/>
              <a:gd name="T6" fmla="*/ 8241 w 21600"/>
              <a:gd name="T7" fmla="*/ 21600 h 21600"/>
              <a:gd name="T8" fmla="*/ 16481 w 21600"/>
              <a:gd name="T9" fmla="*/ 16109 h 21600"/>
              <a:gd name="T10" fmla="*/ 21600 w 21600"/>
              <a:gd name="T11" fmla="*/ 81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638" y="0"/>
                </a:moveTo>
                <a:lnTo>
                  <a:pt x="9675" y="8100"/>
                </a:lnTo>
                <a:lnTo>
                  <a:pt x="14794" y="8100"/>
                </a:lnTo>
                <a:lnTo>
                  <a:pt x="14794" y="19389"/>
                </a:lnTo>
                <a:lnTo>
                  <a:pt x="0" y="19389"/>
                </a:lnTo>
                <a:lnTo>
                  <a:pt x="0" y="21600"/>
                </a:lnTo>
                <a:lnTo>
                  <a:pt x="16481" y="21600"/>
                </a:lnTo>
                <a:lnTo>
                  <a:pt x="16481" y="8100"/>
                </a:lnTo>
                <a:lnTo>
                  <a:pt x="21600" y="8100"/>
                </a:lnTo>
                <a:close/>
              </a:path>
            </a:pathLst>
          </a:custGeom>
          <a:solidFill>
            <a:srgbClr val="333333"/>
          </a:solidFill>
          <a:ln w="12700">
            <a:solidFill>
              <a:schemeClr val="tx1"/>
            </a:solidFill>
            <a:miter lim="800000"/>
            <a:headEnd/>
            <a:tailEnd/>
          </a:ln>
          <a:effectLst/>
        </p:spPr>
        <p:txBody>
          <a:bodyPr wrap="none" anchor="ctr"/>
          <a:lstStyle/>
          <a:p>
            <a:endParaRPr lang="en-US"/>
          </a:p>
        </p:txBody>
      </p:sp>
      <p:sp>
        <p:nvSpPr>
          <p:cNvPr id="2070" name="Text Box 22"/>
          <p:cNvSpPr txBox="1">
            <a:spLocks noChangeArrowheads="1"/>
          </p:cNvSpPr>
          <p:nvPr/>
        </p:nvSpPr>
        <p:spPr bwMode="auto">
          <a:xfrm>
            <a:off x="3352800" y="3429000"/>
            <a:ext cx="1447800" cy="461665"/>
          </a:xfrm>
          <a:prstGeom prst="rect">
            <a:avLst/>
          </a:prstGeom>
          <a:noFill/>
          <a:ln w="15875">
            <a:solidFill>
              <a:schemeClr val="accent2"/>
            </a:solidFill>
            <a:miter lim="800000"/>
            <a:headEnd/>
            <a:tailEnd/>
          </a:ln>
          <a:effectLst/>
        </p:spPr>
        <p:txBody>
          <a:bodyPr wrap="square" lIns="45720" rIns="45720">
            <a:spAutoFit/>
          </a:bodyPr>
          <a:lstStyle/>
          <a:p>
            <a:pPr algn="ctr">
              <a:spcBef>
                <a:spcPct val="50000"/>
              </a:spcBef>
            </a:pPr>
            <a:r>
              <a:rPr lang="en-US" sz="1200" b="1" dirty="0">
                <a:solidFill>
                  <a:schemeClr val="accent2"/>
                </a:solidFill>
              </a:rPr>
              <a:t>IMC Objective:</a:t>
            </a:r>
            <a:r>
              <a:rPr lang="en-US" sz="1200" dirty="0">
                <a:solidFill>
                  <a:schemeClr val="accent2"/>
                </a:solidFill>
              </a:rPr>
              <a:t> </a:t>
            </a:r>
            <a:r>
              <a:rPr lang="en-US" sz="1200" b="1" dirty="0">
                <a:solidFill>
                  <a:schemeClr val="accent2"/>
                </a:solidFill>
              </a:rPr>
              <a:t>Target Market 1</a:t>
            </a:r>
          </a:p>
        </p:txBody>
      </p:sp>
      <p:sp>
        <p:nvSpPr>
          <p:cNvPr id="2074" name="Text Box 26"/>
          <p:cNvSpPr txBox="1">
            <a:spLocks noChangeArrowheads="1"/>
          </p:cNvSpPr>
          <p:nvPr/>
        </p:nvSpPr>
        <p:spPr bwMode="auto">
          <a:xfrm>
            <a:off x="8077200" y="3429000"/>
            <a:ext cx="838200" cy="470898"/>
          </a:xfrm>
          <a:prstGeom prst="rect">
            <a:avLst/>
          </a:prstGeom>
          <a:noFill/>
          <a:ln w="25400">
            <a:solidFill>
              <a:schemeClr val="accent2"/>
            </a:solidFill>
            <a:prstDash val="dash"/>
            <a:miter lim="800000"/>
            <a:headEnd/>
            <a:tailEnd/>
          </a:ln>
          <a:effectLst/>
        </p:spPr>
        <p:txBody>
          <a:bodyPr lIns="45720" rIns="45720">
            <a:spAutoFit/>
          </a:bodyPr>
          <a:lstStyle/>
          <a:p>
            <a:pPr algn="ctr">
              <a:spcBef>
                <a:spcPct val="5000"/>
              </a:spcBef>
            </a:pPr>
            <a:r>
              <a:rPr lang="en-US" sz="1200" dirty="0" err="1">
                <a:solidFill>
                  <a:schemeClr val="accent2"/>
                </a:solidFill>
              </a:rPr>
              <a:t>Mkt</a:t>
            </a:r>
            <a:r>
              <a:rPr lang="en-US" sz="1200" dirty="0">
                <a:solidFill>
                  <a:schemeClr val="accent2"/>
                </a:solidFill>
              </a:rPr>
              <a:t> 4, 5,</a:t>
            </a:r>
          </a:p>
          <a:p>
            <a:pPr algn="ctr">
              <a:spcBef>
                <a:spcPct val="5000"/>
              </a:spcBef>
            </a:pPr>
            <a:r>
              <a:rPr lang="en-US" sz="1200" dirty="0">
                <a:solidFill>
                  <a:schemeClr val="accent2"/>
                </a:solidFill>
              </a:rPr>
              <a:t> etc.</a:t>
            </a:r>
          </a:p>
        </p:txBody>
      </p:sp>
      <p:sp>
        <p:nvSpPr>
          <p:cNvPr id="2081" name="Line 33"/>
          <p:cNvSpPr>
            <a:spLocks noChangeShapeType="1"/>
          </p:cNvSpPr>
          <p:nvPr/>
        </p:nvSpPr>
        <p:spPr bwMode="auto">
          <a:xfrm>
            <a:off x="4114800" y="3154363"/>
            <a:ext cx="0" cy="274637"/>
          </a:xfrm>
          <a:prstGeom prst="line">
            <a:avLst/>
          </a:prstGeom>
          <a:noFill/>
          <a:ln w="19050">
            <a:solidFill>
              <a:schemeClr val="accent2"/>
            </a:solidFill>
            <a:round/>
            <a:headEnd/>
            <a:tailEnd type="triangle" w="med" len="med"/>
          </a:ln>
          <a:effectLst/>
        </p:spPr>
        <p:txBody>
          <a:bodyPr/>
          <a:lstStyle/>
          <a:p>
            <a:endParaRPr lang="en-US"/>
          </a:p>
        </p:txBody>
      </p:sp>
      <p:sp>
        <p:nvSpPr>
          <p:cNvPr id="2082" name="Line 34"/>
          <p:cNvSpPr>
            <a:spLocks noChangeShapeType="1"/>
          </p:cNvSpPr>
          <p:nvPr/>
        </p:nvSpPr>
        <p:spPr bwMode="auto">
          <a:xfrm>
            <a:off x="8458200" y="3154363"/>
            <a:ext cx="0" cy="274637"/>
          </a:xfrm>
          <a:prstGeom prst="line">
            <a:avLst/>
          </a:prstGeom>
          <a:noFill/>
          <a:ln w="19050">
            <a:solidFill>
              <a:schemeClr val="accent2"/>
            </a:solidFill>
            <a:prstDash val="dash"/>
            <a:round/>
            <a:headEnd/>
            <a:tailEnd type="triangle" w="med" len="med"/>
          </a:ln>
          <a:effectLst/>
        </p:spPr>
        <p:txBody>
          <a:bodyPr/>
          <a:lstStyle/>
          <a:p>
            <a:endParaRPr lang="en-US"/>
          </a:p>
        </p:txBody>
      </p:sp>
      <p:sp>
        <p:nvSpPr>
          <p:cNvPr id="2083" name="Line 35"/>
          <p:cNvSpPr>
            <a:spLocks noChangeShapeType="1"/>
          </p:cNvSpPr>
          <p:nvPr/>
        </p:nvSpPr>
        <p:spPr bwMode="auto">
          <a:xfrm>
            <a:off x="5715000" y="3154363"/>
            <a:ext cx="0" cy="274637"/>
          </a:xfrm>
          <a:prstGeom prst="line">
            <a:avLst/>
          </a:prstGeom>
          <a:noFill/>
          <a:ln w="19050">
            <a:solidFill>
              <a:schemeClr val="accent2"/>
            </a:solidFill>
            <a:round/>
            <a:headEnd/>
            <a:tailEnd type="triangle" w="med" len="med"/>
          </a:ln>
          <a:effectLst/>
        </p:spPr>
        <p:txBody>
          <a:bodyPr/>
          <a:lstStyle/>
          <a:p>
            <a:endParaRPr lang="en-US"/>
          </a:p>
        </p:txBody>
      </p:sp>
      <p:sp>
        <p:nvSpPr>
          <p:cNvPr id="2084" name="Line 36"/>
          <p:cNvSpPr>
            <a:spLocks noChangeShapeType="1"/>
          </p:cNvSpPr>
          <p:nvPr/>
        </p:nvSpPr>
        <p:spPr bwMode="auto">
          <a:xfrm>
            <a:off x="7315200" y="3154363"/>
            <a:ext cx="0" cy="274637"/>
          </a:xfrm>
          <a:prstGeom prst="line">
            <a:avLst/>
          </a:prstGeom>
          <a:noFill/>
          <a:ln w="19050">
            <a:solidFill>
              <a:schemeClr val="accent2"/>
            </a:solidFill>
            <a:round/>
            <a:headEnd/>
            <a:tailEnd type="triangle" w="med" len="med"/>
          </a:ln>
          <a:effectLst/>
        </p:spPr>
        <p:txBody>
          <a:bodyPr/>
          <a:lstStyle/>
          <a:p>
            <a:endParaRPr lang="en-US"/>
          </a:p>
        </p:txBody>
      </p:sp>
      <p:sp>
        <p:nvSpPr>
          <p:cNvPr id="2085" name="Line 37"/>
          <p:cNvSpPr>
            <a:spLocks noChangeShapeType="1"/>
          </p:cNvSpPr>
          <p:nvPr/>
        </p:nvSpPr>
        <p:spPr bwMode="auto">
          <a:xfrm flipV="1">
            <a:off x="3581400" y="3143250"/>
            <a:ext cx="3821113" cy="0"/>
          </a:xfrm>
          <a:prstGeom prst="line">
            <a:avLst/>
          </a:prstGeom>
          <a:noFill/>
          <a:ln w="25400">
            <a:solidFill>
              <a:schemeClr val="accent2"/>
            </a:solidFill>
            <a:round/>
            <a:headEnd/>
            <a:tailEnd/>
          </a:ln>
          <a:effectLst/>
        </p:spPr>
        <p:txBody>
          <a:bodyPr/>
          <a:lstStyle/>
          <a:p>
            <a:endParaRPr lang="en-US"/>
          </a:p>
        </p:txBody>
      </p:sp>
      <p:sp>
        <p:nvSpPr>
          <p:cNvPr id="2086" name="Line 38"/>
          <p:cNvSpPr>
            <a:spLocks noChangeShapeType="1"/>
          </p:cNvSpPr>
          <p:nvPr/>
        </p:nvSpPr>
        <p:spPr bwMode="auto">
          <a:xfrm rot="300000" flipV="1">
            <a:off x="7476327" y="3099465"/>
            <a:ext cx="987974" cy="93336"/>
          </a:xfrm>
          <a:prstGeom prst="line">
            <a:avLst/>
          </a:prstGeom>
          <a:noFill/>
          <a:ln w="25400">
            <a:solidFill>
              <a:schemeClr val="accent2"/>
            </a:solidFill>
            <a:prstDash val="dash"/>
            <a:round/>
            <a:headEnd/>
            <a:tailEnd/>
          </a:ln>
          <a:effectLst/>
        </p:spPr>
        <p:txBody>
          <a:bodyPr/>
          <a:lstStyle/>
          <a:p>
            <a:endParaRPr lang="en-US"/>
          </a:p>
        </p:txBody>
      </p:sp>
      <p:sp>
        <p:nvSpPr>
          <p:cNvPr id="2089" name="Line 41"/>
          <p:cNvSpPr>
            <a:spLocks noChangeShapeType="1"/>
          </p:cNvSpPr>
          <p:nvPr/>
        </p:nvSpPr>
        <p:spPr bwMode="auto">
          <a:xfrm flipV="1">
            <a:off x="3594100" y="2400300"/>
            <a:ext cx="0" cy="739775"/>
          </a:xfrm>
          <a:prstGeom prst="line">
            <a:avLst/>
          </a:prstGeom>
          <a:noFill/>
          <a:ln w="25400">
            <a:solidFill>
              <a:schemeClr val="tx1"/>
            </a:solidFill>
            <a:round/>
            <a:headEnd/>
            <a:tailEnd/>
          </a:ln>
          <a:effectLst/>
        </p:spPr>
        <p:txBody>
          <a:bodyPr/>
          <a:lstStyle/>
          <a:p>
            <a:endParaRPr lang="en-US"/>
          </a:p>
        </p:txBody>
      </p:sp>
      <p:sp>
        <p:nvSpPr>
          <p:cNvPr id="2091" name="Text Box 43"/>
          <p:cNvSpPr txBox="1">
            <a:spLocks noChangeArrowheads="1"/>
          </p:cNvSpPr>
          <p:nvPr/>
        </p:nvSpPr>
        <p:spPr bwMode="auto">
          <a:xfrm>
            <a:off x="6858000" y="4495800"/>
            <a:ext cx="2057400" cy="1384995"/>
          </a:xfrm>
          <a:prstGeom prst="rect">
            <a:avLst/>
          </a:prstGeom>
          <a:noFill/>
          <a:ln w="12700">
            <a:solidFill>
              <a:schemeClr val="accent2"/>
            </a:solidFill>
            <a:miter lim="800000"/>
            <a:headEnd/>
            <a:tailEnd/>
          </a:ln>
          <a:effectLst/>
        </p:spPr>
        <p:txBody>
          <a:bodyPr wrap="square">
            <a:spAutoFit/>
          </a:bodyPr>
          <a:lstStyle/>
          <a:p>
            <a:pPr>
              <a:spcBef>
                <a:spcPct val="50000"/>
              </a:spcBef>
            </a:pPr>
            <a:r>
              <a:rPr lang="en-US" sz="1400" dirty="0">
                <a:solidFill>
                  <a:schemeClr val="accent2"/>
                </a:solidFill>
              </a:rPr>
              <a:t>Each target market receives an analysis that includes the items in the box at the left. </a:t>
            </a:r>
            <a:r>
              <a:rPr lang="en-US" sz="1400" b="1" i="1" dirty="0">
                <a:solidFill>
                  <a:schemeClr val="accent2"/>
                </a:solidFill>
              </a:rPr>
              <a:t>This is repeated for every target market. </a:t>
            </a:r>
          </a:p>
        </p:txBody>
      </p:sp>
      <p:sp>
        <p:nvSpPr>
          <p:cNvPr id="2093" name="Line 45"/>
          <p:cNvSpPr>
            <a:spLocks noChangeShapeType="1"/>
          </p:cNvSpPr>
          <p:nvPr/>
        </p:nvSpPr>
        <p:spPr bwMode="auto">
          <a:xfrm>
            <a:off x="4495800" y="3924300"/>
            <a:ext cx="609600" cy="342900"/>
          </a:xfrm>
          <a:prstGeom prst="line">
            <a:avLst/>
          </a:prstGeom>
          <a:noFill/>
          <a:ln w="19050">
            <a:solidFill>
              <a:schemeClr val="accent2"/>
            </a:solidFill>
            <a:round/>
            <a:headEnd/>
            <a:tailEnd type="triangle" w="med" len="med"/>
          </a:ln>
          <a:effectLst/>
        </p:spPr>
        <p:txBody>
          <a:bodyPr/>
          <a:lstStyle/>
          <a:p>
            <a:endParaRPr lang="en-US"/>
          </a:p>
        </p:txBody>
      </p:sp>
      <p:sp>
        <p:nvSpPr>
          <p:cNvPr id="2094" name="Line 46"/>
          <p:cNvSpPr>
            <a:spLocks noChangeShapeType="1"/>
          </p:cNvSpPr>
          <p:nvPr/>
        </p:nvSpPr>
        <p:spPr bwMode="auto">
          <a:xfrm flipH="1">
            <a:off x="5714998" y="3886200"/>
            <a:ext cx="1143001" cy="381000"/>
          </a:xfrm>
          <a:prstGeom prst="line">
            <a:avLst/>
          </a:prstGeom>
          <a:noFill/>
          <a:ln w="19050">
            <a:solidFill>
              <a:schemeClr val="accent2"/>
            </a:solidFill>
            <a:round/>
            <a:headEnd/>
            <a:tailEnd type="triangle" w="med" len="med"/>
          </a:ln>
          <a:effectLst/>
        </p:spPr>
        <p:txBody>
          <a:bodyPr/>
          <a:lstStyle/>
          <a:p>
            <a:endParaRPr lang="en-US"/>
          </a:p>
        </p:txBody>
      </p:sp>
      <p:sp>
        <p:nvSpPr>
          <p:cNvPr id="2095" name="Line 47"/>
          <p:cNvSpPr>
            <a:spLocks noChangeShapeType="1"/>
          </p:cNvSpPr>
          <p:nvPr/>
        </p:nvSpPr>
        <p:spPr bwMode="auto">
          <a:xfrm flipH="1">
            <a:off x="5334000" y="3886200"/>
            <a:ext cx="152400" cy="381000"/>
          </a:xfrm>
          <a:prstGeom prst="line">
            <a:avLst/>
          </a:prstGeom>
          <a:noFill/>
          <a:ln w="19050">
            <a:solidFill>
              <a:schemeClr val="accent2"/>
            </a:solidFill>
            <a:round/>
            <a:headEnd/>
            <a:tailEnd type="triangle" w="med" len="med"/>
          </a:ln>
          <a:effectLst/>
        </p:spPr>
        <p:txBody>
          <a:bodyPr/>
          <a:lstStyle/>
          <a:p>
            <a:endParaRPr lang="en-US"/>
          </a:p>
        </p:txBody>
      </p:sp>
      <p:sp>
        <p:nvSpPr>
          <p:cNvPr id="2096" name="Line 48"/>
          <p:cNvSpPr>
            <a:spLocks noChangeShapeType="1"/>
          </p:cNvSpPr>
          <p:nvPr/>
        </p:nvSpPr>
        <p:spPr bwMode="auto">
          <a:xfrm flipH="1">
            <a:off x="6477000" y="3962400"/>
            <a:ext cx="1752600" cy="304800"/>
          </a:xfrm>
          <a:prstGeom prst="line">
            <a:avLst/>
          </a:prstGeom>
          <a:noFill/>
          <a:ln w="19050">
            <a:solidFill>
              <a:schemeClr val="accent2"/>
            </a:solidFill>
            <a:prstDash val="dash"/>
            <a:round/>
            <a:headEnd/>
            <a:tailEnd type="triangle" w="med" len="med"/>
          </a:ln>
          <a:effectLst/>
        </p:spPr>
        <p:txBody>
          <a:bodyPr/>
          <a:lstStyle/>
          <a:p>
            <a:endParaRPr lang="en-US"/>
          </a:p>
        </p:txBody>
      </p:sp>
      <p:sp>
        <p:nvSpPr>
          <p:cNvPr id="2099" name="Text Box 51"/>
          <p:cNvSpPr txBox="1">
            <a:spLocks noChangeArrowheads="1"/>
          </p:cNvSpPr>
          <p:nvPr/>
        </p:nvSpPr>
        <p:spPr bwMode="auto">
          <a:xfrm>
            <a:off x="838200" y="4038600"/>
            <a:ext cx="1752600" cy="1815882"/>
          </a:xfrm>
          <a:prstGeom prst="rect">
            <a:avLst/>
          </a:prstGeom>
          <a:noFill/>
          <a:ln w="25400">
            <a:noFill/>
            <a:miter lim="800000"/>
            <a:headEnd/>
            <a:tailEnd/>
          </a:ln>
          <a:effectLst/>
        </p:spPr>
        <p:txBody>
          <a:bodyPr>
            <a:spAutoFit/>
          </a:bodyPr>
          <a:lstStyle/>
          <a:p>
            <a:pPr>
              <a:spcBef>
                <a:spcPct val="15000"/>
              </a:spcBef>
            </a:pPr>
            <a:r>
              <a:rPr lang="en-US" sz="1400" dirty="0">
                <a:solidFill>
                  <a:schemeClr val="accent2"/>
                </a:solidFill>
              </a:rPr>
              <a:t>The entire plan is summarized into a brief and concise document that presents the major elements of the plan to executive management.</a:t>
            </a:r>
          </a:p>
        </p:txBody>
      </p:sp>
      <p:sp>
        <p:nvSpPr>
          <p:cNvPr id="2100" name="AutoShape 52"/>
          <p:cNvSpPr>
            <a:spLocks/>
          </p:cNvSpPr>
          <p:nvPr/>
        </p:nvSpPr>
        <p:spPr bwMode="auto">
          <a:xfrm rot="19584762">
            <a:off x="2212602" y="699250"/>
            <a:ext cx="460292" cy="5195073"/>
          </a:xfrm>
          <a:prstGeom prst="leftBrace">
            <a:avLst>
              <a:gd name="adj1" fmla="val 117722"/>
              <a:gd name="adj2" fmla="val 55935"/>
            </a:avLst>
          </a:prstGeom>
          <a:noFill/>
          <a:ln w="12700">
            <a:solidFill>
              <a:schemeClr val="accent2"/>
            </a:solidFill>
            <a:round/>
            <a:headEnd/>
            <a:tailEnd/>
          </a:ln>
          <a:effectLst/>
        </p:spPr>
        <p:txBody>
          <a:bodyPr wrap="none" anchor="ctr"/>
          <a:lstStyle/>
          <a:p>
            <a:endParaRPr lang="en-US"/>
          </a:p>
        </p:txBody>
      </p:sp>
      <p:sp>
        <p:nvSpPr>
          <p:cNvPr id="2102" name="AutoShape 54"/>
          <p:cNvSpPr>
            <a:spLocks noChangeArrowheads="1"/>
          </p:cNvSpPr>
          <p:nvPr/>
        </p:nvSpPr>
        <p:spPr bwMode="auto">
          <a:xfrm rot="10800000">
            <a:off x="533400" y="3886200"/>
            <a:ext cx="2209800" cy="2057400"/>
          </a:xfrm>
          <a:prstGeom prst="wedgeRoundRectCallout">
            <a:avLst>
              <a:gd name="adj1" fmla="val 47412"/>
              <a:gd name="adj2" fmla="val 171991"/>
              <a:gd name="adj3" fmla="val 16667"/>
            </a:avLst>
          </a:prstGeom>
          <a:noFill/>
          <a:ln w="22225">
            <a:solidFill>
              <a:schemeClr val="accent2"/>
            </a:solidFill>
            <a:miter lim="800000"/>
            <a:headEnd/>
            <a:tailEnd/>
          </a:ln>
          <a:effectLst/>
        </p:spPr>
        <p:txBody>
          <a:bodyPr rot="10800000"/>
          <a:lstStyle/>
          <a:p>
            <a:pPr algn="ctr"/>
            <a:endParaRPr lang="en-US"/>
          </a:p>
        </p:txBody>
      </p:sp>
      <p:sp>
        <p:nvSpPr>
          <p:cNvPr id="2104" name="AutoShape 56"/>
          <p:cNvSpPr>
            <a:spLocks noChangeArrowheads="1"/>
          </p:cNvSpPr>
          <p:nvPr/>
        </p:nvSpPr>
        <p:spPr bwMode="auto">
          <a:xfrm>
            <a:off x="6111240" y="5105400"/>
            <a:ext cx="685800" cy="215900"/>
          </a:xfrm>
          <a:prstGeom prst="leftArrow">
            <a:avLst>
              <a:gd name="adj1" fmla="val 33333"/>
              <a:gd name="adj2" fmla="val 79412"/>
            </a:avLst>
          </a:prstGeom>
          <a:solidFill>
            <a:schemeClr val="accent2"/>
          </a:solidFill>
          <a:ln w="9525">
            <a:solidFill>
              <a:schemeClr val="accent2"/>
            </a:solidFill>
            <a:miter lim="800000"/>
            <a:headEnd/>
            <a:tailEnd/>
          </a:ln>
          <a:effectLst/>
        </p:spPr>
        <p:txBody>
          <a:bodyPr wrap="none" anchor="ctr"/>
          <a:lstStyle/>
          <a:p>
            <a:endParaRPr lang="en-US"/>
          </a:p>
        </p:txBody>
      </p:sp>
      <p:sp>
        <p:nvSpPr>
          <p:cNvPr id="32" name="Text Box 22"/>
          <p:cNvSpPr txBox="1">
            <a:spLocks noChangeArrowheads="1"/>
          </p:cNvSpPr>
          <p:nvPr/>
        </p:nvSpPr>
        <p:spPr bwMode="auto">
          <a:xfrm>
            <a:off x="4953000" y="3429000"/>
            <a:ext cx="1447800" cy="461665"/>
          </a:xfrm>
          <a:prstGeom prst="rect">
            <a:avLst/>
          </a:prstGeom>
          <a:noFill/>
          <a:ln w="15875">
            <a:solidFill>
              <a:schemeClr val="accent2"/>
            </a:solidFill>
            <a:miter lim="800000"/>
            <a:headEnd/>
            <a:tailEnd/>
          </a:ln>
          <a:effectLst/>
        </p:spPr>
        <p:txBody>
          <a:bodyPr wrap="square" lIns="45720" rIns="45720">
            <a:spAutoFit/>
          </a:bodyPr>
          <a:lstStyle/>
          <a:p>
            <a:pPr algn="ctr">
              <a:spcBef>
                <a:spcPct val="50000"/>
              </a:spcBef>
            </a:pPr>
            <a:r>
              <a:rPr lang="en-US" sz="1200" b="1" dirty="0">
                <a:solidFill>
                  <a:schemeClr val="accent2"/>
                </a:solidFill>
              </a:rPr>
              <a:t>IMC </a:t>
            </a:r>
            <a:r>
              <a:rPr lang="en-US" sz="1200" b="1" dirty="0" smtClean="0">
                <a:solidFill>
                  <a:schemeClr val="accent2"/>
                </a:solidFill>
              </a:rPr>
              <a:t>Objective</a:t>
            </a:r>
            <a:r>
              <a:rPr lang="en-US" sz="1200" dirty="0" smtClean="0">
                <a:solidFill>
                  <a:schemeClr val="accent2"/>
                </a:solidFill>
              </a:rPr>
              <a:t> </a:t>
            </a:r>
            <a:r>
              <a:rPr lang="en-US" sz="1200" b="1" dirty="0">
                <a:solidFill>
                  <a:schemeClr val="accent2"/>
                </a:solidFill>
              </a:rPr>
              <a:t>Target Market </a:t>
            </a:r>
            <a:r>
              <a:rPr lang="en-US" sz="1200" b="1" dirty="0" smtClean="0">
                <a:solidFill>
                  <a:schemeClr val="accent2"/>
                </a:solidFill>
              </a:rPr>
              <a:t>2</a:t>
            </a:r>
            <a:endParaRPr lang="en-US" sz="1200" b="1" dirty="0">
              <a:solidFill>
                <a:schemeClr val="accent2"/>
              </a:solidFill>
            </a:endParaRPr>
          </a:p>
        </p:txBody>
      </p:sp>
      <p:sp>
        <p:nvSpPr>
          <p:cNvPr id="33" name="Text Box 22"/>
          <p:cNvSpPr txBox="1">
            <a:spLocks noChangeArrowheads="1"/>
          </p:cNvSpPr>
          <p:nvPr/>
        </p:nvSpPr>
        <p:spPr bwMode="auto">
          <a:xfrm>
            <a:off x="6507480" y="3429000"/>
            <a:ext cx="1447800" cy="461665"/>
          </a:xfrm>
          <a:prstGeom prst="rect">
            <a:avLst/>
          </a:prstGeom>
          <a:noFill/>
          <a:ln w="15875">
            <a:solidFill>
              <a:schemeClr val="accent2"/>
            </a:solidFill>
            <a:miter lim="800000"/>
            <a:headEnd/>
            <a:tailEnd/>
          </a:ln>
          <a:effectLst/>
        </p:spPr>
        <p:txBody>
          <a:bodyPr wrap="square" lIns="45720" rIns="45720">
            <a:spAutoFit/>
          </a:bodyPr>
          <a:lstStyle/>
          <a:p>
            <a:pPr algn="ctr">
              <a:spcBef>
                <a:spcPct val="50000"/>
              </a:spcBef>
            </a:pPr>
            <a:r>
              <a:rPr lang="en-US" sz="1200" b="1" dirty="0">
                <a:solidFill>
                  <a:schemeClr val="accent2"/>
                </a:solidFill>
              </a:rPr>
              <a:t>IMC </a:t>
            </a:r>
            <a:r>
              <a:rPr lang="en-US" sz="1200" b="1" dirty="0" smtClean="0">
                <a:solidFill>
                  <a:schemeClr val="accent2"/>
                </a:solidFill>
              </a:rPr>
              <a:t>Objective</a:t>
            </a:r>
            <a:r>
              <a:rPr lang="en-US" sz="1200" dirty="0" smtClean="0">
                <a:solidFill>
                  <a:schemeClr val="accent2"/>
                </a:solidFill>
              </a:rPr>
              <a:t> </a:t>
            </a:r>
            <a:r>
              <a:rPr lang="en-US" sz="1200" b="1" dirty="0">
                <a:solidFill>
                  <a:schemeClr val="accent2"/>
                </a:solidFill>
              </a:rPr>
              <a:t>Target Market </a:t>
            </a:r>
            <a:r>
              <a:rPr lang="en-US" sz="1200" b="1" dirty="0" smtClean="0">
                <a:solidFill>
                  <a:schemeClr val="accent2"/>
                </a:solidFill>
              </a:rPr>
              <a:t>3</a:t>
            </a:r>
            <a:endParaRPr lang="en-US" sz="1200" b="1" dirty="0">
              <a:solidFill>
                <a:schemeClr val="accent2"/>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 name="Rectangle 2"/>
          <p:cNvSpPr>
            <a:spLocks noChangeArrowheads="1"/>
          </p:cNvSpPr>
          <p:nvPr/>
        </p:nvSpPr>
        <p:spPr bwMode="auto">
          <a:xfrm>
            <a:off x="163284" y="167088"/>
            <a:ext cx="8851392" cy="1585512"/>
          </a:xfrm>
          <a:prstGeom prst="rect">
            <a:avLst/>
          </a:prstGeom>
          <a:solidFill>
            <a:srgbClr val="FFC000">
              <a:alpha val="50000"/>
            </a:srgbClr>
          </a:solidFill>
          <a:ln w="9525">
            <a:noFill/>
            <a:miter lim="800000"/>
            <a:headEnd/>
            <a:tailEnd/>
          </a:ln>
        </p:spPr>
        <p:txBody>
          <a:bodyPr wrap="none" anchor="ctr"/>
          <a:lstStyle/>
          <a:p>
            <a:endParaRPr lang="en-US"/>
          </a:p>
        </p:txBody>
      </p:sp>
      <p:sp>
        <p:nvSpPr>
          <p:cNvPr id="9219" name="Line 6"/>
          <p:cNvSpPr>
            <a:spLocks noChangeShapeType="1"/>
          </p:cNvSpPr>
          <p:nvPr/>
        </p:nvSpPr>
        <p:spPr bwMode="auto">
          <a:xfrm>
            <a:off x="4495800" y="1905000"/>
            <a:ext cx="0" cy="4343400"/>
          </a:xfrm>
          <a:prstGeom prst="line">
            <a:avLst/>
          </a:prstGeom>
          <a:noFill/>
          <a:ln w="38100">
            <a:solidFill>
              <a:srgbClr val="FFC000"/>
            </a:solidFill>
            <a:round/>
            <a:headEnd/>
            <a:tailEnd/>
          </a:ln>
        </p:spPr>
        <p:txBody>
          <a:bodyPr/>
          <a:lstStyle/>
          <a:p>
            <a:endParaRPr lang="en-US"/>
          </a:p>
        </p:txBody>
      </p:sp>
      <p:sp>
        <p:nvSpPr>
          <p:cNvPr id="9220" name="Text Box 7"/>
          <p:cNvSpPr txBox="1">
            <a:spLocks noChangeArrowheads="1"/>
          </p:cNvSpPr>
          <p:nvPr/>
        </p:nvSpPr>
        <p:spPr bwMode="auto">
          <a:xfrm>
            <a:off x="5029200" y="2057400"/>
            <a:ext cx="3581400" cy="579438"/>
          </a:xfrm>
          <a:prstGeom prst="rect">
            <a:avLst/>
          </a:prstGeom>
          <a:noFill/>
          <a:ln w="9525">
            <a:noFill/>
            <a:miter lim="800000"/>
            <a:headEnd/>
            <a:tailEnd/>
          </a:ln>
        </p:spPr>
        <p:txBody>
          <a:bodyPr>
            <a:spAutoFit/>
          </a:bodyPr>
          <a:lstStyle/>
          <a:p>
            <a:r>
              <a:rPr lang="en-US" sz="3200" b="1" dirty="0">
                <a:solidFill>
                  <a:schemeClr val="accent2"/>
                </a:solidFill>
              </a:rPr>
              <a:t>Sources of info: </a:t>
            </a:r>
          </a:p>
        </p:txBody>
      </p:sp>
      <p:sp>
        <p:nvSpPr>
          <p:cNvPr id="9221" name="Rectangle 8"/>
          <p:cNvSpPr>
            <a:spLocks noChangeArrowheads="1"/>
          </p:cNvSpPr>
          <p:nvPr/>
        </p:nvSpPr>
        <p:spPr bwMode="auto">
          <a:xfrm>
            <a:off x="5105400" y="3276600"/>
            <a:ext cx="3581400" cy="1905000"/>
          </a:xfrm>
          <a:prstGeom prst="rect">
            <a:avLst/>
          </a:prstGeom>
          <a:noFill/>
          <a:ln w="9525">
            <a:noFill/>
            <a:miter lim="800000"/>
            <a:headEnd/>
            <a:tailEnd/>
          </a:ln>
        </p:spPr>
        <p:txBody>
          <a:bodyPr/>
          <a:lstStyle/>
          <a:p>
            <a:pPr>
              <a:spcBef>
                <a:spcPct val="10000"/>
              </a:spcBef>
              <a:buClr>
                <a:schemeClr val="accent2"/>
              </a:buClr>
              <a:buFontTx/>
              <a:buChar char="•"/>
              <a:tabLst>
                <a:tab pos="0" algn="l"/>
              </a:tabLst>
            </a:pPr>
            <a:r>
              <a:rPr lang="en-US" sz="2800" b="1" dirty="0">
                <a:solidFill>
                  <a:srgbClr val="000099"/>
                </a:solidFill>
              </a:rPr>
              <a:t> </a:t>
            </a:r>
            <a:r>
              <a:rPr lang="en-US" sz="2800" b="1" dirty="0">
                <a:solidFill>
                  <a:schemeClr val="accent2"/>
                </a:solidFill>
                <a:latin typeface="+mn-lt"/>
              </a:rPr>
              <a:t>Secondary data</a:t>
            </a:r>
          </a:p>
          <a:p>
            <a:pPr>
              <a:spcBef>
                <a:spcPct val="10000"/>
              </a:spcBef>
              <a:buClr>
                <a:schemeClr val="accent2"/>
              </a:buClr>
              <a:buFontTx/>
              <a:buChar char="•"/>
              <a:tabLst>
                <a:tab pos="0" algn="l"/>
              </a:tabLst>
            </a:pPr>
            <a:r>
              <a:rPr lang="en-US" sz="2800" b="1" dirty="0">
                <a:solidFill>
                  <a:schemeClr val="accent2"/>
                </a:solidFill>
                <a:latin typeface="+mn-lt"/>
              </a:rPr>
              <a:t> Other people</a:t>
            </a:r>
          </a:p>
          <a:p>
            <a:pPr>
              <a:spcBef>
                <a:spcPct val="10000"/>
              </a:spcBef>
              <a:buClr>
                <a:schemeClr val="accent2"/>
              </a:buClr>
              <a:buFontTx/>
              <a:buChar char="•"/>
              <a:tabLst>
                <a:tab pos="0" algn="l"/>
              </a:tabLst>
            </a:pPr>
            <a:r>
              <a:rPr lang="en-US" sz="2800" b="1" dirty="0">
                <a:solidFill>
                  <a:schemeClr val="accent2"/>
                </a:solidFill>
                <a:latin typeface="+mn-lt"/>
              </a:rPr>
              <a:t> Primary research</a:t>
            </a:r>
          </a:p>
        </p:txBody>
      </p:sp>
      <p:sp>
        <p:nvSpPr>
          <p:cNvPr id="9222" name="Rectangle 10"/>
          <p:cNvSpPr>
            <a:spLocks noGrp="1" noChangeArrowheads="1"/>
          </p:cNvSpPr>
          <p:nvPr>
            <p:ph type="body" idx="4294967295"/>
          </p:nvPr>
        </p:nvSpPr>
        <p:spPr>
          <a:xfrm>
            <a:off x="457200" y="3276600"/>
            <a:ext cx="4495800" cy="1905000"/>
          </a:xfrm>
          <a:noFill/>
        </p:spPr>
        <p:txBody>
          <a:bodyPr/>
          <a:lstStyle/>
          <a:p>
            <a:pPr marL="465138" indent="-465138">
              <a:buClr>
                <a:schemeClr val="accent2"/>
              </a:buClr>
              <a:tabLst>
                <a:tab pos="465138" algn="l"/>
              </a:tabLst>
            </a:pPr>
            <a:r>
              <a:rPr lang="en-US" sz="2800" dirty="0" smtClean="0">
                <a:solidFill>
                  <a:schemeClr val="accent2"/>
                </a:solidFill>
              </a:rPr>
              <a:t>Who you will compete with</a:t>
            </a:r>
          </a:p>
          <a:p>
            <a:pPr marL="465138" indent="-465138">
              <a:buClr>
                <a:schemeClr val="accent2"/>
              </a:buClr>
              <a:tabLst>
                <a:tab pos="465138" algn="l"/>
              </a:tabLst>
            </a:pPr>
            <a:r>
              <a:rPr lang="en-US" sz="2800" dirty="0" smtClean="0">
                <a:solidFill>
                  <a:schemeClr val="accent2"/>
                </a:solidFill>
              </a:rPr>
              <a:t>What are their communication strategies?</a:t>
            </a:r>
          </a:p>
        </p:txBody>
      </p:sp>
      <p:sp>
        <p:nvSpPr>
          <p:cNvPr id="9223" name="Text Box 11"/>
          <p:cNvSpPr txBox="1">
            <a:spLocks noChangeArrowheads="1"/>
          </p:cNvSpPr>
          <p:nvPr/>
        </p:nvSpPr>
        <p:spPr bwMode="auto">
          <a:xfrm>
            <a:off x="762000" y="2057400"/>
            <a:ext cx="2667000" cy="579438"/>
          </a:xfrm>
          <a:prstGeom prst="rect">
            <a:avLst/>
          </a:prstGeom>
          <a:noFill/>
          <a:ln w="9525">
            <a:noFill/>
            <a:miter lim="800000"/>
            <a:headEnd/>
            <a:tailEnd/>
          </a:ln>
        </p:spPr>
        <p:txBody>
          <a:bodyPr>
            <a:spAutoFit/>
          </a:bodyPr>
          <a:lstStyle/>
          <a:p>
            <a:r>
              <a:rPr lang="en-US" sz="3200" b="1" dirty="0">
                <a:solidFill>
                  <a:schemeClr val="accent2"/>
                </a:solidFill>
              </a:rPr>
              <a:t>Identify:</a:t>
            </a:r>
          </a:p>
        </p:txBody>
      </p:sp>
      <p:sp>
        <p:nvSpPr>
          <p:cNvPr id="9224" name="Slide Number Placeholder 10"/>
          <p:cNvSpPr>
            <a:spLocks noGrp="1"/>
          </p:cNvSpPr>
          <p:nvPr>
            <p:ph type="sldNum" sz="quarter" idx="4294967295"/>
          </p:nvPr>
        </p:nvSpPr>
        <p:spPr bwMode="auto">
          <a:xfrm>
            <a:off x="6934200" y="6400800"/>
            <a:ext cx="1905000" cy="304800"/>
          </a:xfrm>
          <a:prstGeom prst="rect">
            <a:avLst/>
          </a:prstGeom>
          <a:noFill/>
          <a:ln>
            <a:miter lim="800000"/>
            <a:headEnd/>
            <a:tailEnd/>
          </a:ln>
        </p:spPr>
        <p:txBody>
          <a:bodyPr/>
          <a:lstStyle/>
          <a:p>
            <a:pPr algn="r"/>
            <a:r>
              <a:rPr lang="en-US" sz="1400">
                <a:solidFill>
                  <a:schemeClr val="accent2"/>
                </a:solidFill>
              </a:rPr>
              <a:t>4-</a:t>
            </a:r>
            <a:fld id="{AC0360CE-7AB1-4449-AB99-DAB80F6F88F8}" type="slidenum">
              <a:rPr lang="en-US" sz="1400">
                <a:solidFill>
                  <a:schemeClr val="accent2"/>
                </a:solidFill>
              </a:rPr>
              <a:pPr algn="r"/>
              <a:t>5</a:t>
            </a:fld>
            <a:endParaRPr lang="en-US" sz="1400">
              <a:solidFill>
                <a:schemeClr val="accent2"/>
              </a:solidFill>
            </a:endParaRPr>
          </a:p>
        </p:txBody>
      </p:sp>
      <p:grpSp>
        <p:nvGrpSpPr>
          <p:cNvPr id="9" name="Group 8"/>
          <p:cNvGrpSpPr/>
          <p:nvPr/>
        </p:nvGrpSpPr>
        <p:grpSpPr>
          <a:xfrm>
            <a:off x="304800" y="228600"/>
            <a:ext cx="8534400" cy="1600200"/>
            <a:chOff x="304800" y="304800"/>
            <a:chExt cx="8534400" cy="1447800"/>
          </a:xfrm>
        </p:grpSpPr>
        <p:sp>
          <p:nvSpPr>
            <p:cNvPr id="10" name="Rectangle 9"/>
            <p:cNvSpPr/>
            <p:nvPr/>
          </p:nvSpPr>
          <p:spPr>
            <a:xfrm>
              <a:off x="304800" y="304800"/>
              <a:ext cx="8534400" cy="1447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21"/>
            <p:cNvSpPr>
              <a:spLocks noChangeArrowheads="1"/>
            </p:cNvSpPr>
            <p:nvPr/>
          </p:nvSpPr>
          <p:spPr bwMode="auto">
            <a:xfrm>
              <a:off x="1032075" y="533400"/>
              <a:ext cx="7121325" cy="914400"/>
            </a:xfrm>
            <a:prstGeom prst="rect">
              <a:avLst/>
            </a:prstGeom>
            <a:noFill/>
            <a:ln w="9525">
              <a:noFill/>
              <a:miter lim="800000"/>
              <a:headEnd/>
              <a:tailEnd/>
            </a:ln>
          </p:spPr>
          <p:txBody>
            <a:bodyPr lIns="92075" tIns="46038" rIns="92075" bIns="46038" anchor="ctr"/>
            <a:lstStyle/>
            <a:p>
              <a:pPr algn="ctr"/>
              <a:r>
                <a:rPr lang="en-US" sz="4000" b="1" dirty="0">
                  <a:solidFill>
                    <a:schemeClr val="accent2"/>
                  </a:solidFill>
                  <a:effectLst/>
                </a:rPr>
                <a:t>The IMC Planning </a:t>
              </a:r>
              <a:r>
                <a:rPr lang="en-US" sz="4000" b="1" dirty="0" smtClean="0">
                  <a:solidFill>
                    <a:schemeClr val="accent2"/>
                  </a:solidFill>
                  <a:effectLst/>
                </a:rPr>
                <a:t>Process</a:t>
              </a:r>
            </a:p>
            <a:p>
              <a:pPr algn="ctr"/>
              <a:r>
                <a:rPr lang="en-US" sz="3600" b="1" i="1" dirty="0" smtClean="0">
                  <a:solidFill>
                    <a:schemeClr val="accent1"/>
                  </a:solidFill>
                </a:rPr>
                <a:t>Competitors</a:t>
              </a:r>
              <a:endParaRPr lang="en-US" sz="3600" b="1" i="1" dirty="0">
                <a:solidFill>
                  <a:schemeClr val="accent1"/>
                </a:solidFill>
                <a:effectLst/>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163284" y="167088"/>
            <a:ext cx="8851392" cy="1585512"/>
          </a:xfrm>
          <a:prstGeom prst="rect">
            <a:avLst/>
          </a:prstGeom>
          <a:solidFill>
            <a:srgbClr val="FFC000">
              <a:alpha val="50000"/>
            </a:srgbClr>
          </a:solidFill>
          <a:ln w="9525">
            <a:noFill/>
            <a:miter lim="800000"/>
            <a:headEnd/>
            <a:tailEnd/>
          </a:ln>
        </p:spPr>
        <p:txBody>
          <a:bodyPr wrap="none" anchor="ctr"/>
          <a:lstStyle/>
          <a:p>
            <a:endParaRPr lang="en-US"/>
          </a:p>
        </p:txBody>
      </p:sp>
      <p:sp>
        <p:nvSpPr>
          <p:cNvPr id="33795" name="Rectangle 3"/>
          <p:cNvSpPr>
            <a:spLocks noGrp="1" noChangeArrowheads="1"/>
          </p:cNvSpPr>
          <p:nvPr>
            <p:ph type="body" idx="1"/>
          </p:nvPr>
        </p:nvSpPr>
        <p:spPr>
          <a:xfrm>
            <a:off x="1066800" y="3048000"/>
            <a:ext cx="7086600" cy="2590800"/>
          </a:xfrm>
        </p:spPr>
        <p:txBody>
          <a:bodyPr/>
          <a:lstStyle/>
          <a:p>
            <a:pPr>
              <a:buClr>
                <a:schemeClr val="accent2"/>
              </a:buClr>
              <a:defRPr/>
            </a:pPr>
            <a:r>
              <a:rPr lang="en-US" dirty="0" smtClean="0">
                <a:solidFill>
                  <a:schemeClr val="accent2"/>
                </a:solidFill>
                <a:latin typeface="Tahoma" pitchFamily="34" charset="0"/>
                <a:ea typeface="Tahoma" pitchFamily="34" charset="0"/>
                <a:cs typeface="Tahoma" pitchFamily="34" charset="0"/>
              </a:rPr>
              <a:t>Brand Positioning</a:t>
            </a:r>
          </a:p>
          <a:p>
            <a:pPr>
              <a:buClr>
                <a:schemeClr val="accent2"/>
              </a:buClr>
              <a:defRPr/>
            </a:pPr>
            <a:r>
              <a:rPr lang="en-US" dirty="0" smtClean="0">
                <a:solidFill>
                  <a:schemeClr val="accent2"/>
                </a:solidFill>
                <a:latin typeface="Tahoma" pitchFamily="34" charset="0"/>
                <a:ea typeface="Tahoma" pitchFamily="34" charset="0"/>
                <a:cs typeface="Tahoma" pitchFamily="34" charset="0"/>
              </a:rPr>
              <a:t>Company communications</a:t>
            </a:r>
          </a:p>
          <a:p>
            <a:pPr>
              <a:buClr>
                <a:schemeClr val="accent2"/>
              </a:buClr>
              <a:defRPr/>
            </a:pPr>
            <a:r>
              <a:rPr lang="en-US" dirty="0" smtClean="0">
                <a:solidFill>
                  <a:schemeClr val="accent2"/>
                </a:solidFill>
                <a:latin typeface="Tahoma" pitchFamily="34" charset="0"/>
                <a:ea typeface="Tahoma" pitchFamily="34" charset="0"/>
                <a:cs typeface="Tahoma" pitchFamily="34" charset="0"/>
              </a:rPr>
              <a:t>Industry communications</a:t>
            </a:r>
          </a:p>
          <a:p>
            <a:pPr lvl="1">
              <a:buClr>
                <a:schemeClr val="accent2"/>
              </a:buClr>
              <a:defRPr/>
            </a:pPr>
            <a:r>
              <a:rPr lang="en-US" dirty="0" smtClean="0">
                <a:solidFill>
                  <a:schemeClr val="accent2"/>
                </a:solidFill>
                <a:latin typeface="Tahoma" pitchFamily="34" charset="0"/>
                <a:ea typeface="Tahoma" pitchFamily="34" charset="0"/>
                <a:cs typeface="Tahoma" pitchFamily="34" charset="0"/>
              </a:rPr>
              <a:t>Trade associations, etc.</a:t>
            </a:r>
          </a:p>
          <a:p>
            <a:pPr>
              <a:buClr>
                <a:schemeClr val="accent2"/>
              </a:buClr>
              <a:defRPr/>
            </a:pPr>
            <a:r>
              <a:rPr lang="en-US" dirty="0" smtClean="0">
                <a:solidFill>
                  <a:schemeClr val="accent2"/>
                </a:solidFill>
                <a:latin typeface="Tahoma" pitchFamily="34" charset="0"/>
                <a:ea typeface="Tahoma" pitchFamily="34" charset="0"/>
                <a:cs typeface="Tahoma" pitchFamily="34" charset="0"/>
              </a:rPr>
              <a:t>Competitor communications</a:t>
            </a:r>
          </a:p>
        </p:txBody>
      </p:sp>
      <p:grpSp>
        <p:nvGrpSpPr>
          <p:cNvPr id="11" name="Group 10"/>
          <p:cNvGrpSpPr/>
          <p:nvPr/>
        </p:nvGrpSpPr>
        <p:grpSpPr>
          <a:xfrm>
            <a:off x="304800" y="228600"/>
            <a:ext cx="8534400" cy="1600200"/>
            <a:chOff x="304800" y="304800"/>
            <a:chExt cx="8534400" cy="1447800"/>
          </a:xfrm>
        </p:grpSpPr>
        <p:sp>
          <p:nvSpPr>
            <p:cNvPr id="12" name="Rectangle 11"/>
            <p:cNvSpPr/>
            <p:nvPr/>
          </p:nvSpPr>
          <p:spPr>
            <a:xfrm>
              <a:off x="304800" y="304800"/>
              <a:ext cx="8534400" cy="1447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21"/>
            <p:cNvSpPr>
              <a:spLocks noChangeArrowheads="1"/>
            </p:cNvSpPr>
            <p:nvPr/>
          </p:nvSpPr>
          <p:spPr bwMode="auto">
            <a:xfrm>
              <a:off x="1143000" y="533400"/>
              <a:ext cx="6892725" cy="914400"/>
            </a:xfrm>
            <a:prstGeom prst="rect">
              <a:avLst/>
            </a:prstGeom>
            <a:noFill/>
            <a:ln w="9525">
              <a:noFill/>
              <a:miter lim="800000"/>
              <a:headEnd/>
              <a:tailEnd/>
            </a:ln>
          </p:spPr>
          <p:txBody>
            <a:bodyPr lIns="92075" tIns="46038" rIns="92075" bIns="46038" anchor="ctr"/>
            <a:lstStyle/>
            <a:p>
              <a:pPr algn="ctr"/>
              <a:r>
                <a:rPr lang="en-US" sz="4000" b="1" dirty="0">
                  <a:solidFill>
                    <a:schemeClr val="accent2"/>
                  </a:solidFill>
                  <a:effectLst/>
                </a:rPr>
                <a:t>The IMC Planning </a:t>
              </a:r>
              <a:r>
                <a:rPr lang="en-US" sz="4000" b="1" dirty="0" smtClean="0">
                  <a:solidFill>
                    <a:schemeClr val="accent2"/>
                  </a:solidFill>
                  <a:effectLst/>
                </a:rPr>
                <a:t>Process</a:t>
              </a:r>
            </a:p>
            <a:p>
              <a:pPr algn="ctr"/>
              <a:r>
                <a:rPr lang="en-US" sz="3600" b="1" i="1" dirty="0" smtClean="0">
                  <a:solidFill>
                    <a:schemeClr val="accent2"/>
                  </a:solidFill>
                </a:rPr>
                <a:t>Communications</a:t>
              </a:r>
              <a:endParaRPr lang="en-US" sz="3600" b="1" i="1" dirty="0">
                <a:solidFill>
                  <a:schemeClr val="accent2"/>
                </a:solidFill>
                <a:effectLst/>
              </a:endParaRPr>
            </a:p>
          </p:txBody>
        </p:sp>
      </p:grpSp>
      <p:sp>
        <p:nvSpPr>
          <p:cNvPr id="14" name="TextBox 13"/>
          <p:cNvSpPr txBox="1"/>
          <p:nvPr/>
        </p:nvSpPr>
        <p:spPr>
          <a:xfrm>
            <a:off x="914400" y="2286000"/>
            <a:ext cx="3714478" cy="584775"/>
          </a:xfrm>
          <a:prstGeom prst="rect">
            <a:avLst/>
          </a:prstGeom>
          <a:noFill/>
        </p:spPr>
        <p:txBody>
          <a:bodyPr wrap="none" rtlCol="0">
            <a:spAutoFit/>
          </a:bodyPr>
          <a:lstStyle/>
          <a:p>
            <a:r>
              <a:rPr lang="en-US" sz="3200" b="1" dirty="0" smtClean="0">
                <a:solidFill>
                  <a:schemeClr val="accent2"/>
                </a:solidFill>
              </a:rPr>
              <a:t>Examine existing</a:t>
            </a:r>
            <a:endParaRPr lang="en-US" sz="3200" b="1" dirty="0">
              <a:solidFill>
                <a:schemeClr val="accent2"/>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163284" y="167088"/>
            <a:ext cx="8851392" cy="1216152"/>
          </a:xfrm>
          <a:prstGeom prst="rect">
            <a:avLst/>
          </a:prstGeom>
          <a:solidFill>
            <a:srgbClr val="FFC000">
              <a:alpha val="50000"/>
            </a:srgbClr>
          </a:solidFill>
          <a:ln w="9525">
            <a:noFill/>
            <a:miter lim="800000"/>
            <a:headEnd/>
            <a:tailEnd/>
          </a:ln>
        </p:spPr>
        <p:txBody>
          <a:bodyPr wrap="none" anchor="ctr"/>
          <a:lstStyle/>
          <a:p>
            <a:endParaRPr lang="en-US"/>
          </a:p>
        </p:txBody>
      </p:sp>
      <p:sp>
        <p:nvSpPr>
          <p:cNvPr id="26626" name="Rectangle 2"/>
          <p:cNvSpPr>
            <a:spLocks noChangeArrowheads="1"/>
          </p:cNvSpPr>
          <p:nvPr/>
        </p:nvSpPr>
        <p:spPr bwMode="auto">
          <a:xfrm>
            <a:off x="304800" y="228600"/>
            <a:ext cx="8534400" cy="1066800"/>
          </a:xfrm>
          <a:prstGeom prst="rect">
            <a:avLst/>
          </a:prstGeom>
          <a:noFill/>
          <a:ln w="9525">
            <a:noFill/>
            <a:miter lim="800000"/>
            <a:headEnd/>
            <a:tailEnd/>
          </a:ln>
        </p:spPr>
        <p:txBody>
          <a:bodyPr wrap="none" anchor="ctr"/>
          <a:lstStyle/>
          <a:p>
            <a:endParaRPr lang="en-US"/>
          </a:p>
        </p:txBody>
      </p:sp>
      <p:sp>
        <p:nvSpPr>
          <p:cNvPr id="508931" name="Rectangle 3"/>
          <p:cNvSpPr>
            <a:spLocks noGrp="1" noChangeArrowheads="1"/>
          </p:cNvSpPr>
          <p:nvPr>
            <p:ph type="title" idx="4294967295"/>
          </p:nvPr>
        </p:nvSpPr>
        <p:spPr>
          <a:xfrm>
            <a:off x="0" y="228600"/>
            <a:ext cx="9144000" cy="1143000"/>
          </a:xfrm>
        </p:spPr>
        <p:txBody>
          <a:bodyPr/>
          <a:lstStyle/>
          <a:p>
            <a:pPr>
              <a:defRPr/>
            </a:pPr>
            <a:r>
              <a:rPr lang="en-US" sz="4000" dirty="0" smtClean="0">
                <a:solidFill>
                  <a:schemeClr val="accent2"/>
                </a:solidFill>
              </a:rPr>
              <a:t>Market Segmentation</a:t>
            </a:r>
            <a:endParaRPr lang="en-US" sz="4000" dirty="0" smtClean="0">
              <a:solidFill>
                <a:schemeClr val="accent2"/>
              </a:solidFill>
              <a:effectLst>
                <a:outerShdw blurRad="38100" dist="38100" dir="2700000" algn="tl">
                  <a:srgbClr val="C0C0C0"/>
                </a:outerShdw>
              </a:effectLst>
            </a:endParaRPr>
          </a:p>
        </p:txBody>
      </p:sp>
      <p:sp>
        <p:nvSpPr>
          <p:cNvPr id="26628" name="Rectangle 5"/>
          <p:cNvSpPr>
            <a:spLocks noGrp="1" noChangeArrowheads="1"/>
          </p:cNvSpPr>
          <p:nvPr>
            <p:ph type="body" idx="4294967295"/>
          </p:nvPr>
        </p:nvSpPr>
        <p:spPr>
          <a:xfrm>
            <a:off x="609600" y="2209800"/>
            <a:ext cx="8001000" cy="3200400"/>
          </a:xfrm>
          <a:noFill/>
        </p:spPr>
        <p:txBody>
          <a:bodyPr/>
          <a:lstStyle/>
          <a:p>
            <a:pPr marL="465138" indent="-465138">
              <a:buClr>
                <a:schemeClr val="accent2"/>
              </a:buClr>
              <a:tabLst>
                <a:tab pos="465138" algn="l"/>
              </a:tabLst>
            </a:pPr>
            <a:r>
              <a:rPr lang="en-US" sz="2800" dirty="0" smtClean="0">
                <a:solidFill>
                  <a:schemeClr val="accent2"/>
                </a:solidFill>
              </a:rPr>
              <a:t>Group with distinct characteristics.</a:t>
            </a:r>
          </a:p>
          <a:p>
            <a:pPr lvl="1">
              <a:buClr>
                <a:schemeClr val="accent2"/>
              </a:buClr>
              <a:tabLst>
                <a:tab pos="465138" algn="l"/>
              </a:tabLst>
            </a:pPr>
            <a:r>
              <a:rPr lang="en-US" sz="2400" i="1" dirty="0" smtClean="0">
                <a:solidFill>
                  <a:schemeClr val="accent2"/>
                </a:solidFill>
              </a:rPr>
              <a:t>Homogeneous within</a:t>
            </a:r>
          </a:p>
          <a:p>
            <a:pPr marL="465138" indent="-465138">
              <a:buClr>
                <a:schemeClr val="accent2"/>
              </a:buClr>
              <a:tabLst>
                <a:tab pos="465138" algn="l"/>
              </a:tabLst>
            </a:pPr>
            <a:r>
              <a:rPr lang="en-US" sz="2800" dirty="0" smtClean="0">
                <a:solidFill>
                  <a:schemeClr val="accent2"/>
                </a:solidFill>
              </a:rPr>
              <a:t>Differs from other segments and population.</a:t>
            </a:r>
          </a:p>
          <a:p>
            <a:pPr lvl="1">
              <a:buClr>
                <a:schemeClr val="accent2"/>
              </a:buClr>
              <a:tabLst>
                <a:tab pos="465138" algn="l"/>
              </a:tabLst>
            </a:pPr>
            <a:r>
              <a:rPr lang="en-US" sz="2400" i="1" dirty="0" smtClean="0">
                <a:solidFill>
                  <a:schemeClr val="accent2"/>
                </a:solidFill>
              </a:rPr>
              <a:t>Heterogeneous across</a:t>
            </a:r>
          </a:p>
          <a:p>
            <a:pPr marL="465138" indent="-465138">
              <a:buClr>
                <a:schemeClr val="accent2"/>
              </a:buClr>
              <a:tabLst>
                <a:tab pos="465138" algn="l"/>
              </a:tabLst>
            </a:pPr>
            <a:r>
              <a:rPr lang="en-US" sz="2800" dirty="0" smtClean="0">
                <a:solidFill>
                  <a:schemeClr val="accent2"/>
                </a:solidFill>
              </a:rPr>
              <a:t>Financially Viable - profitable </a:t>
            </a:r>
          </a:p>
          <a:p>
            <a:pPr marL="465138" indent="-465138">
              <a:buClr>
                <a:schemeClr val="accent2"/>
              </a:buClr>
              <a:tabLst>
                <a:tab pos="465138" algn="l"/>
              </a:tabLst>
            </a:pPr>
            <a:r>
              <a:rPr lang="en-US" sz="2800" dirty="0" smtClean="0">
                <a:solidFill>
                  <a:schemeClr val="accent2"/>
                </a:solidFill>
              </a:rPr>
              <a:t>Reachable</a:t>
            </a:r>
          </a:p>
        </p:txBody>
      </p:sp>
      <p:sp>
        <p:nvSpPr>
          <p:cNvPr id="26629" name="Slide Number Placeholder 7"/>
          <p:cNvSpPr>
            <a:spLocks noGrp="1"/>
          </p:cNvSpPr>
          <p:nvPr>
            <p:ph type="sldNum" sz="quarter" idx="4294967295"/>
          </p:nvPr>
        </p:nvSpPr>
        <p:spPr bwMode="auto">
          <a:xfrm>
            <a:off x="6934200" y="6477000"/>
            <a:ext cx="1905000" cy="381000"/>
          </a:xfrm>
          <a:prstGeom prst="rect">
            <a:avLst/>
          </a:prstGeom>
          <a:noFill/>
          <a:ln>
            <a:miter lim="800000"/>
            <a:headEnd/>
            <a:tailEnd/>
          </a:ln>
        </p:spPr>
        <p:txBody>
          <a:bodyPr/>
          <a:lstStyle/>
          <a:p>
            <a:pPr algn="r"/>
            <a:r>
              <a:rPr lang="en-US" sz="1400" dirty="0">
                <a:solidFill>
                  <a:schemeClr val="accent2"/>
                </a:solidFill>
              </a:rPr>
              <a:t>4-</a:t>
            </a:r>
            <a:fld id="{C6D551D0-26CE-4D6B-A752-E4BC4623C116}" type="slidenum">
              <a:rPr lang="en-US" sz="1400">
                <a:solidFill>
                  <a:schemeClr val="accent2"/>
                </a:solidFill>
              </a:rPr>
              <a:pPr algn="r"/>
              <a:t>7</a:t>
            </a:fld>
            <a:endParaRPr lang="en-US" sz="1400" dirty="0">
              <a:solidFill>
                <a:schemeClr val="accent2"/>
              </a:solidFill>
            </a:endParaRPr>
          </a:p>
        </p:txBody>
      </p:sp>
      <p:sp>
        <p:nvSpPr>
          <p:cNvPr id="6" name="TextBox 5"/>
          <p:cNvSpPr txBox="1"/>
          <p:nvPr/>
        </p:nvSpPr>
        <p:spPr>
          <a:xfrm>
            <a:off x="6248400" y="6324600"/>
            <a:ext cx="569387" cy="461665"/>
          </a:xfrm>
          <a:prstGeom prst="rect">
            <a:avLst/>
          </a:prstGeom>
          <a:noFill/>
        </p:spPr>
        <p:txBody>
          <a:bodyPr wrap="none" rtlCol="0">
            <a:spAutoFit/>
          </a:bodyPr>
          <a:lstStyle/>
          <a:p>
            <a:r>
              <a:rPr lang="en-US" dirty="0" smtClean="0"/>
              <a:t>    </a:t>
            </a:r>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63284" y="167088"/>
            <a:ext cx="8851392" cy="1216152"/>
          </a:xfrm>
          <a:prstGeom prst="rect">
            <a:avLst/>
          </a:prstGeom>
          <a:solidFill>
            <a:srgbClr val="FFC000">
              <a:alpha val="50000"/>
            </a:srgbClr>
          </a:solidFill>
          <a:ln w="9525">
            <a:noFill/>
            <a:miter lim="800000"/>
            <a:headEnd/>
            <a:tailEnd/>
          </a:ln>
        </p:spPr>
        <p:txBody>
          <a:bodyPr wrap="none" anchor="ctr"/>
          <a:lstStyle/>
          <a:p>
            <a:endParaRPr lang="en-US"/>
          </a:p>
        </p:txBody>
      </p:sp>
      <p:sp>
        <p:nvSpPr>
          <p:cNvPr id="27650" name="Rectangle 2"/>
          <p:cNvSpPr>
            <a:spLocks noGrp="1" noChangeArrowheads="1"/>
          </p:cNvSpPr>
          <p:nvPr>
            <p:ph type="title"/>
          </p:nvPr>
        </p:nvSpPr>
        <p:spPr>
          <a:xfrm>
            <a:off x="304800" y="304800"/>
            <a:ext cx="8534400" cy="1143000"/>
          </a:xfrm>
          <a:noFill/>
        </p:spPr>
        <p:txBody>
          <a:bodyPr lIns="92075" tIns="46038" rIns="92075" bIns="46038"/>
          <a:lstStyle/>
          <a:p>
            <a:r>
              <a:rPr lang="en-US" sz="4000" dirty="0" smtClean="0">
                <a:solidFill>
                  <a:schemeClr val="accent2"/>
                </a:solidFill>
              </a:rPr>
              <a:t>Why Segment?</a:t>
            </a:r>
          </a:p>
        </p:txBody>
      </p:sp>
      <p:sp>
        <p:nvSpPr>
          <p:cNvPr id="27651" name="Rectangle 3"/>
          <p:cNvSpPr>
            <a:spLocks noChangeArrowheads="1"/>
          </p:cNvSpPr>
          <p:nvPr/>
        </p:nvSpPr>
        <p:spPr bwMode="auto">
          <a:xfrm>
            <a:off x="685800" y="2026147"/>
            <a:ext cx="7924800" cy="2850653"/>
          </a:xfrm>
          <a:prstGeom prst="rect">
            <a:avLst/>
          </a:prstGeom>
          <a:noFill/>
          <a:ln w="9525">
            <a:noFill/>
            <a:miter lim="800000"/>
            <a:headEnd/>
            <a:tailEnd/>
          </a:ln>
        </p:spPr>
        <p:txBody>
          <a:bodyPr wrap="square" lIns="92075" tIns="46038" rIns="92075" bIns="46038">
            <a:spAutoFit/>
          </a:bodyPr>
          <a:lstStyle/>
          <a:p>
            <a:pPr marL="406400" indent="-406400" eaLnBrk="0" hangingPunct="0">
              <a:spcBef>
                <a:spcPct val="20000"/>
              </a:spcBef>
              <a:buClr>
                <a:schemeClr val="accent2"/>
              </a:buClr>
              <a:buFontTx/>
              <a:buChar char="•"/>
            </a:pPr>
            <a:r>
              <a:rPr lang="en-US" sz="2800" b="1" dirty="0" smtClean="0">
                <a:solidFill>
                  <a:schemeClr val="accent2"/>
                </a:solidFill>
              </a:rPr>
              <a:t>Identify </a:t>
            </a:r>
            <a:r>
              <a:rPr lang="en-US" sz="2800" b="1" dirty="0">
                <a:solidFill>
                  <a:schemeClr val="accent2"/>
                </a:solidFill>
              </a:rPr>
              <a:t>company strengths and weaknesses.</a:t>
            </a:r>
          </a:p>
          <a:p>
            <a:pPr marL="406400" indent="-406400" eaLnBrk="0" hangingPunct="0">
              <a:spcBef>
                <a:spcPct val="20000"/>
              </a:spcBef>
              <a:buClr>
                <a:schemeClr val="accent2"/>
              </a:buClr>
              <a:buFontTx/>
              <a:buChar char="•"/>
            </a:pPr>
            <a:r>
              <a:rPr lang="en-US" sz="2800" b="1" dirty="0" smtClean="0">
                <a:solidFill>
                  <a:schemeClr val="accent2"/>
                </a:solidFill>
              </a:rPr>
              <a:t>Clarifies </a:t>
            </a:r>
            <a:r>
              <a:rPr lang="en-US" sz="2800" b="1" dirty="0">
                <a:solidFill>
                  <a:schemeClr val="accent2"/>
                </a:solidFill>
              </a:rPr>
              <a:t>marketing objectives associated with specific target markets.</a:t>
            </a:r>
          </a:p>
          <a:p>
            <a:pPr marL="406400" indent="-406400" eaLnBrk="0" hangingPunct="0">
              <a:spcBef>
                <a:spcPct val="20000"/>
              </a:spcBef>
              <a:buClr>
                <a:schemeClr val="accent2"/>
              </a:buClr>
              <a:buFontTx/>
              <a:buChar char="•"/>
            </a:pPr>
            <a:r>
              <a:rPr lang="en-US" sz="2800" b="1" dirty="0" smtClean="0">
                <a:solidFill>
                  <a:schemeClr val="accent2"/>
                </a:solidFill>
              </a:rPr>
              <a:t>Links </a:t>
            </a:r>
            <a:r>
              <a:rPr lang="en-US" sz="2800" b="1" dirty="0">
                <a:solidFill>
                  <a:schemeClr val="accent2"/>
                </a:solidFill>
              </a:rPr>
              <a:t>firm’s strategies and tactics to a specific target group</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63284" y="167088"/>
            <a:ext cx="8851392" cy="1216152"/>
          </a:xfrm>
          <a:prstGeom prst="rect">
            <a:avLst/>
          </a:prstGeom>
          <a:solidFill>
            <a:srgbClr val="FFC000">
              <a:alpha val="50000"/>
            </a:srgbClr>
          </a:solidFill>
          <a:ln w="9525">
            <a:noFill/>
            <a:miter lim="800000"/>
            <a:headEnd/>
            <a:tailEnd/>
          </a:ln>
        </p:spPr>
        <p:txBody>
          <a:bodyPr wrap="none" anchor="ctr"/>
          <a:lstStyle/>
          <a:p>
            <a:endParaRPr lang="en-US"/>
          </a:p>
        </p:txBody>
      </p:sp>
      <p:sp>
        <p:nvSpPr>
          <p:cNvPr id="11266" name="Rectangle 2"/>
          <p:cNvSpPr>
            <a:spLocks noGrp="1" noChangeArrowheads="1"/>
          </p:cNvSpPr>
          <p:nvPr>
            <p:ph type="title" idx="4294967295"/>
          </p:nvPr>
        </p:nvSpPr>
        <p:spPr>
          <a:xfrm>
            <a:off x="304800" y="304800"/>
            <a:ext cx="8534400" cy="914400"/>
          </a:xfrm>
          <a:noFill/>
        </p:spPr>
        <p:txBody>
          <a:bodyPr/>
          <a:lstStyle/>
          <a:p>
            <a:r>
              <a:rPr lang="en-US" sz="4000" dirty="0" smtClean="0">
                <a:solidFill>
                  <a:schemeClr val="accent2"/>
                </a:solidFill>
              </a:rPr>
              <a:t>Target Markets</a:t>
            </a:r>
          </a:p>
        </p:txBody>
      </p:sp>
      <p:sp>
        <p:nvSpPr>
          <p:cNvPr id="11267" name="Rectangle 3"/>
          <p:cNvSpPr>
            <a:spLocks noGrp="1" noChangeArrowheads="1"/>
          </p:cNvSpPr>
          <p:nvPr>
            <p:ph type="body" idx="4294967295"/>
          </p:nvPr>
        </p:nvSpPr>
        <p:spPr>
          <a:xfrm>
            <a:off x="685800" y="1905000"/>
            <a:ext cx="7772400" cy="3962400"/>
          </a:xfrm>
          <a:noFill/>
        </p:spPr>
        <p:txBody>
          <a:bodyPr/>
          <a:lstStyle/>
          <a:p>
            <a:pPr marL="465138" indent="-465138">
              <a:buClr>
                <a:schemeClr val="accent2"/>
              </a:buClr>
              <a:tabLst>
                <a:tab pos="465138" algn="l"/>
              </a:tabLst>
            </a:pPr>
            <a:r>
              <a:rPr lang="en-US" sz="2800" dirty="0" smtClean="0">
                <a:solidFill>
                  <a:schemeClr val="accent2"/>
                </a:solidFill>
              </a:rPr>
              <a:t>Benefits sought.</a:t>
            </a:r>
          </a:p>
          <a:p>
            <a:pPr marL="465138" indent="-465138">
              <a:buClr>
                <a:schemeClr val="accent2"/>
              </a:buClr>
              <a:tabLst>
                <a:tab pos="465138" algn="l"/>
              </a:tabLst>
            </a:pPr>
            <a:r>
              <a:rPr lang="en-US" sz="2800" dirty="0" smtClean="0">
                <a:solidFill>
                  <a:schemeClr val="accent2"/>
                </a:solidFill>
              </a:rPr>
              <a:t>Methods of reaching markets.</a:t>
            </a:r>
          </a:p>
          <a:p>
            <a:pPr marL="465138" indent="-465138">
              <a:buClr>
                <a:schemeClr val="accent2"/>
              </a:buClr>
              <a:tabLst>
                <a:tab pos="465138" algn="l"/>
              </a:tabLst>
            </a:pPr>
            <a:r>
              <a:rPr lang="en-US" sz="2800" dirty="0" smtClean="0">
                <a:solidFill>
                  <a:schemeClr val="accent2"/>
                </a:solidFill>
              </a:rPr>
              <a:t>Appeals to each market.</a:t>
            </a:r>
          </a:p>
          <a:p>
            <a:pPr marL="465138" indent="-465138">
              <a:buClr>
                <a:schemeClr val="accent2"/>
              </a:buClr>
              <a:tabLst>
                <a:tab pos="465138" algn="l"/>
              </a:tabLst>
            </a:pPr>
            <a:r>
              <a:rPr lang="en-US" sz="2800" dirty="0" smtClean="0">
                <a:solidFill>
                  <a:schemeClr val="accent2"/>
                </a:solidFill>
              </a:rPr>
              <a:t>Needs not being met.</a:t>
            </a:r>
          </a:p>
          <a:p>
            <a:pPr marL="465138" indent="-465138">
              <a:buClr>
                <a:schemeClr val="accent2"/>
              </a:buClr>
              <a:tabLst>
                <a:tab pos="465138" algn="l"/>
              </a:tabLst>
            </a:pPr>
            <a:r>
              <a:rPr lang="en-US" sz="2800" dirty="0" smtClean="0">
                <a:solidFill>
                  <a:schemeClr val="accent2"/>
                </a:solidFill>
              </a:rPr>
              <a:t>Demographic and psychographic profile of each market.</a:t>
            </a:r>
          </a:p>
          <a:p>
            <a:pPr marL="465138" indent="-465138">
              <a:buClr>
                <a:schemeClr val="accent2"/>
              </a:buClr>
              <a:buNone/>
              <a:tabLst>
                <a:tab pos="465138" algn="l"/>
              </a:tabLst>
            </a:pPr>
            <a:endParaRPr lang="en-US" sz="2800" dirty="0" smtClean="0">
              <a:solidFill>
                <a:schemeClr val="accent2"/>
              </a:solidFill>
            </a:endParaRPr>
          </a:p>
          <a:p>
            <a:pPr marL="465138" indent="-465138" algn="ctr">
              <a:buClr>
                <a:schemeClr val="accent2"/>
              </a:buClr>
              <a:buNone/>
              <a:tabLst>
                <a:tab pos="465138" algn="l"/>
              </a:tabLst>
            </a:pPr>
            <a:r>
              <a:rPr lang="en-US" sz="2400" i="1" dirty="0" smtClean="0">
                <a:solidFill>
                  <a:schemeClr val="accent2"/>
                </a:solidFill>
              </a:rPr>
              <a:t>Defined  by the markets’ needs and interests, not the company’s!</a:t>
            </a:r>
          </a:p>
        </p:txBody>
      </p:sp>
      <p:sp>
        <p:nvSpPr>
          <p:cNvPr id="11268" name="Slide Number Placeholder 6"/>
          <p:cNvSpPr>
            <a:spLocks noGrp="1"/>
          </p:cNvSpPr>
          <p:nvPr>
            <p:ph type="sldNum" sz="quarter" idx="4294967295"/>
          </p:nvPr>
        </p:nvSpPr>
        <p:spPr bwMode="auto">
          <a:xfrm>
            <a:off x="6934200" y="6400800"/>
            <a:ext cx="1905000" cy="304800"/>
          </a:xfrm>
          <a:prstGeom prst="rect">
            <a:avLst/>
          </a:prstGeom>
          <a:noFill/>
          <a:ln>
            <a:miter lim="800000"/>
            <a:headEnd/>
            <a:tailEnd/>
          </a:ln>
        </p:spPr>
        <p:txBody>
          <a:bodyPr/>
          <a:lstStyle/>
          <a:p>
            <a:pPr algn="r"/>
            <a:r>
              <a:rPr lang="en-US" sz="1400">
                <a:solidFill>
                  <a:schemeClr val="accent2"/>
                </a:solidFill>
              </a:rPr>
              <a:t>4-</a:t>
            </a:r>
            <a:fld id="{779AB3F7-D98B-4868-88C8-1F4DFA27ED04}" type="slidenum">
              <a:rPr lang="en-US" sz="1400">
                <a:solidFill>
                  <a:schemeClr val="accent2"/>
                </a:solidFill>
              </a:rPr>
              <a:pPr algn="r"/>
              <a:t>9</a:t>
            </a:fld>
            <a:endParaRPr lang="en-US" sz="1400">
              <a:solidFill>
                <a:schemeClr val="accent2"/>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6600FF"/>
      </a:hlink>
      <a:folHlink>
        <a:srgbClr val="B2B2B2"/>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B2B2B2"/>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6600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5150</TotalTime>
  <Words>2661</Words>
  <Application>Microsoft Office PowerPoint</Application>
  <PresentationFormat>On-screen Show (4:3)</PresentationFormat>
  <Paragraphs>327</Paragraphs>
  <Slides>40</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Tahoma</vt:lpstr>
      <vt:lpstr>Wingdings</vt:lpstr>
      <vt:lpstr>Default Design</vt:lpstr>
      <vt:lpstr>The IMC Planning Process</vt:lpstr>
      <vt:lpstr>Slide 2</vt:lpstr>
      <vt:lpstr>Slide 3</vt:lpstr>
      <vt:lpstr>Slide 4</vt:lpstr>
      <vt:lpstr>Slide 5</vt:lpstr>
      <vt:lpstr>Slide 6</vt:lpstr>
      <vt:lpstr>Market Segmentation</vt:lpstr>
      <vt:lpstr>Why Segment?</vt:lpstr>
      <vt:lpstr>Target Markets</vt:lpstr>
      <vt:lpstr>Opportunities</vt:lpstr>
      <vt:lpstr>Slide 11</vt:lpstr>
      <vt:lpstr>Demographics - Gender</vt:lpstr>
      <vt:lpstr>Slide 13</vt:lpstr>
      <vt:lpstr>Slide 14</vt:lpstr>
      <vt:lpstr>Psychographic Segmentation</vt:lpstr>
      <vt:lpstr>Psychographics &amp; Lifestyles (VALS II)</vt:lpstr>
      <vt:lpstr>Psychographics &amp; Technology</vt:lpstr>
      <vt:lpstr>Slide 18</vt:lpstr>
      <vt:lpstr> Demographic &amp; Psychographic </vt:lpstr>
      <vt:lpstr> Demographic &amp; Psychographic </vt:lpstr>
      <vt:lpstr>Slide 21</vt:lpstr>
      <vt:lpstr>Geodemographic Segmentation</vt:lpstr>
      <vt:lpstr>B-to-B Segmentation</vt:lpstr>
      <vt:lpstr>Slide 24</vt:lpstr>
      <vt:lpstr>Product Positioning</vt:lpstr>
      <vt:lpstr>Slide 26</vt:lpstr>
      <vt:lpstr>Slide 27</vt:lpstr>
      <vt:lpstr>Factors Impacting Relationship Between Promotions and Sales</vt:lpstr>
      <vt:lpstr>Slide 29</vt:lpstr>
      <vt:lpstr>Slide 30</vt:lpstr>
      <vt:lpstr>Communications Budgets</vt:lpstr>
      <vt:lpstr>Promotion Budgets</vt:lpstr>
      <vt:lpstr>IMC PLAN BASICS</vt:lpstr>
      <vt:lpstr>I. Executive Summary</vt:lpstr>
      <vt:lpstr>Slide 35</vt:lpstr>
      <vt:lpstr>III. Promotion Opportunity Analysis</vt:lpstr>
      <vt:lpstr>III-A. Communications Market Analysis</vt:lpstr>
      <vt:lpstr>IV. Corporate Strategies</vt:lpstr>
      <vt:lpstr>Segment Plans</vt:lpstr>
      <vt:lpstr>Slide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dc:creator>
  <cp:lastModifiedBy>R Vitale</cp:lastModifiedBy>
  <cp:revision>278</cp:revision>
  <dcterms:created xsi:type="dcterms:W3CDTF">2002-11-18T05:23:22Z</dcterms:created>
  <dcterms:modified xsi:type="dcterms:W3CDTF">2014-09-02T18:08:47Z</dcterms:modified>
</cp:coreProperties>
</file>