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53" r:id="rId1"/>
  </p:sldMasterIdLst>
  <p:notesMasterIdLst>
    <p:notesMasterId r:id="rId39"/>
  </p:notesMasterIdLst>
  <p:handoutMasterIdLst>
    <p:handoutMasterId r:id="rId40"/>
  </p:handoutMasterIdLst>
  <p:sldIdLst>
    <p:sldId id="347" r:id="rId2"/>
    <p:sldId id="346" r:id="rId3"/>
    <p:sldId id="395" r:id="rId4"/>
    <p:sldId id="396" r:id="rId5"/>
    <p:sldId id="397" r:id="rId6"/>
    <p:sldId id="398" r:id="rId7"/>
    <p:sldId id="399" r:id="rId8"/>
    <p:sldId id="400" r:id="rId9"/>
    <p:sldId id="402" r:id="rId10"/>
    <p:sldId id="403" r:id="rId11"/>
    <p:sldId id="404" r:id="rId12"/>
    <p:sldId id="405" r:id="rId13"/>
    <p:sldId id="406" r:id="rId14"/>
    <p:sldId id="407" r:id="rId15"/>
    <p:sldId id="408" r:id="rId16"/>
    <p:sldId id="409" r:id="rId17"/>
    <p:sldId id="410" r:id="rId18"/>
    <p:sldId id="411" r:id="rId19"/>
    <p:sldId id="372" r:id="rId20"/>
    <p:sldId id="350" r:id="rId21"/>
    <p:sldId id="353" r:id="rId22"/>
    <p:sldId id="352" r:id="rId23"/>
    <p:sldId id="368" r:id="rId24"/>
    <p:sldId id="370" r:id="rId25"/>
    <p:sldId id="371" r:id="rId26"/>
    <p:sldId id="356" r:id="rId27"/>
    <p:sldId id="358" r:id="rId28"/>
    <p:sldId id="373" r:id="rId29"/>
    <p:sldId id="392" r:id="rId30"/>
    <p:sldId id="393" r:id="rId31"/>
    <p:sldId id="362" r:id="rId32"/>
    <p:sldId id="364" r:id="rId33"/>
    <p:sldId id="388" r:id="rId34"/>
    <p:sldId id="376" r:id="rId35"/>
    <p:sldId id="377" r:id="rId36"/>
    <p:sldId id="378" r:id="rId37"/>
    <p:sldId id="379" r:id="rId38"/>
  </p:sldIdLst>
  <p:sldSz cx="9144000" cy="6858000" type="screen4x3"/>
  <p:notesSz cx="6858000" cy="9144000"/>
  <p:embeddedFontLst>
    <p:embeddedFont>
      <p:font typeface="Tahoma" pitchFamily="34" charset="0"/>
      <p:regular r:id="rId41"/>
      <p:bold r:id="rId42"/>
    </p:embeddedFont>
  </p:embeddedFontLst>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00"/>
    <a:srgbClr val="FF6600"/>
    <a:srgbClr val="000099"/>
    <a:srgbClr val="008000"/>
    <a:srgbClr val="A50021"/>
    <a:srgbClr val="FFFF00"/>
    <a:srgbClr val="CC0000"/>
    <a:srgbClr val="FFCC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9027" autoAdjust="0"/>
    <p:restoredTop sz="98058" autoAdjust="0"/>
  </p:normalViewPr>
  <p:slideViewPr>
    <p:cSldViewPr>
      <p:cViewPr varScale="1">
        <p:scale>
          <a:sx n="75" d="100"/>
          <a:sy n="75" d="100"/>
        </p:scale>
        <p:origin x="-475" y="-82"/>
      </p:cViewPr>
      <p:guideLst>
        <p:guide orient="horz" pos="2352"/>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Lst>
  </p:outlineViewPr>
  <p:notesTextViewPr>
    <p:cViewPr>
      <p:scale>
        <a:sx n="100" d="100"/>
        <a:sy n="100" d="100"/>
      </p:scale>
      <p:origin x="0" y="0"/>
    </p:cViewPr>
  </p:notesTextViewPr>
  <p:sorterViewPr>
    <p:cViewPr>
      <p:scale>
        <a:sx n="100" d="100"/>
        <a:sy n="100" d="100"/>
      </p:scale>
      <p:origin x="0" y="12960"/>
    </p:cViewPr>
  </p:sorterViewPr>
  <p:notesViewPr>
    <p:cSldViewPr>
      <p:cViewPr varScale="1">
        <p:scale>
          <a:sx n="83" d="100"/>
          <a:sy n="83" d="100"/>
        </p:scale>
        <p:origin x="-2040"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_rels/viewProps.xml.rels><?xml version="1.0" encoding="UTF-8" standalone="yes"?>
<Relationships xmlns="http://schemas.openxmlformats.org/package/2006/relationships"><Relationship Id="rId3" Type="http://schemas.openxmlformats.org/officeDocument/2006/relationships/slide" Target="slides/slide4.xml"/><Relationship Id="rId7" Type="http://schemas.openxmlformats.org/officeDocument/2006/relationships/slide" Target="slides/slide31.xml"/><Relationship Id="rId2" Type="http://schemas.openxmlformats.org/officeDocument/2006/relationships/slide" Target="slides/slide3.xml"/><Relationship Id="rId1" Type="http://schemas.openxmlformats.org/officeDocument/2006/relationships/slide" Target="slides/slide2.xml"/><Relationship Id="rId6" Type="http://schemas.openxmlformats.org/officeDocument/2006/relationships/slide" Target="slides/slide29.xml"/><Relationship Id="rId5" Type="http://schemas.openxmlformats.org/officeDocument/2006/relationships/slide" Target="slides/slide25.xml"/><Relationship Id="rId4" Type="http://schemas.openxmlformats.org/officeDocument/2006/relationships/slide" Target="slides/slide2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20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7206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47206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7206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78F5B18C-9284-40F4-BDC1-90FC79E32435}"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662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78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662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663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663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96E16406-409F-48F5-840A-CD7023980E7B}"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ahoma"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Tahoma"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Tahoma"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Tahoma"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Tahom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D702D02D-4275-4979-8C44-587B59729BEC}" type="slidenum">
              <a:rPr lang="en-US" smtClean="0"/>
              <a:pPr/>
              <a:t>1</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xfrm>
            <a:off x="1165225" y="695325"/>
            <a:ext cx="4527550" cy="3395663"/>
          </a:xfrm>
          <a:ln/>
        </p:spPr>
      </p:sp>
      <p:sp>
        <p:nvSpPr>
          <p:cNvPr id="28675" name="Rectangle 3"/>
          <p:cNvSpPr>
            <a:spLocks noGrp="1" noChangeArrowheads="1"/>
          </p:cNvSpPr>
          <p:nvPr>
            <p:ph type="body" idx="1"/>
          </p:nvPr>
        </p:nvSpPr>
        <p:spPr>
          <a:xfrm>
            <a:off x="914400" y="4322763"/>
            <a:ext cx="5029200" cy="4167187"/>
          </a:xfrm>
          <a:noFill/>
          <a:ln/>
        </p:spPr>
        <p:txBody>
          <a:bodyPr/>
          <a:lstStyle/>
          <a:p>
            <a:pPr eaLnBrk="1" hangingPunct="1"/>
            <a:endParaRPr lang="en-US"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xfrm>
            <a:off x="1165225" y="695325"/>
            <a:ext cx="4527550" cy="3395663"/>
          </a:xfrm>
          <a:ln/>
        </p:spPr>
      </p:sp>
      <p:sp>
        <p:nvSpPr>
          <p:cNvPr id="52227" name="Rectangle 3"/>
          <p:cNvSpPr>
            <a:spLocks noGrp="1" noChangeArrowheads="1"/>
          </p:cNvSpPr>
          <p:nvPr>
            <p:ph type="body" idx="1"/>
          </p:nvPr>
        </p:nvSpPr>
        <p:spPr>
          <a:xfrm>
            <a:off x="914400" y="4322763"/>
            <a:ext cx="5029200" cy="4167187"/>
          </a:xfrm>
          <a:noFill/>
          <a:ln/>
        </p:spPr>
        <p:txBody>
          <a:bodyPr/>
          <a:lstStyle/>
          <a:p>
            <a:pPr eaLnBrk="1" hangingPunct="1"/>
            <a:r>
              <a:rPr lang="en-US" dirty="0" smtClean="0">
                <a:latin typeface="Arial" charset="0"/>
              </a:rPr>
              <a:t>The CARU has issued some guidelines</a:t>
            </a:r>
            <a:r>
              <a:rPr lang="en-US" baseline="0" dirty="0" smtClean="0">
                <a:latin typeface="Arial" charset="0"/>
              </a:rPr>
              <a:t> for advertising to children. These guidelines are based on the concept that children cannot reason as adults and therefore advertisers need to be careful about what they say. It is easy to blur fantasy and reality in an ad, but a child normally cannot see the distinction. </a:t>
            </a:r>
            <a:endParaRPr lang="en-US" dirty="0"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xfrm>
            <a:off x="1166813" y="696913"/>
            <a:ext cx="4524375" cy="3392487"/>
          </a:xfrm>
          <a:ln w="12700"/>
        </p:spPr>
      </p:sp>
      <p:sp>
        <p:nvSpPr>
          <p:cNvPr id="54275" name="Rectangle 3"/>
          <p:cNvSpPr>
            <a:spLocks noGrp="1" noChangeArrowheads="1"/>
          </p:cNvSpPr>
          <p:nvPr>
            <p:ph type="body" idx="1"/>
          </p:nvPr>
        </p:nvSpPr>
        <p:spPr>
          <a:xfrm>
            <a:off x="914400" y="4322763"/>
            <a:ext cx="5029200" cy="4167187"/>
          </a:xfrm>
          <a:noFill/>
          <a:ln/>
        </p:spPr>
        <p:txBody>
          <a:bodyPr lIns="92075" tIns="46038" rIns="92075" bIns="46038"/>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bwMode="auto">
          <a:xfrm>
            <a:off x="1165225" y="695325"/>
            <a:ext cx="4527550" cy="3395663"/>
          </a:xfrm>
          <a:prstGeom prst="rect">
            <a:avLst/>
          </a:prstGeom>
          <a:noFill/>
          <a:ln>
            <a:solidFill>
              <a:srgbClr val="000000"/>
            </a:solidFill>
            <a:miter lim="800000"/>
            <a:headEnd/>
            <a:tailEnd/>
          </a:ln>
        </p:spPr>
      </p:sp>
      <p:sp>
        <p:nvSpPr>
          <p:cNvPr id="50179" name="Rectangle 3"/>
          <p:cNvSpPr>
            <a:spLocks noGrp="1" noChangeArrowheads="1"/>
          </p:cNvSpPr>
          <p:nvPr>
            <p:ph type="body" idx="1"/>
          </p:nvPr>
        </p:nvSpPr>
        <p:spPr bwMode="auto">
          <a:xfrm>
            <a:off x="914400" y="4321975"/>
            <a:ext cx="5029200" cy="4167619"/>
          </a:xfrm>
          <a:prstGeom prst="rect">
            <a:avLst/>
          </a:prstGeom>
          <a:noFill/>
          <a:ln>
            <a:miter lim="800000"/>
            <a:headEnd/>
            <a:tailEnd/>
          </a:ln>
        </p:spPr>
        <p:txBody>
          <a:bodyPr/>
          <a:lstStyle/>
          <a:p>
            <a:r>
              <a:rPr lang="en-US" dirty="0" smtClean="0">
                <a:latin typeface="Arial" charset="0"/>
              </a:rPr>
              <a:t>With</a:t>
            </a:r>
            <a:r>
              <a:rPr lang="en-US" baseline="0" dirty="0" smtClean="0">
                <a:latin typeface="Arial" charset="0"/>
              </a:rPr>
              <a:t> </a:t>
            </a:r>
            <a:r>
              <a:rPr lang="en-US" b="1" baseline="0" dirty="0" smtClean="0">
                <a:latin typeface="Arial" charset="0"/>
              </a:rPr>
              <a:t>crisis management</a:t>
            </a:r>
            <a:r>
              <a:rPr lang="en-US" baseline="0" dirty="0" smtClean="0">
                <a:latin typeface="Arial" charset="0"/>
              </a:rPr>
              <a:t>, a company can either accept the blame for an event and offer an apology or they can refute the charges against them. It can be an opportunity or a problem. Recently, Pepsi encountered a claim that someone had put a hypodermic needle in its products. Pepsi quickly reacted saying it was impossible and showed videos of how the bottles and cans were upside down until the moment they were filled. When Toyota was hit with allegations of faulty products and lack of quality control, the company at first denied the allegations. As negative talk increased the company launched a full-scale online PR campaign using social media. They found a large number of loyal fans and asked if they could use their positive comments in ads and social media sites.</a:t>
            </a:r>
            <a:endParaRPr lang="en-US" dirty="0"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err="1" smtClean="0"/>
              <a:t>ifth</a:t>
            </a:r>
            <a:r>
              <a:rPr lang="en-US" dirty="0" smtClean="0"/>
              <a:t>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2057400"/>
            <a:ext cx="37338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2057400"/>
            <a:ext cx="37338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userDrawn="1"/>
        </p:nvSpPr>
        <p:spPr bwMode="auto">
          <a:xfrm>
            <a:off x="0" y="-14068"/>
            <a:ext cx="9144000" cy="6949440"/>
          </a:xfrm>
          <a:prstGeom prst="rect">
            <a:avLst/>
          </a:prstGeom>
          <a:solidFill>
            <a:srgbClr val="000099"/>
          </a:solidFill>
          <a:ln w="38100">
            <a:noFill/>
            <a:miter lim="800000"/>
            <a:headEnd/>
            <a:tailEnd/>
          </a:ln>
        </p:spPr>
        <p:txBody>
          <a:bodyPr wrap="none" anchor="ctr"/>
          <a:lstStyle/>
          <a:p>
            <a:pPr algn="ctr">
              <a:defRPr/>
            </a:pPr>
            <a:endParaRPr lang="en-US" dirty="0">
              <a:solidFill>
                <a:srgbClr val="CC0000"/>
              </a:solidFill>
            </a:endParaRPr>
          </a:p>
        </p:txBody>
      </p:sp>
      <p:sp>
        <p:nvSpPr>
          <p:cNvPr id="1034" name="Rectangle 10"/>
          <p:cNvSpPr>
            <a:spLocks noChangeArrowheads="1"/>
          </p:cNvSpPr>
          <p:nvPr userDrawn="1"/>
        </p:nvSpPr>
        <p:spPr bwMode="auto">
          <a:xfrm>
            <a:off x="152400" y="212271"/>
            <a:ext cx="8823960" cy="6492240"/>
          </a:xfrm>
          <a:prstGeom prst="rect">
            <a:avLst/>
          </a:prstGeom>
          <a:solidFill>
            <a:schemeClr val="bg1"/>
          </a:solidFill>
          <a:ln w="76200">
            <a:noFill/>
            <a:miter lim="800000"/>
            <a:headEnd/>
            <a:tailEnd/>
          </a:ln>
          <a:effectLst/>
        </p:spPr>
        <p:txBody>
          <a:bodyPr wrap="none" anchor="ctr"/>
          <a:lstStyle/>
          <a:p>
            <a:pPr>
              <a:defRPr/>
            </a:pPr>
            <a:endParaRPr lang="en-US" dirty="0"/>
          </a:p>
        </p:txBody>
      </p:sp>
      <p:sp>
        <p:nvSpPr>
          <p:cNvPr id="57348" name="Rectangle 2"/>
          <p:cNvSpPr>
            <a:spLocks noGrp="1" noChangeArrowheads="1"/>
          </p:cNvSpPr>
          <p:nvPr>
            <p:ph type="title"/>
          </p:nvPr>
        </p:nvSpPr>
        <p:spPr bwMode="auto">
          <a:xfrm>
            <a:off x="685800" y="4572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57349" name="Rectangle 3"/>
          <p:cNvSpPr>
            <a:spLocks noGrp="1" noChangeArrowheads="1"/>
          </p:cNvSpPr>
          <p:nvPr>
            <p:ph type="body" idx="1"/>
          </p:nvPr>
        </p:nvSpPr>
        <p:spPr bwMode="auto">
          <a:xfrm>
            <a:off x="838200" y="2057400"/>
            <a:ext cx="76200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   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Lst>
  <p:timing>
    <p:tnLst>
      <p:par>
        <p:cTn id="1" dur="indefinite" restart="never" nodeType="tmRoot"/>
      </p:par>
    </p:tnLst>
  </p:timing>
  <p:hf sldNum="0" hdr="0" ftr="0" dt="0"/>
  <p:txStyles>
    <p:titleStyle>
      <a:lvl1pPr algn="ctr" rtl="0" fontAlgn="base">
        <a:spcBef>
          <a:spcPct val="0"/>
        </a:spcBef>
        <a:spcAft>
          <a:spcPct val="0"/>
        </a:spcAft>
        <a:defRPr sz="4800" b="1">
          <a:solidFill>
            <a:schemeClr val="tx2"/>
          </a:solidFill>
          <a:latin typeface="+mj-lt"/>
          <a:ea typeface="+mj-ea"/>
          <a:cs typeface="+mj-cs"/>
        </a:defRPr>
      </a:lvl1pPr>
      <a:lvl2pPr algn="ctr" rtl="0" fontAlgn="base">
        <a:spcBef>
          <a:spcPct val="0"/>
        </a:spcBef>
        <a:spcAft>
          <a:spcPct val="0"/>
        </a:spcAft>
        <a:defRPr sz="4800" b="1">
          <a:solidFill>
            <a:schemeClr val="tx2"/>
          </a:solidFill>
          <a:latin typeface="Tahoma" pitchFamily="34" charset="0"/>
        </a:defRPr>
      </a:lvl2pPr>
      <a:lvl3pPr algn="ctr" rtl="0" fontAlgn="base">
        <a:spcBef>
          <a:spcPct val="0"/>
        </a:spcBef>
        <a:spcAft>
          <a:spcPct val="0"/>
        </a:spcAft>
        <a:defRPr sz="4800" b="1">
          <a:solidFill>
            <a:schemeClr val="tx2"/>
          </a:solidFill>
          <a:latin typeface="Tahoma" pitchFamily="34" charset="0"/>
        </a:defRPr>
      </a:lvl3pPr>
      <a:lvl4pPr algn="ctr" rtl="0" fontAlgn="base">
        <a:spcBef>
          <a:spcPct val="0"/>
        </a:spcBef>
        <a:spcAft>
          <a:spcPct val="0"/>
        </a:spcAft>
        <a:defRPr sz="4800" b="1">
          <a:solidFill>
            <a:schemeClr val="tx2"/>
          </a:solidFill>
          <a:latin typeface="Tahoma" pitchFamily="34" charset="0"/>
        </a:defRPr>
      </a:lvl4pPr>
      <a:lvl5pPr algn="ctr" rtl="0" fontAlgn="base">
        <a:spcBef>
          <a:spcPct val="0"/>
        </a:spcBef>
        <a:spcAft>
          <a:spcPct val="0"/>
        </a:spcAft>
        <a:defRPr sz="4800" b="1">
          <a:solidFill>
            <a:schemeClr val="tx2"/>
          </a:solidFill>
          <a:latin typeface="Tahoma" pitchFamily="34" charset="0"/>
        </a:defRPr>
      </a:lvl5pPr>
      <a:lvl6pPr marL="457200" algn="ctr" rtl="0" fontAlgn="base">
        <a:spcBef>
          <a:spcPct val="0"/>
        </a:spcBef>
        <a:spcAft>
          <a:spcPct val="0"/>
        </a:spcAft>
        <a:defRPr sz="4800" b="1">
          <a:solidFill>
            <a:schemeClr val="tx2"/>
          </a:solidFill>
          <a:latin typeface="Tahoma" pitchFamily="34" charset="0"/>
        </a:defRPr>
      </a:lvl6pPr>
      <a:lvl7pPr marL="914400" algn="ctr" rtl="0" fontAlgn="base">
        <a:spcBef>
          <a:spcPct val="0"/>
        </a:spcBef>
        <a:spcAft>
          <a:spcPct val="0"/>
        </a:spcAft>
        <a:defRPr sz="4800" b="1">
          <a:solidFill>
            <a:schemeClr val="tx2"/>
          </a:solidFill>
          <a:latin typeface="Tahoma" pitchFamily="34" charset="0"/>
        </a:defRPr>
      </a:lvl7pPr>
      <a:lvl8pPr marL="1371600" algn="ctr" rtl="0" fontAlgn="base">
        <a:spcBef>
          <a:spcPct val="0"/>
        </a:spcBef>
        <a:spcAft>
          <a:spcPct val="0"/>
        </a:spcAft>
        <a:defRPr sz="4800" b="1">
          <a:solidFill>
            <a:schemeClr val="tx2"/>
          </a:solidFill>
          <a:latin typeface="Tahoma" pitchFamily="34" charset="0"/>
        </a:defRPr>
      </a:lvl8pPr>
      <a:lvl9pPr marL="1828800" algn="ctr" rtl="0" fontAlgn="base">
        <a:spcBef>
          <a:spcPct val="0"/>
        </a:spcBef>
        <a:spcAft>
          <a:spcPct val="0"/>
        </a:spcAft>
        <a:defRPr sz="4800" b="1">
          <a:solidFill>
            <a:schemeClr val="tx2"/>
          </a:solidFill>
          <a:latin typeface="Tahoma" pitchFamily="34" charset="0"/>
        </a:defRPr>
      </a:lvl9pPr>
    </p:titleStyle>
    <p:bodyStyle>
      <a:lvl1pPr marL="342900" indent="-342900" algn="l" rtl="0" fontAlgn="base">
        <a:spcBef>
          <a:spcPct val="10000"/>
        </a:spcBef>
        <a:spcAft>
          <a:spcPct val="0"/>
        </a:spcAft>
        <a:buClr>
          <a:schemeClr val="tx1"/>
        </a:buClr>
        <a:buChar char="•"/>
        <a:tabLst>
          <a:tab pos="0" algn="l"/>
        </a:tabLst>
        <a:defRPr sz="3200" b="1">
          <a:solidFill>
            <a:srgbClr val="000099"/>
          </a:solidFill>
          <a:latin typeface="+mn-lt"/>
          <a:ea typeface="+mn-ea"/>
          <a:cs typeface="+mn-cs"/>
        </a:defRPr>
      </a:lvl1pPr>
      <a:lvl2pPr marL="742950" indent="-285750" algn="l" rtl="0" fontAlgn="base">
        <a:spcBef>
          <a:spcPct val="10000"/>
        </a:spcBef>
        <a:spcAft>
          <a:spcPct val="0"/>
        </a:spcAft>
        <a:buClr>
          <a:srgbClr val="000099"/>
        </a:buClr>
        <a:buFont typeface="Wingdings" pitchFamily="2" charset="2"/>
        <a:buChar char="§"/>
        <a:tabLst>
          <a:tab pos="0" algn="l"/>
        </a:tabLst>
        <a:defRPr sz="2800" b="1">
          <a:solidFill>
            <a:schemeClr val="tx1"/>
          </a:solidFill>
          <a:latin typeface="+mn-lt"/>
        </a:defRPr>
      </a:lvl2pPr>
      <a:lvl3pPr marL="1143000" indent="-228600" algn="l" rtl="0" fontAlgn="base">
        <a:spcBef>
          <a:spcPct val="5000"/>
        </a:spcBef>
        <a:spcAft>
          <a:spcPct val="0"/>
        </a:spcAft>
        <a:buClr>
          <a:srgbClr val="000099"/>
        </a:buClr>
        <a:buChar char="•"/>
        <a:tabLst>
          <a:tab pos="0" algn="l"/>
        </a:tabLst>
        <a:defRPr sz="2400" b="1">
          <a:solidFill>
            <a:schemeClr val="tx1"/>
          </a:solidFill>
          <a:latin typeface="+mn-lt"/>
        </a:defRPr>
      </a:lvl3pPr>
      <a:lvl4pPr marL="1600200" indent="-228600" algn="l" rtl="0" fontAlgn="base">
        <a:spcBef>
          <a:spcPct val="5000"/>
        </a:spcBef>
        <a:spcAft>
          <a:spcPct val="0"/>
        </a:spcAft>
        <a:buClr>
          <a:srgbClr val="000099"/>
        </a:buClr>
        <a:buChar char="–"/>
        <a:tabLst>
          <a:tab pos="0" algn="l"/>
        </a:tabLst>
        <a:defRPr sz="2400" b="1">
          <a:solidFill>
            <a:schemeClr val="tx1"/>
          </a:solidFill>
          <a:latin typeface="+mn-lt"/>
        </a:defRPr>
      </a:lvl4pPr>
      <a:lvl5pPr marL="2057400" indent="-228600" algn="l" rtl="0" fontAlgn="base">
        <a:spcBef>
          <a:spcPct val="5000"/>
        </a:spcBef>
        <a:spcAft>
          <a:spcPct val="0"/>
        </a:spcAft>
        <a:buClr>
          <a:srgbClr val="000099"/>
        </a:buClr>
        <a:buChar char="»"/>
        <a:tabLst>
          <a:tab pos="0" algn="l"/>
        </a:tabLst>
        <a:defRPr sz="2400" b="1">
          <a:solidFill>
            <a:schemeClr val="tx1"/>
          </a:solidFill>
          <a:latin typeface="+mn-lt"/>
        </a:defRPr>
      </a:lvl5pPr>
      <a:lvl6pPr marL="2514600" indent="-228600" algn="l" rtl="0" fontAlgn="base">
        <a:spcBef>
          <a:spcPct val="5000"/>
        </a:spcBef>
        <a:spcAft>
          <a:spcPct val="0"/>
        </a:spcAft>
        <a:buClr>
          <a:srgbClr val="000099"/>
        </a:buClr>
        <a:buChar char="»"/>
        <a:tabLst>
          <a:tab pos="0" algn="l"/>
        </a:tabLst>
        <a:defRPr sz="2400" b="1">
          <a:solidFill>
            <a:schemeClr val="tx1"/>
          </a:solidFill>
          <a:latin typeface="+mn-lt"/>
        </a:defRPr>
      </a:lvl6pPr>
      <a:lvl7pPr marL="2971800" indent="-228600" algn="l" rtl="0" fontAlgn="base">
        <a:spcBef>
          <a:spcPct val="5000"/>
        </a:spcBef>
        <a:spcAft>
          <a:spcPct val="0"/>
        </a:spcAft>
        <a:buClr>
          <a:srgbClr val="000099"/>
        </a:buClr>
        <a:buChar char="»"/>
        <a:tabLst>
          <a:tab pos="0" algn="l"/>
        </a:tabLst>
        <a:defRPr sz="2400" b="1">
          <a:solidFill>
            <a:schemeClr val="tx1"/>
          </a:solidFill>
          <a:latin typeface="+mn-lt"/>
        </a:defRPr>
      </a:lvl7pPr>
      <a:lvl8pPr marL="3429000" indent="-228600" algn="l" rtl="0" fontAlgn="base">
        <a:spcBef>
          <a:spcPct val="5000"/>
        </a:spcBef>
        <a:spcAft>
          <a:spcPct val="0"/>
        </a:spcAft>
        <a:buClr>
          <a:srgbClr val="000099"/>
        </a:buClr>
        <a:buChar char="»"/>
        <a:tabLst>
          <a:tab pos="0" algn="l"/>
        </a:tabLst>
        <a:defRPr sz="2400" b="1">
          <a:solidFill>
            <a:schemeClr val="tx1"/>
          </a:solidFill>
          <a:latin typeface="+mn-lt"/>
        </a:defRPr>
      </a:lvl8pPr>
      <a:lvl9pPr marL="3886200" indent="-228600" algn="l" rtl="0" fontAlgn="base">
        <a:spcBef>
          <a:spcPct val="5000"/>
        </a:spcBef>
        <a:spcAft>
          <a:spcPct val="0"/>
        </a:spcAft>
        <a:buClr>
          <a:srgbClr val="000099"/>
        </a:buClr>
        <a:buChar char="»"/>
        <a:tabLst>
          <a:tab pos="0" algn="l"/>
        </a:tabLst>
        <a:defRPr sz="24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hyperlink" Target="http://www.prsa.org/ppc/68022.html" TargetMode="Externa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533400" y="990600"/>
            <a:ext cx="8077200" cy="2971800"/>
          </a:xfrm>
        </p:spPr>
        <p:txBody>
          <a:bodyPr/>
          <a:lstStyle/>
          <a:p>
            <a:r>
              <a:rPr lang="en-US" sz="5400" dirty="0" smtClean="0">
                <a:solidFill>
                  <a:schemeClr val="accent2"/>
                </a:solidFill>
                <a:latin typeface="Tahoma" pitchFamily="34" charset="0"/>
              </a:rPr>
              <a:t>Public Relations &amp;</a:t>
            </a:r>
            <a:br>
              <a:rPr lang="en-US" sz="5400" dirty="0" smtClean="0">
                <a:solidFill>
                  <a:schemeClr val="accent2"/>
                </a:solidFill>
                <a:latin typeface="Tahoma" pitchFamily="34" charset="0"/>
              </a:rPr>
            </a:br>
            <a:r>
              <a:rPr lang="en-US" sz="5400" dirty="0" smtClean="0">
                <a:solidFill>
                  <a:schemeClr val="accent2"/>
                </a:solidFill>
                <a:latin typeface="Tahoma" pitchFamily="34" charset="0"/>
              </a:rPr>
              <a:t>Sponsorship Programs</a:t>
            </a:r>
          </a:p>
        </p:txBody>
      </p:sp>
      <p:sp>
        <p:nvSpPr>
          <p:cNvPr id="13315" name="Rectangle 3"/>
          <p:cNvSpPr>
            <a:spLocks noGrp="1" noChangeArrowheads="1"/>
          </p:cNvSpPr>
          <p:nvPr>
            <p:ph type="subTitle" idx="1"/>
          </p:nvPr>
        </p:nvSpPr>
        <p:spPr>
          <a:xfrm>
            <a:off x="0" y="4114800"/>
            <a:ext cx="9144000" cy="838200"/>
          </a:xfrm>
        </p:spPr>
        <p:txBody>
          <a:bodyPr/>
          <a:lstStyle/>
          <a:p>
            <a:r>
              <a:rPr lang="en-US" sz="4800" dirty="0" smtClean="0">
                <a:solidFill>
                  <a:srgbClr val="FF0000"/>
                </a:solidFill>
                <a:latin typeface="Tahoma" pitchFamily="34" charset="0"/>
              </a:rPr>
              <a:t>Chapter 13</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146304" y="212271"/>
            <a:ext cx="8851392" cy="1006929"/>
          </a:xfrm>
          <a:prstGeom prst="rect">
            <a:avLst/>
          </a:prstGeom>
          <a:solidFill>
            <a:srgbClr val="FFC000">
              <a:alpha val="50000"/>
            </a:srgbClr>
          </a:solidFill>
          <a:ln w="9525">
            <a:noFill/>
            <a:miter lim="800000"/>
            <a:headEnd/>
            <a:tailEnd/>
          </a:ln>
        </p:spPr>
        <p:txBody>
          <a:bodyPr wrap="none" anchor="ctr"/>
          <a:lstStyle/>
          <a:p>
            <a:endParaRPr lang="en-US"/>
          </a:p>
        </p:txBody>
      </p:sp>
      <p:sp>
        <p:nvSpPr>
          <p:cNvPr id="13314" name="Rectangle 2"/>
          <p:cNvSpPr>
            <a:spLocks noGrp="1" noChangeArrowheads="1"/>
          </p:cNvSpPr>
          <p:nvPr>
            <p:ph type="title" idx="4294967295"/>
          </p:nvPr>
        </p:nvSpPr>
        <p:spPr>
          <a:xfrm>
            <a:off x="304800" y="228600"/>
            <a:ext cx="8534400" cy="990600"/>
          </a:xfrm>
        </p:spPr>
        <p:txBody>
          <a:bodyPr/>
          <a:lstStyle/>
          <a:p>
            <a:pPr eaLnBrk="1" hangingPunct="1"/>
            <a:r>
              <a:rPr lang="en-US" sz="4400" dirty="0" smtClean="0">
                <a:solidFill>
                  <a:schemeClr val="accent2"/>
                </a:solidFill>
              </a:rPr>
              <a:t>FTC Actions</a:t>
            </a:r>
          </a:p>
        </p:txBody>
      </p:sp>
      <p:sp>
        <p:nvSpPr>
          <p:cNvPr id="13315" name="Rectangle 3"/>
          <p:cNvSpPr txBox="1">
            <a:spLocks noChangeArrowheads="1"/>
          </p:cNvSpPr>
          <p:nvPr/>
        </p:nvSpPr>
        <p:spPr bwMode="auto">
          <a:xfrm>
            <a:off x="1219200" y="1981200"/>
            <a:ext cx="7158038" cy="4191000"/>
          </a:xfrm>
          <a:prstGeom prst="rect">
            <a:avLst/>
          </a:prstGeom>
          <a:noFill/>
          <a:ln w="9525">
            <a:noFill/>
            <a:miter lim="800000"/>
            <a:headEnd/>
            <a:tailEnd/>
          </a:ln>
        </p:spPr>
        <p:txBody>
          <a:bodyPr/>
          <a:lstStyle/>
          <a:p>
            <a:pPr marL="514350" indent="-514350">
              <a:lnSpc>
                <a:spcPct val="90000"/>
              </a:lnSpc>
              <a:spcBef>
                <a:spcPct val="10000"/>
              </a:spcBef>
              <a:buClr>
                <a:schemeClr val="accent2"/>
              </a:buClr>
              <a:buFontTx/>
              <a:buChar char="•"/>
              <a:tabLst>
                <a:tab pos="0" algn="l"/>
              </a:tabLst>
            </a:pPr>
            <a:r>
              <a:rPr lang="en-US" sz="2800" b="1" dirty="0">
                <a:solidFill>
                  <a:schemeClr val="accent2"/>
                </a:solidFill>
              </a:rPr>
              <a:t>Consent order</a:t>
            </a:r>
          </a:p>
          <a:p>
            <a:pPr marL="914400" lvl="1" indent="-457200">
              <a:lnSpc>
                <a:spcPct val="90000"/>
              </a:lnSpc>
              <a:spcBef>
                <a:spcPct val="10000"/>
              </a:spcBef>
              <a:buClr>
                <a:schemeClr val="accent2"/>
              </a:buClr>
              <a:buFont typeface="Wingdings" pitchFamily="2" charset="2"/>
              <a:buChar char="§"/>
              <a:tabLst>
                <a:tab pos="0" algn="l"/>
              </a:tabLst>
            </a:pPr>
            <a:r>
              <a:rPr lang="en-US" b="1" dirty="0">
                <a:solidFill>
                  <a:schemeClr val="accent2"/>
                </a:solidFill>
              </a:rPr>
              <a:t>Company agrees to stop, </a:t>
            </a:r>
            <a:r>
              <a:rPr lang="en-US" b="1" dirty="0">
                <a:solidFill>
                  <a:srgbClr val="00B050"/>
                </a:solidFill>
              </a:rPr>
              <a:t>but does not admit guilt</a:t>
            </a:r>
          </a:p>
          <a:p>
            <a:pPr marL="514350" indent="-514350">
              <a:lnSpc>
                <a:spcPct val="90000"/>
              </a:lnSpc>
              <a:spcBef>
                <a:spcPct val="30000"/>
              </a:spcBef>
              <a:buClr>
                <a:schemeClr val="accent2"/>
              </a:buClr>
              <a:buFontTx/>
              <a:buChar char="•"/>
              <a:tabLst>
                <a:tab pos="0" algn="l"/>
              </a:tabLst>
            </a:pPr>
            <a:r>
              <a:rPr lang="en-US" sz="2800" b="1" dirty="0">
                <a:solidFill>
                  <a:schemeClr val="accent2"/>
                </a:solidFill>
              </a:rPr>
              <a:t>Administrative complaint</a:t>
            </a:r>
          </a:p>
          <a:p>
            <a:pPr marL="914400" lvl="1" indent="-457200">
              <a:lnSpc>
                <a:spcPct val="90000"/>
              </a:lnSpc>
              <a:spcBef>
                <a:spcPct val="10000"/>
              </a:spcBef>
              <a:buClr>
                <a:schemeClr val="accent2"/>
              </a:buClr>
              <a:buFont typeface="Wingdings" pitchFamily="2" charset="2"/>
              <a:buChar char="§"/>
              <a:tabLst>
                <a:tab pos="0" algn="l"/>
              </a:tabLst>
            </a:pPr>
            <a:r>
              <a:rPr lang="en-US" b="1" dirty="0">
                <a:solidFill>
                  <a:schemeClr val="accent2"/>
                </a:solidFill>
              </a:rPr>
              <a:t>Filed if no consent order agreement</a:t>
            </a:r>
          </a:p>
          <a:p>
            <a:pPr marL="914400" lvl="1" indent="-457200">
              <a:lnSpc>
                <a:spcPct val="90000"/>
              </a:lnSpc>
              <a:spcBef>
                <a:spcPct val="10000"/>
              </a:spcBef>
              <a:buClr>
                <a:schemeClr val="accent2"/>
              </a:buClr>
              <a:buFont typeface="Wingdings" pitchFamily="2" charset="2"/>
              <a:buChar char="§"/>
              <a:tabLst>
                <a:tab pos="0" algn="l"/>
              </a:tabLst>
            </a:pPr>
            <a:r>
              <a:rPr lang="en-US" b="1" dirty="0">
                <a:solidFill>
                  <a:schemeClr val="accent2"/>
                </a:solidFill>
              </a:rPr>
              <a:t>Formal proceeding</a:t>
            </a:r>
          </a:p>
          <a:p>
            <a:pPr marL="914400" lvl="1" indent="-457200">
              <a:lnSpc>
                <a:spcPct val="90000"/>
              </a:lnSpc>
              <a:spcBef>
                <a:spcPct val="10000"/>
              </a:spcBef>
              <a:buClr>
                <a:schemeClr val="accent2"/>
              </a:buClr>
              <a:buFont typeface="Wingdings" pitchFamily="2" charset="2"/>
              <a:buChar char="§"/>
              <a:tabLst>
                <a:tab pos="0" algn="l"/>
              </a:tabLst>
            </a:pPr>
            <a:r>
              <a:rPr lang="en-US" b="1" dirty="0">
                <a:solidFill>
                  <a:schemeClr val="accent2"/>
                </a:solidFill>
              </a:rPr>
              <a:t>Administrative judge</a:t>
            </a:r>
          </a:p>
          <a:p>
            <a:pPr marL="914400" lvl="1" indent="-457200">
              <a:lnSpc>
                <a:spcPct val="90000"/>
              </a:lnSpc>
              <a:spcBef>
                <a:spcPct val="10000"/>
              </a:spcBef>
              <a:buClr>
                <a:schemeClr val="accent2"/>
              </a:buClr>
              <a:buFont typeface="Wingdings" pitchFamily="2" charset="2"/>
              <a:buChar char="§"/>
              <a:tabLst>
                <a:tab pos="0" algn="l"/>
              </a:tabLst>
            </a:pPr>
            <a:r>
              <a:rPr lang="en-US" b="1" dirty="0">
                <a:solidFill>
                  <a:schemeClr val="accent2"/>
                </a:solidFill>
              </a:rPr>
              <a:t>Both sides submit evidence</a:t>
            </a:r>
          </a:p>
          <a:p>
            <a:pPr marL="514350" indent="-514350">
              <a:lnSpc>
                <a:spcPct val="90000"/>
              </a:lnSpc>
              <a:spcBef>
                <a:spcPct val="30000"/>
              </a:spcBef>
              <a:buClr>
                <a:schemeClr val="accent2"/>
              </a:buClr>
              <a:buFontTx/>
              <a:buChar char="•"/>
              <a:tabLst>
                <a:tab pos="0" algn="l"/>
              </a:tabLst>
            </a:pPr>
            <a:r>
              <a:rPr lang="en-US" sz="2800" b="1" dirty="0">
                <a:solidFill>
                  <a:schemeClr val="accent2"/>
                </a:solidFill>
              </a:rPr>
              <a:t>Cease and desist order</a:t>
            </a:r>
          </a:p>
          <a:p>
            <a:pPr marL="514350" indent="-514350">
              <a:lnSpc>
                <a:spcPct val="90000"/>
              </a:lnSpc>
              <a:spcBef>
                <a:spcPct val="10000"/>
              </a:spcBef>
              <a:buClr>
                <a:schemeClr val="tx1"/>
              </a:buClr>
              <a:tabLst>
                <a:tab pos="0" algn="l"/>
              </a:tabLst>
            </a:pPr>
            <a:endParaRPr lang="en-US" sz="2800" b="1" dirty="0">
              <a:solidFill>
                <a:schemeClr val="bg2"/>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146304" y="212271"/>
            <a:ext cx="8851392" cy="1216152"/>
          </a:xfrm>
          <a:prstGeom prst="rect">
            <a:avLst/>
          </a:prstGeom>
          <a:solidFill>
            <a:srgbClr val="FFC000">
              <a:alpha val="50000"/>
            </a:srgbClr>
          </a:solidFill>
          <a:ln w="9525">
            <a:noFill/>
            <a:miter lim="800000"/>
            <a:headEnd/>
            <a:tailEnd/>
          </a:ln>
        </p:spPr>
        <p:txBody>
          <a:bodyPr wrap="none" anchor="ctr"/>
          <a:lstStyle/>
          <a:p>
            <a:endParaRPr lang="en-US"/>
          </a:p>
        </p:txBody>
      </p:sp>
      <p:sp>
        <p:nvSpPr>
          <p:cNvPr id="14338" name="Rectangle 2"/>
          <p:cNvSpPr>
            <a:spLocks noGrp="1" noChangeArrowheads="1"/>
          </p:cNvSpPr>
          <p:nvPr>
            <p:ph type="title" idx="4294967295"/>
          </p:nvPr>
        </p:nvSpPr>
        <p:spPr>
          <a:xfrm>
            <a:off x="304800" y="304800"/>
            <a:ext cx="8534400" cy="990600"/>
          </a:xfrm>
        </p:spPr>
        <p:txBody>
          <a:bodyPr wrap="none"/>
          <a:lstStyle/>
          <a:p>
            <a:pPr eaLnBrk="1" hangingPunct="1"/>
            <a:r>
              <a:rPr lang="en-US" sz="4400" dirty="0" smtClean="0">
                <a:solidFill>
                  <a:schemeClr val="accent2"/>
                </a:solidFill>
              </a:rPr>
              <a:t>FTC Actions 2</a:t>
            </a:r>
          </a:p>
        </p:txBody>
      </p:sp>
      <p:sp>
        <p:nvSpPr>
          <p:cNvPr id="14339" name="Rectangle 3"/>
          <p:cNvSpPr txBox="1">
            <a:spLocks noChangeArrowheads="1"/>
          </p:cNvSpPr>
          <p:nvPr/>
        </p:nvSpPr>
        <p:spPr bwMode="auto">
          <a:xfrm>
            <a:off x="1219200" y="2362200"/>
            <a:ext cx="6858000" cy="1676400"/>
          </a:xfrm>
          <a:prstGeom prst="rect">
            <a:avLst/>
          </a:prstGeom>
          <a:noFill/>
          <a:ln w="9525">
            <a:noFill/>
            <a:miter lim="800000"/>
            <a:headEnd/>
            <a:tailEnd/>
          </a:ln>
        </p:spPr>
        <p:txBody>
          <a:bodyPr/>
          <a:lstStyle/>
          <a:p>
            <a:pPr marL="514350" indent="-514350">
              <a:lnSpc>
                <a:spcPct val="90000"/>
              </a:lnSpc>
              <a:spcBef>
                <a:spcPct val="10000"/>
              </a:spcBef>
              <a:buClr>
                <a:schemeClr val="accent2"/>
              </a:buClr>
              <a:buFontTx/>
              <a:buChar char="•"/>
              <a:tabLst>
                <a:tab pos="0" algn="l"/>
              </a:tabLst>
            </a:pPr>
            <a:r>
              <a:rPr lang="en-US" sz="3200" b="1" dirty="0">
                <a:solidFill>
                  <a:schemeClr val="accent2"/>
                </a:solidFill>
              </a:rPr>
              <a:t>Hearing before Commission</a:t>
            </a:r>
          </a:p>
          <a:p>
            <a:pPr marL="514350" indent="-514350">
              <a:lnSpc>
                <a:spcPct val="90000"/>
              </a:lnSpc>
              <a:spcBef>
                <a:spcPct val="10000"/>
              </a:spcBef>
              <a:buClr>
                <a:schemeClr val="accent2"/>
              </a:buClr>
              <a:buFontTx/>
              <a:buChar char="•"/>
              <a:tabLst>
                <a:tab pos="0" algn="l"/>
              </a:tabLst>
            </a:pPr>
            <a:r>
              <a:rPr lang="en-US" sz="3200" b="1" dirty="0">
                <a:solidFill>
                  <a:schemeClr val="accent2"/>
                </a:solidFill>
              </a:rPr>
              <a:t>U.S. Court of Appeals</a:t>
            </a:r>
          </a:p>
          <a:p>
            <a:pPr marL="514350" indent="-514350">
              <a:lnSpc>
                <a:spcPct val="90000"/>
              </a:lnSpc>
              <a:spcBef>
                <a:spcPct val="10000"/>
              </a:spcBef>
              <a:buClr>
                <a:schemeClr val="accent2"/>
              </a:buClr>
              <a:buFontTx/>
              <a:buChar char="•"/>
              <a:tabLst>
                <a:tab pos="0" algn="l"/>
              </a:tabLst>
            </a:pPr>
            <a:r>
              <a:rPr lang="en-US" sz="3200" b="1" dirty="0">
                <a:solidFill>
                  <a:schemeClr val="accent2"/>
                </a:solidFill>
              </a:rPr>
              <a:t>U.S. Supreme Court</a:t>
            </a:r>
          </a:p>
          <a:p>
            <a:pPr marL="514350" indent="-514350">
              <a:lnSpc>
                <a:spcPct val="90000"/>
              </a:lnSpc>
              <a:spcBef>
                <a:spcPct val="10000"/>
              </a:spcBef>
              <a:buClr>
                <a:schemeClr val="tx1"/>
              </a:buClr>
              <a:buFontTx/>
              <a:buAutoNum type="arabicPeriod"/>
              <a:tabLst>
                <a:tab pos="0" algn="l"/>
              </a:tabLst>
            </a:pPr>
            <a:endParaRPr lang="en-US" sz="2800" b="1" dirty="0">
              <a:solidFill>
                <a:srgbClr val="000099"/>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146304" y="212271"/>
            <a:ext cx="8851392" cy="1083129"/>
          </a:xfrm>
          <a:prstGeom prst="rect">
            <a:avLst/>
          </a:prstGeom>
          <a:solidFill>
            <a:srgbClr val="FFC000">
              <a:alpha val="50000"/>
            </a:srgbClr>
          </a:solidFill>
          <a:ln w="9525">
            <a:noFill/>
            <a:miter lim="800000"/>
            <a:headEnd/>
            <a:tailEnd/>
          </a:ln>
        </p:spPr>
        <p:txBody>
          <a:bodyPr wrap="none" anchor="ctr"/>
          <a:lstStyle/>
          <a:p>
            <a:endParaRPr lang="en-US"/>
          </a:p>
        </p:txBody>
      </p:sp>
      <p:sp>
        <p:nvSpPr>
          <p:cNvPr id="15362" name="Rectangle 2"/>
          <p:cNvSpPr>
            <a:spLocks noGrp="1" noChangeArrowheads="1"/>
          </p:cNvSpPr>
          <p:nvPr>
            <p:ph type="title" idx="4294967295"/>
          </p:nvPr>
        </p:nvSpPr>
        <p:spPr>
          <a:xfrm>
            <a:off x="304800" y="228600"/>
            <a:ext cx="8534400" cy="990600"/>
          </a:xfrm>
        </p:spPr>
        <p:txBody>
          <a:bodyPr/>
          <a:lstStyle/>
          <a:p>
            <a:pPr eaLnBrk="1" hangingPunct="1"/>
            <a:r>
              <a:rPr lang="en-US" sz="4400" dirty="0" smtClean="0">
                <a:solidFill>
                  <a:schemeClr val="accent2"/>
                </a:solidFill>
              </a:rPr>
              <a:t>FTC Alternatives</a:t>
            </a:r>
          </a:p>
        </p:txBody>
      </p:sp>
      <p:sp>
        <p:nvSpPr>
          <p:cNvPr id="15363" name="Rectangle 3"/>
          <p:cNvSpPr txBox="1">
            <a:spLocks noChangeArrowheads="1"/>
          </p:cNvSpPr>
          <p:nvPr/>
        </p:nvSpPr>
        <p:spPr bwMode="auto">
          <a:xfrm>
            <a:off x="457200" y="1447800"/>
            <a:ext cx="8305800" cy="4876800"/>
          </a:xfrm>
          <a:prstGeom prst="rect">
            <a:avLst/>
          </a:prstGeom>
          <a:noFill/>
          <a:ln w="9525">
            <a:noFill/>
            <a:miter lim="800000"/>
            <a:headEnd/>
            <a:tailEnd/>
          </a:ln>
        </p:spPr>
        <p:txBody>
          <a:bodyPr/>
          <a:lstStyle/>
          <a:p>
            <a:pPr marL="342900" indent="-342900">
              <a:spcBef>
                <a:spcPct val="10000"/>
              </a:spcBef>
              <a:buClr>
                <a:schemeClr val="accent2"/>
              </a:buClr>
              <a:buFontTx/>
              <a:buChar char="•"/>
              <a:tabLst>
                <a:tab pos="0" algn="l"/>
              </a:tabLst>
            </a:pPr>
            <a:r>
              <a:rPr lang="en-US" sz="2800" b="1" dirty="0">
                <a:solidFill>
                  <a:schemeClr val="accent2"/>
                </a:solidFill>
              </a:rPr>
              <a:t>Courts</a:t>
            </a:r>
          </a:p>
          <a:p>
            <a:pPr marL="742950" lvl="1" indent="-285750">
              <a:spcBef>
                <a:spcPct val="10000"/>
              </a:spcBef>
              <a:buClr>
                <a:schemeClr val="accent2"/>
              </a:buClr>
              <a:buFont typeface="Wingdings" pitchFamily="2" charset="2"/>
              <a:buChar char="§"/>
              <a:tabLst>
                <a:tab pos="0" algn="l"/>
              </a:tabLst>
            </a:pPr>
            <a:r>
              <a:rPr lang="en-US" b="1" dirty="0">
                <a:solidFill>
                  <a:schemeClr val="accent2"/>
                </a:solidFill>
              </a:rPr>
              <a:t>Company violates a cease and desist order</a:t>
            </a:r>
          </a:p>
          <a:p>
            <a:pPr marL="742950" lvl="1" indent="-285750">
              <a:spcBef>
                <a:spcPct val="10000"/>
              </a:spcBef>
              <a:buClr>
                <a:schemeClr val="accent2"/>
              </a:buClr>
              <a:buFont typeface="Wingdings" pitchFamily="2" charset="2"/>
              <a:buChar char="§"/>
              <a:tabLst>
                <a:tab pos="0" algn="l"/>
              </a:tabLst>
            </a:pPr>
            <a:r>
              <a:rPr lang="en-US" b="1" dirty="0">
                <a:solidFill>
                  <a:schemeClr val="accent2"/>
                </a:solidFill>
              </a:rPr>
              <a:t>Actions of company so severe immediate action is needed</a:t>
            </a:r>
          </a:p>
          <a:p>
            <a:pPr marL="342900" indent="-342900">
              <a:spcBef>
                <a:spcPct val="10000"/>
              </a:spcBef>
              <a:buClr>
                <a:schemeClr val="accent2"/>
              </a:buClr>
              <a:buFontTx/>
              <a:buChar char="•"/>
              <a:tabLst>
                <a:tab pos="0" algn="l"/>
              </a:tabLst>
            </a:pPr>
            <a:r>
              <a:rPr lang="en-US" sz="2800" b="1" dirty="0">
                <a:solidFill>
                  <a:schemeClr val="accent2"/>
                </a:solidFill>
              </a:rPr>
              <a:t>Corrective advertising</a:t>
            </a:r>
          </a:p>
          <a:p>
            <a:pPr marL="742950" lvl="1" indent="-285750">
              <a:spcBef>
                <a:spcPct val="10000"/>
              </a:spcBef>
              <a:buClr>
                <a:schemeClr val="accent2"/>
              </a:buClr>
              <a:buFont typeface="Wingdings" pitchFamily="2" charset="2"/>
              <a:buChar char="§"/>
              <a:tabLst>
                <a:tab pos="0" algn="l"/>
              </a:tabLst>
            </a:pPr>
            <a:r>
              <a:rPr lang="en-US" b="1" dirty="0">
                <a:solidFill>
                  <a:schemeClr val="accent2"/>
                </a:solidFill>
              </a:rPr>
              <a:t>Used rarely</a:t>
            </a:r>
          </a:p>
          <a:p>
            <a:pPr marL="742950" lvl="1" indent="-285750">
              <a:spcBef>
                <a:spcPct val="10000"/>
              </a:spcBef>
              <a:buClr>
                <a:schemeClr val="accent2"/>
              </a:buClr>
              <a:buFont typeface="Wingdings" pitchFamily="2" charset="2"/>
              <a:buChar char="§"/>
              <a:tabLst>
                <a:tab pos="0" algn="l"/>
              </a:tabLst>
            </a:pPr>
            <a:r>
              <a:rPr lang="en-US" b="1" dirty="0">
                <a:solidFill>
                  <a:schemeClr val="accent2"/>
                </a:solidFill>
              </a:rPr>
              <a:t>Used when discontinuing ads is not enough</a:t>
            </a:r>
          </a:p>
          <a:p>
            <a:pPr marL="342900" indent="-342900">
              <a:spcBef>
                <a:spcPct val="10000"/>
              </a:spcBef>
              <a:buClr>
                <a:schemeClr val="accent2"/>
              </a:buClr>
              <a:buFontTx/>
              <a:buChar char="•"/>
              <a:tabLst>
                <a:tab pos="0" algn="l"/>
              </a:tabLst>
            </a:pPr>
            <a:r>
              <a:rPr lang="en-US" sz="2800" b="1" dirty="0">
                <a:solidFill>
                  <a:schemeClr val="accent2"/>
                </a:solidFill>
              </a:rPr>
              <a:t>Trade regulation rulings</a:t>
            </a:r>
          </a:p>
          <a:p>
            <a:pPr marL="742950" lvl="1" indent="-285750">
              <a:spcBef>
                <a:spcPct val="10000"/>
              </a:spcBef>
              <a:buClr>
                <a:schemeClr val="accent2"/>
              </a:buClr>
              <a:buFont typeface="Wingdings" pitchFamily="2" charset="2"/>
              <a:buChar char="§"/>
              <a:tabLst>
                <a:tab pos="0" algn="l"/>
              </a:tabLst>
            </a:pPr>
            <a:r>
              <a:rPr lang="en-US" b="1" dirty="0">
                <a:solidFill>
                  <a:srgbClr val="00B050"/>
                </a:solidFill>
              </a:rPr>
              <a:t>Applies to entire industry</a:t>
            </a:r>
          </a:p>
          <a:p>
            <a:pPr marL="742950" lvl="1" indent="-285750">
              <a:spcBef>
                <a:spcPct val="10000"/>
              </a:spcBef>
              <a:buClr>
                <a:schemeClr val="accent2"/>
              </a:buClr>
              <a:buFont typeface="Wingdings" pitchFamily="2" charset="2"/>
              <a:buChar char="§"/>
              <a:tabLst>
                <a:tab pos="0" algn="l"/>
              </a:tabLst>
            </a:pPr>
            <a:r>
              <a:rPr lang="en-US" b="1" dirty="0">
                <a:solidFill>
                  <a:schemeClr val="accent2"/>
                </a:solidFill>
              </a:rPr>
              <a:t>Holds public hearing</a:t>
            </a:r>
          </a:p>
          <a:p>
            <a:pPr marL="742950" lvl="1" indent="-285750">
              <a:spcBef>
                <a:spcPct val="10000"/>
              </a:spcBef>
              <a:buClr>
                <a:schemeClr val="accent2"/>
              </a:buClr>
              <a:buFont typeface="Wingdings" pitchFamily="2" charset="2"/>
              <a:buChar char="§"/>
              <a:tabLst>
                <a:tab pos="0" algn="l"/>
              </a:tabLst>
            </a:pPr>
            <a:r>
              <a:rPr lang="en-US" b="1" dirty="0">
                <a:solidFill>
                  <a:schemeClr val="accent2"/>
                </a:solidFill>
              </a:rPr>
              <a:t>Accepts both oral and written arguments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146304" y="212271"/>
            <a:ext cx="8851392" cy="1006929"/>
          </a:xfrm>
          <a:prstGeom prst="rect">
            <a:avLst/>
          </a:prstGeom>
          <a:solidFill>
            <a:srgbClr val="FFC000">
              <a:alpha val="50000"/>
            </a:srgbClr>
          </a:solidFill>
          <a:ln w="9525">
            <a:noFill/>
            <a:miter lim="800000"/>
            <a:headEnd/>
            <a:tailEnd/>
          </a:ln>
        </p:spPr>
        <p:txBody>
          <a:bodyPr wrap="none" anchor="ctr"/>
          <a:lstStyle/>
          <a:p>
            <a:endParaRPr lang="en-US"/>
          </a:p>
        </p:txBody>
      </p:sp>
      <p:sp>
        <p:nvSpPr>
          <p:cNvPr id="9" name="Rectangle 3"/>
          <p:cNvSpPr>
            <a:spLocks noGrp="1" noChangeArrowheads="1"/>
          </p:cNvSpPr>
          <p:nvPr>
            <p:ph type="title" idx="4294967295"/>
          </p:nvPr>
        </p:nvSpPr>
        <p:spPr>
          <a:xfrm>
            <a:off x="304800" y="228600"/>
            <a:ext cx="8534400" cy="990600"/>
          </a:xfrm>
        </p:spPr>
        <p:txBody>
          <a:bodyPr/>
          <a:lstStyle/>
          <a:p>
            <a:pPr eaLnBrk="1" hangingPunct="1">
              <a:defRPr/>
            </a:pPr>
            <a:r>
              <a:rPr lang="en-US" sz="4400" dirty="0" smtClean="0">
                <a:solidFill>
                  <a:schemeClr val="accent2"/>
                </a:solidFill>
              </a:rPr>
              <a:t>Industry (self) Regulation</a:t>
            </a:r>
            <a:endParaRPr lang="en-US" sz="4400" dirty="0" smtClean="0">
              <a:solidFill>
                <a:schemeClr val="accent2"/>
              </a:solidFill>
              <a:effectLst>
                <a:outerShdw blurRad="38100" dist="38100" dir="2700000" algn="tl">
                  <a:srgbClr val="000000"/>
                </a:outerShdw>
              </a:effectLst>
            </a:endParaRPr>
          </a:p>
        </p:txBody>
      </p:sp>
      <p:sp>
        <p:nvSpPr>
          <p:cNvPr id="16387" name="Rectangle 3"/>
          <p:cNvSpPr txBox="1">
            <a:spLocks noChangeArrowheads="1"/>
          </p:cNvSpPr>
          <p:nvPr/>
        </p:nvSpPr>
        <p:spPr bwMode="auto">
          <a:xfrm>
            <a:off x="762000" y="2209800"/>
            <a:ext cx="7543800" cy="3505200"/>
          </a:xfrm>
          <a:prstGeom prst="rect">
            <a:avLst/>
          </a:prstGeom>
          <a:noFill/>
          <a:ln w="9525">
            <a:noFill/>
            <a:miter lim="800000"/>
            <a:headEnd/>
            <a:tailEnd/>
          </a:ln>
        </p:spPr>
        <p:txBody>
          <a:bodyPr/>
          <a:lstStyle/>
          <a:p>
            <a:pPr marL="342900" indent="-342900">
              <a:spcBef>
                <a:spcPct val="10000"/>
              </a:spcBef>
              <a:buClr>
                <a:schemeClr val="accent2"/>
              </a:buClr>
              <a:buFontTx/>
              <a:buChar char="•"/>
              <a:tabLst>
                <a:tab pos="0" algn="l"/>
              </a:tabLst>
            </a:pPr>
            <a:r>
              <a:rPr lang="en-US" sz="2800" b="1" dirty="0">
                <a:solidFill>
                  <a:schemeClr val="accent2"/>
                </a:solidFill>
              </a:rPr>
              <a:t>Council of Better Business Bureau</a:t>
            </a:r>
          </a:p>
          <a:p>
            <a:pPr marL="742950" lvl="1" indent="-285750">
              <a:spcBef>
                <a:spcPct val="10000"/>
              </a:spcBef>
              <a:buClr>
                <a:schemeClr val="accent2"/>
              </a:buClr>
              <a:buFont typeface="Wingdings" pitchFamily="2" charset="2"/>
              <a:buChar char="§"/>
              <a:tabLst>
                <a:tab pos="0" algn="l"/>
              </a:tabLst>
            </a:pPr>
            <a:r>
              <a:rPr lang="en-US" b="1" dirty="0">
                <a:solidFill>
                  <a:schemeClr val="accent2"/>
                </a:solidFill>
              </a:rPr>
              <a:t>Bureau keeps record of complaints</a:t>
            </a:r>
          </a:p>
          <a:p>
            <a:pPr marL="742950" lvl="1" indent="-285750">
              <a:spcBef>
                <a:spcPct val="10000"/>
              </a:spcBef>
              <a:buClr>
                <a:schemeClr val="accent2"/>
              </a:buClr>
              <a:buFont typeface="Wingdings" pitchFamily="2" charset="2"/>
              <a:buChar char="§"/>
              <a:tabLst>
                <a:tab pos="0" algn="l"/>
              </a:tabLst>
            </a:pPr>
            <a:r>
              <a:rPr lang="en-US" b="1" dirty="0">
                <a:solidFill>
                  <a:schemeClr val="accent2"/>
                </a:solidFill>
              </a:rPr>
              <a:t>Provide summary report on companies</a:t>
            </a:r>
          </a:p>
          <a:p>
            <a:pPr marL="342900" indent="-342900">
              <a:spcBef>
                <a:spcPct val="30000"/>
              </a:spcBef>
              <a:buClr>
                <a:schemeClr val="accent2"/>
              </a:buClr>
              <a:buFontTx/>
              <a:buChar char="•"/>
              <a:tabLst>
                <a:tab pos="0" algn="l"/>
              </a:tabLst>
            </a:pPr>
            <a:r>
              <a:rPr lang="en-US" sz="2800" b="1" dirty="0">
                <a:solidFill>
                  <a:schemeClr val="accent2"/>
                </a:solidFill>
              </a:rPr>
              <a:t>Agencies of the CBBB</a:t>
            </a:r>
          </a:p>
          <a:p>
            <a:pPr marL="742950" lvl="1" indent="-285750">
              <a:spcBef>
                <a:spcPct val="10000"/>
              </a:spcBef>
              <a:buClr>
                <a:schemeClr val="accent2"/>
              </a:buClr>
              <a:buFont typeface="Wingdings" pitchFamily="2" charset="2"/>
              <a:buChar char="§"/>
              <a:tabLst>
                <a:tab pos="0" algn="l"/>
              </a:tabLst>
            </a:pPr>
            <a:r>
              <a:rPr lang="en-US" b="1" dirty="0">
                <a:solidFill>
                  <a:schemeClr val="accent2"/>
                </a:solidFill>
              </a:rPr>
              <a:t>National Advertising Division </a:t>
            </a:r>
            <a:r>
              <a:rPr lang="en-US" b="1" dirty="0">
                <a:solidFill>
                  <a:srgbClr val="00B050"/>
                </a:solidFill>
              </a:rPr>
              <a:t>(NAD)</a:t>
            </a:r>
          </a:p>
          <a:p>
            <a:pPr marL="742950" lvl="1" indent="-285750">
              <a:spcBef>
                <a:spcPct val="10000"/>
              </a:spcBef>
              <a:buClr>
                <a:schemeClr val="accent2"/>
              </a:buClr>
              <a:buFont typeface="Wingdings" pitchFamily="2" charset="2"/>
              <a:buChar char="§"/>
              <a:tabLst>
                <a:tab pos="0" algn="l"/>
              </a:tabLst>
            </a:pPr>
            <a:r>
              <a:rPr lang="en-US" b="1" dirty="0">
                <a:solidFill>
                  <a:schemeClr val="accent2"/>
                </a:solidFill>
              </a:rPr>
              <a:t>National Advertising Review Board </a:t>
            </a:r>
            <a:r>
              <a:rPr lang="en-US" b="1" dirty="0">
                <a:solidFill>
                  <a:srgbClr val="00B050"/>
                </a:solidFill>
              </a:rPr>
              <a:t>(NARB)</a:t>
            </a:r>
          </a:p>
          <a:p>
            <a:pPr marL="742950" lvl="1" indent="-285750">
              <a:spcBef>
                <a:spcPct val="10000"/>
              </a:spcBef>
              <a:buClr>
                <a:schemeClr val="accent2"/>
              </a:buClr>
              <a:buFont typeface="Wingdings" pitchFamily="2" charset="2"/>
              <a:buChar char="§"/>
              <a:tabLst>
                <a:tab pos="0" algn="l"/>
              </a:tabLst>
            </a:pPr>
            <a:r>
              <a:rPr lang="en-US" b="1" dirty="0">
                <a:solidFill>
                  <a:schemeClr val="accent2"/>
                </a:solidFill>
              </a:rPr>
              <a:t>Children’s Advertising Review Unit </a:t>
            </a:r>
            <a:r>
              <a:rPr lang="en-US" b="1" dirty="0">
                <a:solidFill>
                  <a:srgbClr val="00B050"/>
                </a:solidFill>
              </a:rPr>
              <a:t>(CARU)</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46304" y="212271"/>
            <a:ext cx="8851392" cy="1216152"/>
          </a:xfrm>
          <a:prstGeom prst="rect">
            <a:avLst/>
          </a:prstGeom>
          <a:solidFill>
            <a:srgbClr val="FFC000">
              <a:alpha val="50000"/>
            </a:srgbClr>
          </a:solidFill>
          <a:ln w="9525">
            <a:noFill/>
            <a:miter lim="800000"/>
            <a:headEnd/>
            <a:tailEnd/>
          </a:ln>
        </p:spPr>
        <p:txBody>
          <a:bodyPr wrap="none" anchor="ctr"/>
          <a:lstStyle/>
          <a:p>
            <a:endParaRPr lang="en-US"/>
          </a:p>
        </p:txBody>
      </p:sp>
      <p:sp>
        <p:nvSpPr>
          <p:cNvPr id="9" name="Rectangle 3"/>
          <p:cNvSpPr>
            <a:spLocks noGrp="1" noChangeArrowheads="1"/>
          </p:cNvSpPr>
          <p:nvPr>
            <p:ph type="title" idx="4294967295"/>
          </p:nvPr>
        </p:nvSpPr>
        <p:spPr>
          <a:xfrm>
            <a:off x="304800" y="381000"/>
            <a:ext cx="8534400" cy="990600"/>
          </a:xfrm>
        </p:spPr>
        <p:txBody>
          <a:bodyPr/>
          <a:lstStyle/>
          <a:p>
            <a:pPr eaLnBrk="1" hangingPunct="1">
              <a:defRPr/>
            </a:pPr>
            <a:r>
              <a:rPr lang="en-US" sz="3600" dirty="0" smtClean="0">
                <a:solidFill>
                  <a:schemeClr val="accent2"/>
                </a:solidFill>
              </a:rPr>
              <a:t>National Advertising Division (NAD)</a:t>
            </a:r>
            <a:endParaRPr lang="en-US" sz="3600" dirty="0" smtClean="0">
              <a:solidFill>
                <a:schemeClr val="accent2"/>
              </a:solidFill>
              <a:effectLst>
                <a:outerShdw blurRad="38100" dist="38100" dir="2700000" algn="tl">
                  <a:srgbClr val="000000"/>
                </a:outerShdw>
              </a:effectLst>
            </a:endParaRPr>
          </a:p>
        </p:txBody>
      </p:sp>
      <p:sp>
        <p:nvSpPr>
          <p:cNvPr id="17411" name="Rectangle 3"/>
          <p:cNvSpPr txBox="1">
            <a:spLocks noChangeArrowheads="1"/>
          </p:cNvSpPr>
          <p:nvPr/>
        </p:nvSpPr>
        <p:spPr bwMode="auto">
          <a:xfrm>
            <a:off x="419100" y="2057400"/>
            <a:ext cx="8305800" cy="3657600"/>
          </a:xfrm>
          <a:prstGeom prst="rect">
            <a:avLst/>
          </a:prstGeom>
          <a:noFill/>
          <a:ln w="9525">
            <a:noFill/>
            <a:miter lim="800000"/>
            <a:headEnd/>
            <a:tailEnd/>
          </a:ln>
        </p:spPr>
        <p:txBody>
          <a:bodyPr/>
          <a:lstStyle/>
          <a:p>
            <a:pPr marL="342900" indent="-342900">
              <a:spcBef>
                <a:spcPct val="10000"/>
              </a:spcBef>
              <a:buClr>
                <a:schemeClr val="accent2"/>
              </a:buClr>
              <a:buFontTx/>
              <a:buChar char="•"/>
              <a:tabLst>
                <a:tab pos="0" algn="l"/>
              </a:tabLst>
            </a:pPr>
            <a:r>
              <a:rPr lang="en-US" sz="2800" b="1" dirty="0">
                <a:solidFill>
                  <a:schemeClr val="accent2"/>
                </a:solidFill>
              </a:rPr>
              <a:t>Receives complaints, investigates validity</a:t>
            </a:r>
            <a:r>
              <a:rPr lang="en-US" b="1" dirty="0">
                <a:solidFill>
                  <a:schemeClr val="accent2"/>
                </a:solidFill>
              </a:rPr>
              <a:t> </a:t>
            </a:r>
          </a:p>
          <a:p>
            <a:pPr marL="742950" lvl="1" indent="-285750">
              <a:spcBef>
                <a:spcPct val="10000"/>
              </a:spcBef>
              <a:buClr>
                <a:schemeClr val="accent2"/>
              </a:buClr>
              <a:buFont typeface="Wingdings" pitchFamily="2" charset="2"/>
              <a:buChar char="§"/>
              <a:tabLst>
                <a:tab pos="0" algn="l"/>
              </a:tabLst>
            </a:pPr>
            <a:r>
              <a:rPr lang="en-US" b="1" dirty="0">
                <a:solidFill>
                  <a:srgbClr val="00B050"/>
                </a:solidFill>
              </a:rPr>
              <a:t>If guilty, requests discontinuation of ad</a:t>
            </a:r>
          </a:p>
          <a:p>
            <a:pPr marL="742950" lvl="1" indent="-285750">
              <a:spcBef>
                <a:spcPct val="10000"/>
              </a:spcBef>
              <a:buClr>
                <a:schemeClr val="accent2"/>
              </a:buClr>
              <a:buFont typeface="Wingdings" pitchFamily="2" charset="2"/>
              <a:buChar char="§"/>
              <a:tabLst>
                <a:tab pos="0" algn="l"/>
              </a:tabLst>
            </a:pPr>
            <a:r>
              <a:rPr lang="en-US" b="1" dirty="0">
                <a:solidFill>
                  <a:srgbClr val="00B050"/>
                </a:solidFill>
              </a:rPr>
              <a:t>No legal authority</a:t>
            </a:r>
          </a:p>
          <a:p>
            <a:pPr marL="342900" indent="-342900">
              <a:spcBef>
                <a:spcPct val="10000"/>
              </a:spcBef>
              <a:buClr>
                <a:schemeClr val="accent2"/>
              </a:buClr>
              <a:buFontTx/>
              <a:buChar char="•"/>
              <a:tabLst>
                <a:tab pos="0" algn="l"/>
              </a:tabLst>
            </a:pPr>
            <a:r>
              <a:rPr lang="en-US" b="1" dirty="0" smtClean="0">
                <a:solidFill>
                  <a:schemeClr val="accent2"/>
                </a:solidFill>
              </a:rPr>
              <a:t>95% of companies </a:t>
            </a:r>
            <a:r>
              <a:rPr lang="en-US" b="1" dirty="0">
                <a:solidFill>
                  <a:schemeClr val="accent2"/>
                </a:solidFill>
              </a:rPr>
              <a:t>abide by ruling</a:t>
            </a:r>
          </a:p>
          <a:p>
            <a:pPr marL="342900" indent="-342900">
              <a:spcBef>
                <a:spcPct val="10000"/>
              </a:spcBef>
              <a:buClr>
                <a:schemeClr val="accent2"/>
              </a:buClr>
              <a:buFontTx/>
              <a:buChar char="•"/>
              <a:tabLst>
                <a:tab pos="0" algn="l"/>
              </a:tabLst>
            </a:pPr>
            <a:r>
              <a:rPr lang="en-US" b="1" dirty="0">
                <a:solidFill>
                  <a:schemeClr val="accent2"/>
                </a:solidFill>
              </a:rPr>
              <a:t>Hears 225-250 cases a year</a:t>
            </a:r>
          </a:p>
          <a:p>
            <a:pPr marL="342900" indent="-342900">
              <a:spcBef>
                <a:spcPct val="10000"/>
              </a:spcBef>
              <a:buClr>
                <a:schemeClr val="accent2"/>
              </a:buClr>
              <a:buFontTx/>
              <a:buChar char="•"/>
              <a:tabLst>
                <a:tab pos="0" algn="l"/>
              </a:tabLst>
            </a:pPr>
            <a:r>
              <a:rPr lang="en-US" b="1" dirty="0">
                <a:solidFill>
                  <a:schemeClr val="accent2"/>
                </a:solidFill>
              </a:rPr>
              <a:t>Rulings</a:t>
            </a:r>
          </a:p>
          <a:p>
            <a:pPr marL="742950" lvl="1" indent="-285750">
              <a:spcBef>
                <a:spcPct val="10000"/>
              </a:spcBef>
              <a:buClr>
                <a:schemeClr val="accent2"/>
              </a:buClr>
              <a:buFont typeface="Wingdings" pitchFamily="2" charset="2"/>
              <a:buChar char="§"/>
              <a:tabLst>
                <a:tab pos="0" algn="l"/>
              </a:tabLst>
            </a:pPr>
            <a:r>
              <a:rPr lang="en-US" b="1" dirty="0">
                <a:solidFill>
                  <a:schemeClr val="accent2"/>
                </a:solidFill>
              </a:rPr>
              <a:t>Ad not fully substantiated – 50% to 60%</a:t>
            </a:r>
          </a:p>
          <a:p>
            <a:pPr marL="742950" lvl="1" indent="-285750">
              <a:spcBef>
                <a:spcPct val="10000"/>
              </a:spcBef>
              <a:buClr>
                <a:schemeClr val="accent2"/>
              </a:buClr>
              <a:buFont typeface="Wingdings" pitchFamily="2" charset="2"/>
              <a:buChar char="§"/>
              <a:tabLst>
                <a:tab pos="0" algn="l"/>
              </a:tabLst>
            </a:pPr>
            <a:r>
              <a:rPr lang="en-US" b="1" dirty="0">
                <a:solidFill>
                  <a:schemeClr val="accent2"/>
                </a:solidFill>
              </a:rPr>
              <a:t>Ad fully substantiated - less than 5</a:t>
            </a:r>
            <a:r>
              <a:rPr lang="en-US" b="1" dirty="0" smtClean="0">
                <a:solidFill>
                  <a:schemeClr val="accent2"/>
                </a:solidFill>
              </a:rPr>
              <a:t>%</a:t>
            </a:r>
            <a:endParaRPr lang="en-US" b="1" dirty="0">
              <a:solidFill>
                <a:schemeClr val="accent2"/>
              </a:solidFill>
            </a:endParaRPr>
          </a:p>
        </p:txBody>
      </p:sp>
      <p:sp>
        <p:nvSpPr>
          <p:cNvPr id="2" name="Rectangle 3"/>
          <p:cNvSpPr>
            <a:spLocks noChangeArrowheads="1"/>
          </p:cNvSpPr>
          <p:nvPr/>
        </p:nvSpPr>
        <p:spPr bwMode="auto">
          <a:xfrm>
            <a:off x="5638800" y="228600"/>
            <a:ext cx="3200400" cy="457200"/>
          </a:xfrm>
          <a:prstGeom prst="rect">
            <a:avLst/>
          </a:prstGeom>
          <a:noFill/>
          <a:ln w="9525">
            <a:noFill/>
            <a:miter lim="800000"/>
            <a:headEnd/>
            <a:tailEnd/>
          </a:ln>
        </p:spPr>
        <p:txBody>
          <a:bodyPr anchor="ctr"/>
          <a:lstStyle/>
          <a:p>
            <a:pPr algn="r">
              <a:defRPr/>
            </a:pPr>
            <a:r>
              <a:rPr lang="en-US" sz="1800" b="1" i="1" dirty="0">
                <a:solidFill>
                  <a:schemeClr val="accent2"/>
                </a:solidFill>
              </a:rPr>
              <a:t>Industry (self) Regulation</a:t>
            </a:r>
            <a:endParaRPr lang="en-US" sz="1800" b="1" i="1" dirty="0">
              <a:solidFill>
                <a:schemeClr val="accent2"/>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146304" y="212270"/>
            <a:ext cx="8851392" cy="1540329"/>
          </a:xfrm>
          <a:prstGeom prst="rect">
            <a:avLst/>
          </a:prstGeom>
          <a:solidFill>
            <a:srgbClr val="FFC000">
              <a:alpha val="50000"/>
            </a:srgbClr>
          </a:solidFill>
          <a:ln w="9525">
            <a:noFill/>
            <a:miter lim="800000"/>
            <a:headEnd/>
            <a:tailEnd/>
          </a:ln>
        </p:spPr>
        <p:txBody>
          <a:bodyPr wrap="none" anchor="ctr"/>
          <a:lstStyle/>
          <a:p>
            <a:endParaRPr lang="en-US"/>
          </a:p>
        </p:txBody>
      </p:sp>
      <p:sp>
        <p:nvSpPr>
          <p:cNvPr id="9" name="Rectangle 3"/>
          <p:cNvSpPr>
            <a:spLocks noGrp="1" noChangeArrowheads="1"/>
          </p:cNvSpPr>
          <p:nvPr>
            <p:ph type="title" idx="4294967295"/>
          </p:nvPr>
        </p:nvSpPr>
        <p:spPr>
          <a:xfrm>
            <a:off x="304800" y="457200"/>
            <a:ext cx="8534400" cy="1295400"/>
          </a:xfrm>
        </p:spPr>
        <p:txBody>
          <a:bodyPr/>
          <a:lstStyle/>
          <a:p>
            <a:pPr eaLnBrk="1" hangingPunct="1">
              <a:defRPr/>
            </a:pPr>
            <a:r>
              <a:rPr lang="en-US" sz="3200" dirty="0" smtClean="0">
                <a:solidFill>
                  <a:schemeClr val="accent2"/>
                </a:solidFill>
              </a:rPr>
              <a:t>National Advertising Review Board</a:t>
            </a:r>
            <a:br>
              <a:rPr lang="en-US" sz="3200" dirty="0" smtClean="0">
                <a:solidFill>
                  <a:schemeClr val="accent2"/>
                </a:solidFill>
              </a:rPr>
            </a:br>
            <a:r>
              <a:rPr lang="en-US" sz="3200" dirty="0" smtClean="0">
                <a:solidFill>
                  <a:schemeClr val="accent2"/>
                </a:solidFill>
              </a:rPr>
              <a:t>(NARB)</a:t>
            </a:r>
            <a:endParaRPr lang="en-US" sz="3200" dirty="0" smtClean="0">
              <a:solidFill>
                <a:schemeClr val="accent2"/>
              </a:solidFill>
              <a:effectLst>
                <a:outerShdw blurRad="38100" dist="38100" dir="2700000" algn="tl">
                  <a:srgbClr val="000000"/>
                </a:outerShdw>
              </a:effectLst>
            </a:endParaRPr>
          </a:p>
        </p:txBody>
      </p:sp>
      <p:sp>
        <p:nvSpPr>
          <p:cNvPr id="18436" name="Rectangle 3"/>
          <p:cNvSpPr txBox="1">
            <a:spLocks noChangeArrowheads="1"/>
          </p:cNvSpPr>
          <p:nvPr/>
        </p:nvSpPr>
        <p:spPr bwMode="auto">
          <a:xfrm>
            <a:off x="533400" y="2133600"/>
            <a:ext cx="8077200" cy="3505200"/>
          </a:xfrm>
          <a:prstGeom prst="rect">
            <a:avLst/>
          </a:prstGeom>
          <a:noFill/>
          <a:ln w="9525">
            <a:noFill/>
            <a:miter lim="800000"/>
            <a:headEnd/>
            <a:tailEnd/>
          </a:ln>
        </p:spPr>
        <p:txBody>
          <a:bodyPr/>
          <a:lstStyle/>
          <a:p>
            <a:pPr marL="342900" indent="-342900">
              <a:spcBef>
                <a:spcPct val="30000"/>
              </a:spcBef>
              <a:buClr>
                <a:schemeClr val="accent2"/>
              </a:buClr>
              <a:buFontTx/>
              <a:buChar char="•"/>
              <a:tabLst>
                <a:tab pos="0" algn="l"/>
              </a:tabLst>
            </a:pPr>
            <a:r>
              <a:rPr lang="en-US" sz="2800" b="1" dirty="0">
                <a:solidFill>
                  <a:schemeClr val="accent2"/>
                </a:solidFill>
              </a:rPr>
              <a:t>Appeal from NAD or not resolved</a:t>
            </a:r>
          </a:p>
          <a:p>
            <a:pPr marL="342900" indent="-342900">
              <a:spcBef>
                <a:spcPct val="30000"/>
              </a:spcBef>
              <a:buClr>
                <a:schemeClr val="accent2"/>
              </a:buClr>
              <a:buFontTx/>
              <a:buChar char="•"/>
              <a:tabLst>
                <a:tab pos="0" algn="l"/>
              </a:tabLst>
            </a:pPr>
            <a:r>
              <a:rPr lang="en-US" sz="2800" b="1" dirty="0">
                <a:solidFill>
                  <a:schemeClr val="accent2"/>
                </a:solidFill>
              </a:rPr>
              <a:t>Advertising professionals and civic leaders</a:t>
            </a:r>
          </a:p>
          <a:p>
            <a:pPr marL="342900" indent="-342900">
              <a:spcBef>
                <a:spcPct val="30000"/>
              </a:spcBef>
              <a:buClr>
                <a:schemeClr val="accent2"/>
              </a:buClr>
              <a:buFontTx/>
              <a:buChar char="•"/>
              <a:tabLst>
                <a:tab pos="0" algn="l"/>
              </a:tabLst>
            </a:pPr>
            <a:r>
              <a:rPr lang="en-US" sz="2800" b="1" dirty="0">
                <a:solidFill>
                  <a:schemeClr val="accent2"/>
                </a:solidFill>
              </a:rPr>
              <a:t>Order similar to “</a:t>
            </a:r>
            <a:r>
              <a:rPr lang="en-US" sz="2800" b="1" i="1" dirty="0">
                <a:solidFill>
                  <a:schemeClr val="accent2"/>
                </a:solidFill>
              </a:rPr>
              <a:t>Consent Order</a:t>
            </a:r>
            <a:r>
              <a:rPr lang="en-US" sz="2800" b="1" dirty="0">
                <a:solidFill>
                  <a:schemeClr val="accent2"/>
                </a:solidFill>
              </a:rPr>
              <a:t>” of FTC</a:t>
            </a:r>
          </a:p>
          <a:p>
            <a:pPr marL="342900" indent="-342900">
              <a:spcBef>
                <a:spcPct val="30000"/>
              </a:spcBef>
              <a:buClr>
                <a:schemeClr val="accent2"/>
              </a:buClr>
              <a:buFontTx/>
              <a:buChar char="•"/>
              <a:tabLst>
                <a:tab pos="0" algn="l"/>
              </a:tabLst>
            </a:pPr>
            <a:r>
              <a:rPr lang="en-US" sz="2800" b="1" dirty="0">
                <a:solidFill>
                  <a:schemeClr val="accent2"/>
                </a:solidFill>
              </a:rPr>
              <a:t>Appeals/refusals go to FTC</a:t>
            </a:r>
          </a:p>
          <a:p>
            <a:pPr marL="342900" indent="-342900">
              <a:spcBef>
                <a:spcPct val="30000"/>
              </a:spcBef>
              <a:buClr>
                <a:schemeClr val="accent2"/>
              </a:buClr>
              <a:buFontTx/>
              <a:buChar char="•"/>
              <a:tabLst>
                <a:tab pos="0" algn="l"/>
              </a:tabLst>
            </a:pPr>
            <a:r>
              <a:rPr lang="en-US" sz="2800" b="1" dirty="0">
                <a:solidFill>
                  <a:schemeClr val="accent2"/>
                </a:solidFill>
              </a:rPr>
              <a:t>Only 4 referrals to FTC in last 25 years</a:t>
            </a:r>
          </a:p>
        </p:txBody>
      </p:sp>
      <p:sp>
        <p:nvSpPr>
          <p:cNvPr id="2" name="Rectangle 3"/>
          <p:cNvSpPr>
            <a:spLocks noChangeArrowheads="1"/>
          </p:cNvSpPr>
          <p:nvPr/>
        </p:nvSpPr>
        <p:spPr bwMode="auto">
          <a:xfrm>
            <a:off x="5638800" y="228600"/>
            <a:ext cx="3200400" cy="457200"/>
          </a:xfrm>
          <a:prstGeom prst="rect">
            <a:avLst/>
          </a:prstGeom>
          <a:noFill/>
          <a:ln w="9525">
            <a:noFill/>
            <a:miter lim="800000"/>
            <a:headEnd/>
            <a:tailEnd/>
          </a:ln>
        </p:spPr>
        <p:txBody>
          <a:bodyPr anchor="ctr"/>
          <a:lstStyle/>
          <a:p>
            <a:pPr algn="r">
              <a:defRPr/>
            </a:pPr>
            <a:r>
              <a:rPr lang="en-US" sz="1800" b="1" i="1" dirty="0">
                <a:solidFill>
                  <a:schemeClr val="accent2"/>
                </a:solidFill>
              </a:rPr>
              <a:t>Industry (self) Regulation</a:t>
            </a:r>
            <a:endParaRPr lang="en-US" sz="1800" b="1" i="1" dirty="0">
              <a:solidFill>
                <a:schemeClr val="accent2"/>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ChangeArrowheads="1"/>
          </p:cNvSpPr>
          <p:nvPr/>
        </p:nvSpPr>
        <p:spPr bwMode="auto">
          <a:xfrm>
            <a:off x="146304" y="212271"/>
            <a:ext cx="8851392" cy="1216152"/>
          </a:xfrm>
          <a:prstGeom prst="rect">
            <a:avLst/>
          </a:prstGeom>
          <a:solidFill>
            <a:srgbClr val="FFC000">
              <a:alpha val="50000"/>
            </a:srgbClr>
          </a:solidFill>
          <a:ln w="9525">
            <a:noFill/>
            <a:miter lim="800000"/>
            <a:headEnd/>
            <a:tailEnd/>
          </a:ln>
        </p:spPr>
        <p:txBody>
          <a:bodyPr wrap="none" anchor="ctr"/>
          <a:lstStyle/>
          <a:p>
            <a:endParaRPr lang="en-US"/>
          </a:p>
        </p:txBody>
      </p:sp>
      <p:pic>
        <p:nvPicPr>
          <p:cNvPr id="19458" name="Picture 8" descr="M13_CLOW9423_04_SE_C19.jpg"/>
          <p:cNvPicPr>
            <a:picLocks noChangeAspect="1"/>
          </p:cNvPicPr>
          <p:nvPr/>
        </p:nvPicPr>
        <p:blipFill>
          <a:blip r:embed="rId3" cstate="print"/>
          <a:srcRect/>
          <a:stretch>
            <a:fillRect/>
          </a:stretch>
        </p:blipFill>
        <p:spPr bwMode="auto">
          <a:xfrm>
            <a:off x="304800" y="2819400"/>
            <a:ext cx="4062413" cy="2727325"/>
          </a:xfrm>
          <a:prstGeom prst="rect">
            <a:avLst/>
          </a:prstGeom>
          <a:noFill/>
          <a:ln w="9525">
            <a:noFill/>
            <a:miter lim="800000"/>
            <a:headEnd/>
            <a:tailEnd/>
          </a:ln>
        </p:spPr>
      </p:pic>
      <p:sp>
        <p:nvSpPr>
          <p:cNvPr id="19459" name="Slide Number Placeholder 11"/>
          <p:cNvSpPr txBox="1">
            <a:spLocks noGrp="1"/>
          </p:cNvSpPr>
          <p:nvPr/>
        </p:nvSpPr>
        <p:spPr bwMode="auto">
          <a:xfrm>
            <a:off x="6553200" y="6629400"/>
            <a:ext cx="1905000" cy="457200"/>
          </a:xfrm>
          <a:prstGeom prst="rect">
            <a:avLst/>
          </a:prstGeom>
          <a:noFill/>
          <a:ln w="9525">
            <a:noFill/>
            <a:miter lim="800000"/>
            <a:headEnd/>
            <a:tailEnd/>
          </a:ln>
        </p:spPr>
        <p:txBody>
          <a:bodyPr/>
          <a:lstStyle/>
          <a:p>
            <a:pPr algn="r"/>
            <a:r>
              <a:rPr lang="en-US" sz="1400">
                <a:latin typeface="Times New Roman" pitchFamily="18" charset="0"/>
              </a:rPr>
              <a:t>14-</a:t>
            </a:r>
            <a:fld id="{256C01F8-CFD7-4AD4-B189-C3BB59439AD1}" type="slidenum">
              <a:rPr lang="en-US" sz="1400">
                <a:latin typeface="Times New Roman" pitchFamily="18" charset="0"/>
              </a:rPr>
              <a:pPr algn="r"/>
              <a:t>16</a:t>
            </a:fld>
            <a:endParaRPr lang="en-US" sz="1400">
              <a:latin typeface="Times New Roman" pitchFamily="18" charset="0"/>
            </a:endParaRPr>
          </a:p>
        </p:txBody>
      </p:sp>
      <p:sp>
        <p:nvSpPr>
          <p:cNvPr id="19460" name="TextBox 14"/>
          <p:cNvSpPr txBox="1">
            <a:spLocks noChangeArrowheads="1"/>
          </p:cNvSpPr>
          <p:nvPr/>
        </p:nvSpPr>
        <p:spPr bwMode="auto">
          <a:xfrm>
            <a:off x="304800" y="304800"/>
            <a:ext cx="8534400" cy="1143000"/>
          </a:xfrm>
          <a:prstGeom prst="rect">
            <a:avLst/>
          </a:prstGeom>
          <a:noFill/>
          <a:ln w="9525">
            <a:noFill/>
            <a:miter lim="800000"/>
            <a:headEnd/>
            <a:tailEnd/>
          </a:ln>
        </p:spPr>
        <p:txBody>
          <a:bodyPr wrap="none" anchor="ctr"/>
          <a:lstStyle/>
          <a:p>
            <a:pPr algn="ctr"/>
            <a:r>
              <a:rPr lang="en-US" sz="3600" b="1" dirty="0">
                <a:solidFill>
                  <a:schemeClr val="accent2"/>
                </a:solidFill>
              </a:rPr>
              <a:t>Children’s Advertising Review Unit</a:t>
            </a:r>
          </a:p>
        </p:txBody>
      </p:sp>
      <p:sp>
        <p:nvSpPr>
          <p:cNvPr id="19461" name="TextBox 9"/>
          <p:cNvSpPr txBox="1">
            <a:spLocks noChangeArrowheads="1"/>
          </p:cNvSpPr>
          <p:nvPr/>
        </p:nvSpPr>
        <p:spPr bwMode="auto">
          <a:xfrm>
            <a:off x="1447800" y="1889125"/>
            <a:ext cx="1614488" cy="701675"/>
          </a:xfrm>
          <a:prstGeom prst="rect">
            <a:avLst/>
          </a:prstGeom>
          <a:noFill/>
          <a:ln w="9525">
            <a:noFill/>
            <a:miter lim="800000"/>
            <a:headEnd/>
            <a:tailEnd/>
          </a:ln>
        </p:spPr>
        <p:txBody>
          <a:bodyPr wrap="none">
            <a:spAutoFit/>
          </a:bodyPr>
          <a:lstStyle/>
          <a:p>
            <a:r>
              <a:rPr lang="en-US" sz="4000" b="1" dirty="0">
                <a:solidFill>
                  <a:srgbClr val="00B050"/>
                </a:solidFill>
              </a:rPr>
              <a:t>CARU</a:t>
            </a:r>
          </a:p>
        </p:txBody>
      </p:sp>
      <p:sp>
        <p:nvSpPr>
          <p:cNvPr id="9" name="Rectangle 3"/>
          <p:cNvSpPr>
            <a:spLocks noChangeArrowheads="1"/>
          </p:cNvSpPr>
          <p:nvPr/>
        </p:nvSpPr>
        <p:spPr bwMode="auto">
          <a:xfrm>
            <a:off x="5638800" y="228600"/>
            <a:ext cx="3200400" cy="457200"/>
          </a:xfrm>
          <a:prstGeom prst="rect">
            <a:avLst/>
          </a:prstGeom>
          <a:noFill/>
          <a:ln w="9525">
            <a:noFill/>
            <a:miter lim="800000"/>
            <a:headEnd/>
            <a:tailEnd/>
          </a:ln>
        </p:spPr>
        <p:txBody>
          <a:bodyPr anchor="ctr"/>
          <a:lstStyle/>
          <a:p>
            <a:pPr algn="r">
              <a:defRPr/>
            </a:pPr>
            <a:r>
              <a:rPr lang="en-US" sz="1800" b="1" i="1" dirty="0">
                <a:solidFill>
                  <a:schemeClr val="accent2"/>
                </a:solidFill>
              </a:rPr>
              <a:t>Industry (self) Regulation</a:t>
            </a:r>
            <a:endParaRPr lang="en-US" sz="1800" b="1" i="1" dirty="0">
              <a:solidFill>
                <a:schemeClr val="accent2"/>
              </a:solidFill>
              <a:effectLst>
                <a:outerShdw blurRad="38100" dist="38100" dir="2700000" algn="tl">
                  <a:srgbClr val="C0C0C0"/>
                </a:outerShdw>
              </a:effectLst>
            </a:endParaRPr>
          </a:p>
        </p:txBody>
      </p:sp>
      <p:sp>
        <p:nvSpPr>
          <p:cNvPr id="19463" name="Rectangle 3"/>
          <p:cNvSpPr>
            <a:spLocks noGrp="1" noChangeArrowheads="1"/>
          </p:cNvSpPr>
          <p:nvPr>
            <p:ph type="body" sz="half" idx="4294967295"/>
          </p:nvPr>
        </p:nvSpPr>
        <p:spPr>
          <a:xfrm>
            <a:off x="4724400" y="2286000"/>
            <a:ext cx="4419600" cy="3352800"/>
          </a:xfrm>
          <a:noFill/>
        </p:spPr>
        <p:txBody>
          <a:bodyPr/>
          <a:lstStyle/>
          <a:p>
            <a:pPr eaLnBrk="1" hangingPunct="1">
              <a:buClr>
                <a:schemeClr val="accent2"/>
              </a:buClr>
            </a:pPr>
            <a:r>
              <a:rPr lang="en-US" sz="2400" dirty="0" smtClean="0">
                <a:solidFill>
                  <a:schemeClr val="accent2"/>
                </a:solidFill>
              </a:rPr>
              <a:t>Children 12 and under</a:t>
            </a:r>
          </a:p>
          <a:p>
            <a:pPr eaLnBrk="1" hangingPunct="1">
              <a:buClr>
                <a:schemeClr val="accent2"/>
              </a:buClr>
            </a:pPr>
            <a:r>
              <a:rPr lang="en-US" sz="2400" dirty="0" smtClean="0">
                <a:solidFill>
                  <a:schemeClr val="accent2"/>
                </a:solidFill>
              </a:rPr>
              <a:t>Online privacy practices of Web sites</a:t>
            </a:r>
          </a:p>
          <a:p>
            <a:pPr eaLnBrk="1" hangingPunct="1">
              <a:buClr>
                <a:schemeClr val="accent2"/>
              </a:buClr>
            </a:pPr>
            <a:r>
              <a:rPr lang="en-US" sz="2400" dirty="0" smtClean="0">
                <a:solidFill>
                  <a:schemeClr val="accent2"/>
                </a:solidFill>
              </a:rPr>
              <a:t>Operates similar to the NAD</a:t>
            </a:r>
          </a:p>
          <a:p>
            <a:pPr eaLnBrk="1" hangingPunct="1">
              <a:buClr>
                <a:schemeClr val="accent2"/>
              </a:buClr>
            </a:pPr>
            <a:r>
              <a:rPr lang="en-US" sz="2400" dirty="0" smtClean="0">
                <a:solidFill>
                  <a:schemeClr val="accent2"/>
                </a:solidFill>
              </a:rPr>
              <a:t>Prescreens ads directed to children (2005)</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146304" y="212271"/>
            <a:ext cx="8851392" cy="1216152"/>
          </a:xfrm>
          <a:prstGeom prst="rect">
            <a:avLst/>
          </a:prstGeom>
          <a:solidFill>
            <a:srgbClr val="FFC000">
              <a:alpha val="50000"/>
            </a:srgbClr>
          </a:solidFill>
          <a:ln w="9525">
            <a:noFill/>
            <a:miter lim="800000"/>
            <a:headEnd/>
            <a:tailEnd/>
          </a:ln>
        </p:spPr>
        <p:txBody>
          <a:bodyPr wrap="none" anchor="ctr"/>
          <a:lstStyle/>
          <a:p>
            <a:endParaRPr lang="en-US"/>
          </a:p>
        </p:txBody>
      </p:sp>
      <p:sp>
        <p:nvSpPr>
          <p:cNvPr id="23559" name="Text Box 9"/>
          <p:cNvSpPr txBox="1">
            <a:spLocks noChangeArrowheads="1"/>
          </p:cNvSpPr>
          <p:nvPr/>
        </p:nvSpPr>
        <p:spPr bwMode="auto">
          <a:xfrm>
            <a:off x="7391400" y="5791200"/>
            <a:ext cx="1219200" cy="400110"/>
          </a:xfrm>
          <a:prstGeom prst="rect">
            <a:avLst/>
          </a:prstGeom>
          <a:noFill/>
          <a:ln w="12700">
            <a:noFill/>
            <a:miter lim="800000"/>
            <a:headEnd type="none" w="sm" len="sm"/>
            <a:tailEnd type="none" w="sm" len="sm"/>
          </a:ln>
        </p:spPr>
        <p:txBody>
          <a:bodyPr wrap="square">
            <a:spAutoFit/>
          </a:bodyPr>
          <a:lstStyle/>
          <a:p>
            <a:r>
              <a:rPr lang="en-US" sz="2000" dirty="0" smtClean="0">
                <a:solidFill>
                  <a:schemeClr val="accent2"/>
                </a:solidFill>
                <a:latin typeface="+mj-lt"/>
              </a:rPr>
              <a:t>Fig. 14-4</a:t>
            </a:r>
            <a:endParaRPr lang="en-US" sz="2000" dirty="0">
              <a:solidFill>
                <a:schemeClr val="accent2"/>
              </a:solidFill>
              <a:latin typeface="+mj-lt"/>
            </a:endParaRPr>
          </a:p>
        </p:txBody>
      </p:sp>
      <p:sp>
        <p:nvSpPr>
          <p:cNvPr id="23560" name="Rectangle 10"/>
          <p:cNvSpPr>
            <a:spLocks noChangeArrowheads="1"/>
          </p:cNvSpPr>
          <p:nvPr/>
        </p:nvSpPr>
        <p:spPr bwMode="auto">
          <a:xfrm>
            <a:off x="307848" y="228600"/>
            <a:ext cx="8531352" cy="1097280"/>
          </a:xfrm>
          <a:prstGeom prst="rect">
            <a:avLst/>
          </a:prstGeom>
          <a:noFill/>
          <a:ln w="9525">
            <a:noFill/>
            <a:miter lim="800000"/>
            <a:headEnd/>
            <a:tailEnd/>
          </a:ln>
        </p:spPr>
        <p:txBody>
          <a:bodyPr lIns="92075" tIns="46038" rIns="92075" bIns="46038" anchor="ctr"/>
          <a:lstStyle/>
          <a:p>
            <a:pPr algn="ctr" eaLnBrk="0" hangingPunct="0"/>
            <a:r>
              <a:rPr lang="en-US" sz="3600" b="1" dirty="0">
                <a:solidFill>
                  <a:schemeClr val="accent2"/>
                </a:solidFill>
                <a:latin typeface="+mn-lt"/>
              </a:rPr>
              <a:t>CARU Guidelines for Advertising to Children</a:t>
            </a:r>
          </a:p>
        </p:txBody>
      </p:sp>
      <p:sp>
        <p:nvSpPr>
          <p:cNvPr id="15" name="Rectangle 3"/>
          <p:cNvSpPr txBox="1">
            <a:spLocks noChangeArrowheads="1"/>
          </p:cNvSpPr>
          <p:nvPr/>
        </p:nvSpPr>
        <p:spPr bwMode="auto">
          <a:xfrm>
            <a:off x="457200" y="1524000"/>
            <a:ext cx="8229600" cy="4343400"/>
          </a:xfrm>
          <a:prstGeom prst="rect">
            <a:avLst/>
          </a:prstGeom>
          <a:noFill/>
          <a:ln w="9525">
            <a:noFill/>
            <a:miter lim="800000"/>
            <a:headEnd/>
            <a:tailEnd/>
          </a:ln>
        </p:spPr>
        <p:txBody>
          <a:bodyPr/>
          <a:lstStyle/>
          <a:p>
            <a:pPr marL="342900" indent="-342900" eaLnBrk="0" hangingPunct="0">
              <a:spcBef>
                <a:spcPct val="20000"/>
              </a:spcBef>
              <a:buClr>
                <a:schemeClr val="accent2"/>
              </a:buClr>
              <a:buFontTx/>
              <a:buChar char="•"/>
              <a:defRPr/>
            </a:pPr>
            <a:r>
              <a:rPr lang="en-US" b="1" kern="0" dirty="0">
                <a:solidFill>
                  <a:schemeClr val="accent2"/>
                </a:solidFill>
                <a:latin typeface="+mn-lt"/>
              </a:rPr>
              <a:t>Ads for toys should not create unreasonable </a:t>
            </a:r>
            <a:r>
              <a:rPr lang="en-US" b="1" kern="0" dirty="0" smtClean="0">
                <a:solidFill>
                  <a:schemeClr val="accent2"/>
                </a:solidFill>
                <a:latin typeface="+mn-lt"/>
              </a:rPr>
              <a:t>expectation. Toys </a:t>
            </a:r>
            <a:r>
              <a:rPr lang="en-US" b="1" kern="0" dirty="0">
                <a:solidFill>
                  <a:schemeClr val="accent2"/>
                </a:solidFill>
                <a:latin typeface="+mn-lt"/>
              </a:rPr>
              <a:t>should look and act as they would if a child was playing with it.</a:t>
            </a:r>
          </a:p>
          <a:p>
            <a:pPr marL="342900" indent="-342900" eaLnBrk="0" hangingPunct="0">
              <a:spcBef>
                <a:spcPct val="20000"/>
              </a:spcBef>
              <a:buClr>
                <a:schemeClr val="accent2"/>
              </a:buClr>
              <a:buFontTx/>
              <a:buChar char="•"/>
              <a:defRPr/>
            </a:pPr>
            <a:r>
              <a:rPr lang="en-US" b="1" kern="0" dirty="0">
                <a:solidFill>
                  <a:schemeClr val="accent2"/>
                </a:solidFill>
                <a:latin typeface="+mn-lt"/>
              </a:rPr>
              <a:t>Ads should not blur between fantasy and reality.</a:t>
            </a:r>
          </a:p>
          <a:p>
            <a:pPr marL="342900" indent="-342900" eaLnBrk="0" hangingPunct="0">
              <a:spcBef>
                <a:spcPct val="20000"/>
              </a:spcBef>
              <a:buClr>
                <a:schemeClr val="accent2"/>
              </a:buClr>
              <a:buFontTx/>
              <a:buChar char="•"/>
              <a:defRPr/>
            </a:pPr>
            <a:r>
              <a:rPr lang="en-US" b="1" kern="0" dirty="0">
                <a:solidFill>
                  <a:schemeClr val="accent2"/>
                </a:solidFill>
                <a:latin typeface="+mn-lt"/>
              </a:rPr>
              <a:t>Ads should have clear and visible disclosures about what items come with a toy </a:t>
            </a:r>
            <a:r>
              <a:rPr lang="en-US" b="1" kern="0" dirty="0" smtClean="0">
                <a:solidFill>
                  <a:schemeClr val="accent2"/>
                </a:solidFill>
                <a:latin typeface="+mn-lt"/>
              </a:rPr>
              <a:t>and what </a:t>
            </a:r>
            <a:r>
              <a:rPr lang="en-US" b="1" kern="0" dirty="0">
                <a:solidFill>
                  <a:schemeClr val="accent2"/>
                </a:solidFill>
                <a:latin typeface="+mn-lt"/>
              </a:rPr>
              <a:t>do not.</a:t>
            </a:r>
          </a:p>
          <a:p>
            <a:pPr marL="342900" indent="-342900" eaLnBrk="0" hangingPunct="0">
              <a:spcBef>
                <a:spcPct val="20000"/>
              </a:spcBef>
              <a:buClr>
                <a:schemeClr val="accent2"/>
              </a:buClr>
              <a:buFontTx/>
              <a:buChar char="•"/>
              <a:defRPr/>
            </a:pPr>
            <a:r>
              <a:rPr lang="en-US" b="1" kern="0" dirty="0">
                <a:solidFill>
                  <a:schemeClr val="accent2"/>
                </a:solidFill>
                <a:latin typeface="+mn-lt"/>
              </a:rPr>
              <a:t>Items that require adult supervision must be shown with adults supervising the child.</a:t>
            </a:r>
          </a:p>
          <a:p>
            <a:pPr marL="342900" indent="-342900" eaLnBrk="0" hangingPunct="0">
              <a:spcBef>
                <a:spcPct val="20000"/>
              </a:spcBef>
              <a:buClr>
                <a:schemeClr val="accent2"/>
              </a:buClr>
              <a:buFontTx/>
              <a:buChar char="•"/>
              <a:defRPr/>
            </a:pPr>
            <a:r>
              <a:rPr lang="en-US" b="1" kern="0" dirty="0">
                <a:solidFill>
                  <a:schemeClr val="accent2"/>
                </a:solidFill>
                <a:latin typeface="+mn-lt"/>
              </a:rPr>
              <a:t>Products and ad content should be appropriate for children.</a:t>
            </a:r>
          </a:p>
          <a:p>
            <a:pPr marL="342900" indent="-342900" eaLnBrk="0" hangingPunct="0">
              <a:lnSpc>
                <a:spcPct val="80000"/>
              </a:lnSpc>
              <a:spcBef>
                <a:spcPct val="20000"/>
              </a:spcBef>
              <a:buFontTx/>
              <a:buChar char="•"/>
              <a:defRPr/>
            </a:pPr>
            <a:endParaRPr lang="en-US" kern="0" dirty="0">
              <a:latin typeface="+mn-lt"/>
            </a:endParaRPr>
          </a:p>
        </p:txBody>
      </p:sp>
      <p:sp>
        <p:nvSpPr>
          <p:cNvPr id="23564" name="Text Box 4"/>
          <p:cNvSpPr txBox="1">
            <a:spLocks noChangeArrowheads="1"/>
          </p:cNvSpPr>
          <p:nvPr/>
        </p:nvSpPr>
        <p:spPr bwMode="auto">
          <a:xfrm>
            <a:off x="1752600" y="6223084"/>
            <a:ext cx="6187912" cy="253916"/>
          </a:xfrm>
          <a:prstGeom prst="rect">
            <a:avLst/>
          </a:prstGeom>
          <a:noFill/>
          <a:ln w="9525">
            <a:noFill/>
            <a:miter lim="800000"/>
            <a:headEnd/>
            <a:tailEnd/>
          </a:ln>
        </p:spPr>
        <p:txBody>
          <a:bodyPr wrap="none">
            <a:spAutoFit/>
          </a:bodyPr>
          <a:lstStyle/>
          <a:p>
            <a:r>
              <a:rPr lang="en-US" sz="1050" dirty="0"/>
              <a:t>Source: Adopted from Wayne Keeley, “Toys and the Truth,” </a:t>
            </a:r>
            <a:r>
              <a:rPr lang="en-US" sz="1050" i="1" dirty="0"/>
              <a:t>Playthings</a:t>
            </a:r>
            <a:r>
              <a:rPr lang="en-US" sz="1050" dirty="0"/>
              <a:t>, Vol. 106, No. 2 (February 2008), p. 8.</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146304" y="212270"/>
            <a:ext cx="8851392" cy="1311729"/>
          </a:xfrm>
          <a:prstGeom prst="rect">
            <a:avLst/>
          </a:prstGeom>
          <a:solidFill>
            <a:srgbClr val="FFC000">
              <a:alpha val="50000"/>
            </a:srgbClr>
          </a:solidFill>
          <a:ln w="9525">
            <a:noFill/>
            <a:miter lim="800000"/>
            <a:headEnd/>
            <a:tailEnd/>
          </a:ln>
        </p:spPr>
        <p:txBody>
          <a:bodyPr wrap="none" anchor="ctr"/>
          <a:lstStyle/>
          <a:p>
            <a:endParaRPr lang="en-US"/>
          </a:p>
        </p:txBody>
      </p:sp>
      <p:sp>
        <p:nvSpPr>
          <p:cNvPr id="20482" name="Rectangle 2"/>
          <p:cNvSpPr>
            <a:spLocks noGrp="1" noChangeArrowheads="1"/>
          </p:cNvSpPr>
          <p:nvPr>
            <p:ph type="title" idx="4294967295"/>
          </p:nvPr>
        </p:nvSpPr>
        <p:spPr>
          <a:xfrm>
            <a:off x="257628" y="152400"/>
            <a:ext cx="8610600" cy="1371600"/>
          </a:xfrm>
        </p:spPr>
        <p:txBody>
          <a:bodyPr/>
          <a:lstStyle/>
          <a:p>
            <a:pPr eaLnBrk="1" hangingPunct="1"/>
            <a:r>
              <a:rPr lang="en-US" sz="4000" dirty="0" smtClean="0">
                <a:solidFill>
                  <a:schemeClr val="accent2"/>
                </a:solidFill>
              </a:rPr>
              <a:t>Advantages of</a:t>
            </a:r>
            <a:br>
              <a:rPr lang="en-US" sz="4000" dirty="0" smtClean="0">
                <a:solidFill>
                  <a:schemeClr val="accent2"/>
                </a:solidFill>
              </a:rPr>
            </a:br>
            <a:r>
              <a:rPr lang="en-US" sz="4000" dirty="0" smtClean="0">
                <a:solidFill>
                  <a:schemeClr val="accent2"/>
                </a:solidFill>
              </a:rPr>
              <a:t> Industry Regulations</a:t>
            </a:r>
          </a:p>
        </p:txBody>
      </p:sp>
      <p:sp>
        <p:nvSpPr>
          <p:cNvPr id="20483" name="Rectangle 3"/>
          <p:cNvSpPr txBox="1">
            <a:spLocks noChangeArrowheads="1"/>
          </p:cNvSpPr>
          <p:nvPr/>
        </p:nvSpPr>
        <p:spPr bwMode="auto">
          <a:xfrm>
            <a:off x="914400" y="1905000"/>
            <a:ext cx="7315200" cy="3048000"/>
          </a:xfrm>
          <a:prstGeom prst="rect">
            <a:avLst/>
          </a:prstGeom>
          <a:noFill/>
          <a:ln w="9525">
            <a:noFill/>
            <a:miter lim="800000"/>
            <a:headEnd/>
            <a:tailEnd/>
          </a:ln>
        </p:spPr>
        <p:txBody>
          <a:bodyPr/>
          <a:lstStyle/>
          <a:p>
            <a:pPr marL="342900" indent="-342900" eaLnBrk="0" hangingPunct="0">
              <a:spcBef>
                <a:spcPct val="20000"/>
              </a:spcBef>
              <a:buClr>
                <a:schemeClr val="accent2"/>
              </a:buClr>
              <a:buFontTx/>
              <a:buChar char="•"/>
            </a:pPr>
            <a:r>
              <a:rPr lang="en-US" sz="3200" b="1" dirty="0">
                <a:solidFill>
                  <a:schemeClr val="accent2"/>
                </a:solidFill>
              </a:rPr>
              <a:t>Lower cost.</a:t>
            </a:r>
          </a:p>
          <a:p>
            <a:pPr marL="342900" indent="-342900" eaLnBrk="0" hangingPunct="0">
              <a:spcBef>
                <a:spcPct val="20000"/>
              </a:spcBef>
              <a:buClr>
                <a:schemeClr val="accent2"/>
              </a:buClr>
              <a:buFontTx/>
              <a:buChar char="•"/>
            </a:pPr>
            <a:r>
              <a:rPr lang="en-US" sz="3200" b="1" dirty="0">
                <a:solidFill>
                  <a:schemeClr val="accent2"/>
                </a:solidFill>
              </a:rPr>
              <a:t>Faster resolution.</a:t>
            </a:r>
          </a:p>
          <a:p>
            <a:pPr marL="342900" indent="-342900" eaLnBrk="0" hangingPunct="0">
              <a:spcBef>
                <a:spcPct val="20000"/>
              </a:spcBef>
              <a:buClr>
                <a:schemeClr val="accent2"/>
              </a:buClr>
              <a:buFontTx/>
              <a:buChar char="•"/>
            </a:pPr>
            <a:r>
              <a:rPr lang="en-US" sz="3200" b="1" dirty="0">
                <a:solidFill>
                  <a:schemeClr val="accent2"/>
                </a:solidFill>
              </a:rPr>
              <a:t>Heard by attorneys and business professionals with experience in advertising.</a:t>
            </a:r>
          </a:p>
          <a:p>
            <a:pPr marL="342900" indent="-342900" eaLnBrk="0" hangingPunct="0">
              <a:spcBef>
                <a:spcPct val="20000"/>
              </a:spcBef>
              <a:buClr>
                <a:schemeClr val="accent2"/>
              </a:buClr>
              <a:buFontTx/>
              <a:buChar char="•"/>
            </a:pPr>
            <a:r>
              <a:rPr lang="en-US" sz="3200" b="1" dirty="0">
                <a:solidFill>
                  <a:schemeClr val="accent2"/>
                </a:solidFill>
              </a:rPr>
              <a:t>Not bound by law</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146304" y="212271"/>
            <a:ext cx="8851392" cy="1006929"/>
          </a:xfrm>
          <a:prstGeom prst="rect">
            <a:avLst/>
          </a:prstGeom>
          <a:solidFill>
            <a:srgbClr val="FFC000">
              <a:alpha val="50000"/>
            </a:srgbClr>
          </a:solidFill>
          <a:ln w="9525">
            <a:noFill/>
            <a:miter lim="800000"/>
            <a:headEnd/>
            <a:tailEnd/>
          </a:ln>
        </p:spPr>
        <p:txBody>
          <a:bodyPr wrap="none" anchor="ctr"/>
          <a:lstStyle/>
          <a:p>
            <a:endParaRPr lang="en-US"/>
          </a:p>
        </p:txBody>
      </p:sp>
      <p:sp>
        <p:nvSpPr>
          <p:cNvPr id="52227" name="Rectangle 2"/>
          <p:cNvSpPr>
            <a:spLocks noGrp="1" noChangeArrowheads="1"/>
          </p:cNvSpPr>
          <p:nvPr>
            <p:ph type="ctrTitle"/>
          </p:nvPr>
        </p:nvSpPr>
        <p:spPr>
          <a:xfrm>
            <a:off x="304800" y="304800"/>
            <a:ext cx="8534400" cy="990600"/>
          </a:xfrm>
          <a:noFill/>
        </p:spPr>
        <p:txBody>
          <a:bodyPr lIns="92075" tIns="46038" rIns="92075" bIns="46038"/>
          <a:lstStyle/>
          <a:p>
            <a:r>
              <a:rPr lang="en-US" sz="4400" dirty="0" smtClean="0">
                <a:solidFill>
                  <a:schemeClr val="accent2"/>
                </a:solidFill>
                <a:latin typeface="Tahoma" pitchFamily="34" charset="0"/>
              </a:rPr>
              <a:t>Public Relations</a:t>
            </a:r>
          </a:p>
        </p:txBody>
      </p:sp>
      <p:sp>
        <p:nvSpPr>
          <p:cNvPr id="52228" name="Rectangle 3"/>
          <p:cNvSpPr>
            <a:spLocks noGrp="1" noChangeArrowheads="1"/>
          </p:cNvSpPr>
          <p:nvPr>
            <p:ph type="subTitle" idx="1"/>
          </p:nvPr>
        </p:nvSpPr>
        <p:spPr>
          <a:xfrm>
            <a:off x="1219200" y="1600200"/>
            <a:ext cx="7086600" cy="4114800"/>
          </a:xfrm>
        </p:spPr>
        <p:txBody>
          <a:bodyPr lIns="92075" tIns="46038" rIns="92075" bIns="46038"/>
          <a:lstStyle/>
          <a:p>
            <a:pPr>
              <a:buClr>
                <a:srgbClr val="000099"/>
              </a:buClr>
            </a:pPr>
            <a:r>
              <a:rPr lang="en-US" sz="2800" u="sng" dirty="0" smtClean="0">
                <a:solidFill>
                  <a:schemeClr val="accent2"/>
                </a:solidFill>
                <a:latin typeface="Tahoma" pitchFamily="34" charset="0"/>
              </a:rPr>
              <a:t>Public relations department</a:t>
            </a:r>
          </a:p>
          <a:p>
            <a:pPr lvl="1"/>
            <a:r>
              <a:rPr lang="en-US" sz="2400" dirty="0" smtClean="0">
                <a:solidFill>
                  <a:srgbClr val="00B050"/>
                </a:solidFill>
                <a:latin typeface="Tahoma" pitchFamily="34" charset="0"/>
              </a:rPr>
              <a:t>Separate entity</a:t>
            </a:r>
          </a:p>
          <a:p>
            <a:pPr lvl="1"/>
            <a:r>
              <a:rPr lang="en-US" sz="2400" dirty="0" smtClean="0">
                <a:solidFill>
                  <a:srgbClr val="00B050"/>
                </a:solidFill>
                <a:latin typeface="Tahoma" pitchFamily="34" charset="0"/>
              </a:rPr>
              <a:t>Part of marketing department</a:t>
            </a:r>
          </a:p>
          <a:p>
            <a:pPr lvl="1"/>
            <a:r>
              <a:rPr lang="en-US" sz="2400" dirty="0" smtClean="0">
                <a:solidFill>
                  <a:srgbClr val="00B050"/>
                </a:solidFill>
                <a:latin typeface="Tahoma" pitchFamily="34" charset="0"/>
              </a:rPr>
              <a:t>Department of Communications</a:t>
            </a:r>
          </a:p>
          <a:p>
            <a:pPr>
              <a:buClr>
                <a:srgbClr val="000099"/>
              </a:buClr>
            </a:pPr>
            <a:r>
              <a:rPr lang="en-US" sz="2800" u="sng" dirty="0" smtClean="0">
                <a:solidFill>
                  <a:schemeClr val="accent2"/>
                </a:solidFill>
                <a:latin typeface="Tahoma" pitchFamily="34" charset="0"/>
              </a:rPr>
              <a:t>Public relations tools</a:t>
            </a:r>
          </a:p>
          <a:p>
            <a:pPr>
              <a:buClr>
                <a:srgbClr val="000099"/>
              </a:buClr>
            </a:pPr>
            <a:r>
              <a:rPr lang="en-US" sz="2800" dirty="0" smtClean="0">
                <a:solidFill>
                  <a:schemeClr val="accent2"/>
                </a:solidFill>
                <a:latin typeface="Tahoma" pitchFamily="34" charset="0"/>
              </a:rPr>
              <a:t>Goal </a:t>
            </a:r>
            <a:r>
              <a:rPr lang="en-US" sz="2800" dirty="0" smtClean="0">
                <a:solidFill>
                  <a:schemeClr val="accent2"/>
                </a:solidFill>
                <a:latin typeface="Tahoma" pitchFamily="34" charset="0"/>
                <a:sym typeface="Wingdings" pitchFamily="2" charset="2"/>
              </a:rPr>
              <a:t> hits</a:t>
            </a:r>
          </a:p>
          <a:p>
            <a:pPr>
              <a:buClr>
                <a:srgbClr val="000099"/>
              </a:buClr>
            </a:pPr>
            <a:r>
              <a:rPr lang="en-US" sz="2800" dirty="0" smtClean="0">
                <a:solidFill>
                  <a:schemeClr val="accent2"/>
                </a:solidFill>
                <a:latin typeface="Tahoma" pitchFamily="34" charset="0"/>
                <a:sym typeface="Wingdings" pitchFamily="2" charset="2"/>
              </a:rPr>
              <a:t>Develop PR strategy that fits with IMC</a:t>
            </a:r>
          </a:p>
          <a:p>
            <a:pPr>
              <a:buClr>
                <a:srgbClr val="000099"/>
              </a:buClr>
            </a:pPr>
            <a:r>
              <a:rPr lang="en-US" sz="2800" dirty="0" smtClean="0">
                <a:solidFill>
                  <a:schemeClr val="accent2"/>
                </a:solidFill>
                <a:latin typeface="Tahoma" pitchFamily="34" charset="0"/>
                <a:sym typeface="Wingdings" pitchFamily="2" charset="2"/>
              </a:rPr>
              <a:t>Monitor actions and opinions</a:t>
            </a:r>
            <a:endParaRPr lang="en-US" sz="2800" dirty="0" smtClean="0">
              <a:solidFill>
                <a:schemeClr val="accent2"/>
              </a:solidFill>
              <a:latin typeface="Tahoma" pitchFamily="34" charset="0"/>
            </a:endParaRPr>
          </a:p>
        </p:txBody>
      </p:sp>
      <p:sp>
        <p:nvSpPr>
          <p:cNvPr id="52232" name="Slide Number Placeholder 10"/>
          <p:cNvSpPr txBox="1">
            <a:spLocks noGrp="1"/>
          </p:cNvSpPr>
          <p:nvPr/>
        </p:nvSpPr>
        <p:spPr bwMode="auto">
          <a:xfrm>
            <a:off x="6553200" y="6553200"/>
            <a:ext cx="1905000" cy="457200"/>
          </a:xfrm>
          <a:prstGeom prst="rect">
            <a:avLst/>
          </a:prstGeom>
          <a:noFill/>
          <a:ln w="9525">
            <a:noFill/>
            <a:miter lim="800000"/>
            <a:headEnd/>
            <a:tailEnd/>
          </a:ln>
        </p:spPr>
        <p:txBody>
          <a:bodyPr wrap="none" lIns="92075" tIns="46038" rIns="92075" bIns="46038" anchor="ctr"/>
          <a:lstStyle/>
          <a:p>
            <a:pPr algn="r" eaLnBrk="0" hangingPunct="0"/>
            <a:r>
              <a:rPr lang="en-US" sz="1400">
                <a:latin typeface="Arial" charset="0"/>
              </a:rPr>
              <a:t>13-</a:t>
            </a:r>
            <a:fld id="{019F60AF-DFD4-4C1B-AF2E-11B1036E0758}" type="slidenum">
              <a:rPr lang="en-US" sz="1400">
                <a:latin typeface="Arial" charset="0"/>
              </a:rPr>
              <a:pPr algn="r" eaLnBrk="0" hangingPunct="0"/>
              <a:t>19</a:t>
            </a:fld>
            <a:endParaRPr lang="en-US" sz="1400">
              <a:latin typeface="Arial"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146304" y="212271"/>
            <a:ext cx="8851392" cy="1006929"/>
          </a:xfrm>
          <a:prstGeom prst="rect">
            <a:avLst/>
          </a:prstGeom>
          <a:solidFill>
            <a:srgbClr val="FFC000">
              <a:alpha val="50000"/>
            </a:srgbClr>
          </a:solidFill>
          <a:ln w="9525">
            <a:noFill/>
            <a:miter lim="800000"/>
            <a:headEnd/>
            <a:tailEnd/>
          </a:ln>
        </p:spPr>
        <p:txBody>
          <a:bodyPr wrap="none" anchor="ctr"/>
          <a:lstStyle/>
          <a:p>
            <a:endParaRPr lang="en-US"/>
          </a:p>
        </p:txBody>
      </p:sp>
      <p:sp>
        <p:nvSpPr>
          <p:cNvPr id="433156" name="Rectangle 4"/>
          <p:cNvSpPr>
            <a:spLocks noGrp="1" noChangeArrowheads="1"/>
          </p:cNvSpPr>
          <p:nvPr>
            <p:ph type="ctrTitle"/>
          </p:nvPr>
        </p:nvSpPr>
        <p:spPr>
          <a:xfrm>
            <a:off x="0" y="304800"/>
            <a:ext cx="9144000" cy="914400"/>
          </a:xfrm>
        </p:spPr>
        <p:txBody>
          <a:bodyPr/>
          <a:lstStyle/>
          <a:p>
            <a:r>
              <a:rPr lang="en-US" sz="4400" dirty="0" smtClean="0">
                <a:solidFill>
                  <a:schemeClr val="accent2"/>
                </a:solidFill>
                <a:latin typeface="Tahoma" pitchFamily="34" charset="0"/>
              </a:rPr>
              <a:t>Chapter Overview</a:t>
            </a:r>
            <a:endParaRPr lang="en-US" sz="4400" dirty="0" smtClean="0">
              <a:solidFill>
                <a:schemeClr val="accent2"/>
              </a:solidFill>
              <a:effectLst>
                <a:outerShdw blurRad="38100" dist="38100" dir="2700000" algn="tl">
                  <a:srgbClr val="C0C0C0"/>
                </a:outerShdw>
              </a:effectLst>
              <a:latin typeface="Tahoma" pitchFamily="34" charset="0"/>
            </a:endParaRPr>
          </a:p>
        </p:txBody>
      </p:sp>
      <p:sp>
        <p:nvSpPr>
          <p:cNvPr id="433157" name="Rectangle 5"/>
          <p:cNvSpPr>
            <a:spLocks noChangeArrowheads="1"/>
          </p:cNvSpPr>
          <p:nvPr/>
        </p:nvSpPr>
        <p:spPr bwMode="auto">
          <a:xfrm>
            <a:off x="4419600" y="1981200"/>
            <a:ext cx="4343400" cy="3741738"/>
          </a:xfrm>
          <a:prstGeom prst="rect">
            <a:avLst/>
          </a:prstGeom>
          <a:noFill/>
          <a:ln w="9525">
            <a:noFill/>
            <a:miter lim="800000"/>
            <a:headEnd/>
            <a:tailEnd/>
          </a:ln>
          <a:effectLst/>
        </p:spPr>
        <p:txBody>
          <a:bodyPr/>
          <a:lstStyle/>
          <a:p>
            <a:pPr marL="342900" indent="-342900" algn="ctr">
              <a:spcBef>
                <a:spcPct val="15000"/>
              </a:spcBef>
              <a:buClr>
                <a:schemeClr val="tx1"/>
              </a:buClr>
              <a:defRPr/>
            </a:pPr>
            <a:endParaRPr lang="en-US" b="1" dirty="0">
              <a:solidFill>
                <a:srgbClr val="CC0000"/>
              </a:solidFill>
              <a:effectLst>
                <a:outerShdw blurRad="38100" dist="38100" dir="2700000" algn="tl">
                  <a:srgbClr val="C0C0C0"/>
                </a:outerShdw>
              </a:effectLst>
            </a:endParaRPr>
          </a:p>
          <a:p>
            <a:pPr marL="2057400" lvl="4" indent="-228600">
              <a:spcBef>
                <a:spcPct val="20000"/>
              </a:spcBef>
              <a:buFontTx/>
              <a:buChar char="»"/>
              <a:defRPr/>
            </a:pPr>
            <a:endParaRPr lang="en-US" dirty="0">
              <a:solidFill>
                <a:schemeClr val="tx2"/>
              </a:solidFill>
              <a:effectLst>
                <a:outerShdw blurRad="38100" dist="38100" dir="2700000" algn="tl">
                  <a:srgbClr val="C0C0C0"/>
                </a:outerShdw>
              </a:effectLst>
            </a:endParaRPr>
          </a:p>
        </p:txBody>
      </p:sp>
      <p:sp>
        <p:nvSpPr>
          <p:cNvPr id="16391" name="Text Box 1033"/>
          <p:cNvSpPr txBox="1">
            <a:spLocks noChangeArrowheads="1"/>
          </p:cNvSpPr>
          <p:nvPr/>
        </p:nvSpPr>
        <p:spPr bwMode="auto">
          <a:xfrm>
            <a:off x="1447800" y="1833563"/>
            <a:ext cx="6248400" cy="3933384"/>
          </a:xfrm>
          <a:prstGeom prst="rect">
            <a:avLst/>
          </a:prstGeom>
          <a:noFill/>
          <a:ln w="12700">
            <a:noFill/>
            <a:miter lim="800000"/>
            <a:headEnd type="none" w="sm" len="sm"/>
            <a:tailEnd type="none" w="sm" len="sm"/>
          </a:ln>
        </p:spPr>
        <p:txBody>
          <a:bodyPr>
            <a:spAutoFit/>
          </a:bodyPr>
          <a:lstStyle/>
          <a:p>
            <a:pPr>
              <a:lnSpc>
                <a:spcPct val="90000"/>
              </a:lnSpc>
              <a:spcBef>
                <a:spcPct val="20000"/>
              </a:spcBef>
              <a:buClr>
                <a:schemeClr val="accent2"/>
              </a:buClr>
              <a:buFontTx/>
              <a:buChar char="•"/>
            </a:pPr>
            <a:r>
              <a:rPr lang="en-US" sz="2800" b="1" dirty="0" smtClean="0">
                <a:solidFill>
                  <a:schemeClr val="accent2"/>
                </a:solidFill>
              </a:rPr>
              <a:t>Regulations  </a:t>
            </a:r>
            <a:r>
              <a:rPr lang="en-US" sz="1600" b="1" i="1" dirty="0" smtClean="0">
                <a:solidFill>
                  <a:schemeClr val="accent2"/>
                </a:solidFill>
              </a:rPr>
              <a:t>(Chapter 14)</a:t>
            </a:r>
          </a:p>
          <a:p>
            <a:pPr>
              <a:lnSpc>
                <a:spcPct val="90000"/>
              </a:lnSpc>
              <a:spcBef>
                <a:spcPct val="20000"/>
              </a:spcBef>
              <a:buClr>
                <a:schemeClr val="accent2"/>
              </a:buClr>
              <a:buFontTx/>
              <a:buChar char="•"/>
            </a:pPr>
            <a:r>
              <a:rPr lang="en-US" sz="2800" b="1" dirty="0" smtClean="0">
                <a:solidFill>
                  <a:schemeClr val="accent2"/>
                </a:solidFill>
              </a:rPr>
              <a:t>Public </a:t>
            </a:r>
            <a:r>
              <a:rPr lang="en-US" sz="2800" b="1" dirty="0">
                <a:solidFill>
                  <a:schemeClr val="accent2"/>
                </a:solidFill>
              </a:rPr>
              <a:t>relations</a:t>
            </a:r>
          </a:p>
          <a:p>
            <a:pPr marL="1143000" lvl="2" indent="-228600">
              <a:lnSpc>
                <a:spcPct val="90000"/>
              </a:lnSpc>
              <a:spcBef>
                <a:spcPct val="20000"/>
              </a:spcBef>
              <a:buClr>
                <a:schemeClr val="accent2"/>
              </a:buClr>
              <a:buFontTx/>
              <a:buChar char="•"/>
            </a:pPr>
            <a:r>
              <a:rPr lang="en-US" b="1" dirty="0">
                <a:solidFill>
                  <a:schemeClr val="accent2"/>
                </a:solidFill>
              </a:rPr>
              <a:t>Public relations functions</a:t>
            </a:r>
          </a:p>
          <a:p>
            <a:pPr marL="1143000" lvl="2" indent="-228600">
              <a:lnSpc>
                <a:spcPct val="90000"/>
              </a:lnSpc>
              <a:spcBef>
                <a:spcPct val="20000"/>
              </a:spcBef>
              <a:buClr>
                <a:schemeClr val="accent2"/>
              </a:buClr>
              <a:buFontTx/>
              <a:buChar char="•"/>
            </a:pPr>
            <a:r>
              <a:rPr lang="en-US" b="1" dirty="0">
                <a:solidFill>
                  <a:schemeClr val="accent2"/>
                </a:solidFill>
              </a:rPr>
              <a:t>Stakeholders</a:t>
            </a:r>
          </a:p>
          <a:p>
            <a:pPr marL="1143000" lvl="2" indent="-228600">
              <a:lnSpc>
                <a:spcPct val="90000"/>
              </a:lnSpc>
              <a:spcBef>
                <a:spcPct val="20000"/>
              </a:spcBef>
              <a:buClr>
                <a:schemeClr val="accent2"/>
              </a:buClr>
              <a:buFontTx/>
              <a:buChar char="•"/>
            </a:pPr>
            <a:r>
              <a:rPr lang="en-US" b="1" dirty="0">
                <a:solidFill>
                  <a:schemeClr val="accent2"/>
                </a:solidFill>
              </a:rPr>
              <a:t>Assessing corporate reputation</a:t>
            </a:r>
          </a:p>
          <a:p>
            <a:pPr marL="1143000" lvl="2" indent="-228600">
              <a:lnSpc>
                <a:spcPct val="90000"/>
              </a:lnSpc>
              <a:spcBef>
                <a:spcPct val="20000"/>
              </a:spcBef>
              <a:buClr>
                <a:schemeClr val="accent2"/>
              </a:buClr>
              <a:buFontTx/>
              <a:buChar char="•"/>
            </a:pPr>
            <a:r>
              <a:rPr lang="en-US" b="1" dirty="0">
                <a:solidFill>
                  <a:schemeClr val="accent2"/>
                </a:solidFill>
              </a:rPr>
              <a:t>Social responsibility</a:t>
            </a:r>
          </a:p>
          <a:p>
            <a:pPr marL="1143000" lvl="2" indent="-228600">
              <a:lnSpc>
                <a:spcPct val="90000"/>
              </a:lnSpc>
              <a:spcBef>
                <a:spcPct val="20000"/>
              </a:spcBef>
              <a:buClr>
                <a:schemeClr val="accent2"/>
              </a:buClr>
              <a:buFontTx/>
              <a:buChar char="•"/>
            </a:pPr>
            <a:r>
              <a:rPr lang="en-US" b="1" dirty="0">
                <a:solidFill>
                  <a:schemeClr val="accent2"/>
                </a:solidFill>
              </a:rPr>
              <a:t>Damage control</a:t>
            </a:r>
          </a:p>
          <a:p>
            <a:pPr>
              <a:lnSpc>
                <a:spcPct val="90000"/>
              </a:lnSpc>
              <a:spcBef>
                <a:spcPct val="20000"/>
              </a:spcBef>
              <a:buClr>
                <a:schemeClr val="accent2"/>
              </a:buClr>
              <a:buFontTx/>
              <a:buChar char="•"/>
            </a:pPr>
            <a:r>
              <a:rPr lang="en-US" sz="2800" b="1" dirty="0">
                <a:solidFill>
                  <a:schemeClr val="accent2"/>
                </a:solidFill>
              </a:rPr>
              <a:t>Sponsorships</a:t>
            </a:r>
          </a:p>
          <a:p>
            <a:pPr>
              <a:lnSpc>
                <a:spcPct val="90000"/>
              </a:lnSpc>
              <a:spcBef>
                <a:spcPct val="20000"/>
              </a:spcBef>
              <a:buClr>
                <a:schemeClr val="accent2"/>
              </a:buClr>
              <a:buFontTx/>
              <a:buChar char="•"/>
            </a:pPr>
            <a:r>
              <a:rPr lang="en-US" sz="2800" b="1" dirty="0">
                <a:solidFill>
                  <a:schemeClr val="accent2"/>
                </a:solidFill>
              </a:rPr>
              <a:t>Event marketing</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46304" y="212271"/>
            <a:ext cx="8851392" cy="1083129"/>
          </a:xfrm>
          <a:prstGeom prst="rect">
            <a:avLst/>
          </a:prstGeom>
          <a:solidFill>
            <a:srgbClr val="FFC000">
              <a:alpha val="50000"/>
            </a:srgbClr>
          </a:solidFill>
          <a:ln w="9525">
            <a:noFill/>
            <a:miter lim="800000"/>
            <a:headEnd/>
            <a:tailEnd/>
          </a:ln>
        </p:spPr>
        <p:txBody>
          <a:bodyPr wrap="none" anchor="ctr"/>
          <a:lstStyle/>
          <a:p>
            <a:endParaRPr lang="en-US"/>
          </a:p>
        </p:txBody>
      </p:sp>
      <p:sp>
        <p:nvSpPr>
          <p:cNvPr id="538627" name="Rectangle 3"/>
          <p:cNvSpPr>
            <a:spLocks noGrp="1" noChangeArrowheads="1"/>
          </p:cNvSpPr>
          <p:nvPr>
            <p:ph type="ctrTitle"/>
          </p:nvPr>
        </p:nvSpPr>
        <p:spPr>
          <a:xfrm>
            <a:off x="0" y="457200"/>
            <a:ext cx="9144000" cy="838200"/>
          </a:xfrm>
        </p:spPr>
        <p:txBody>
          <a:bodyPr/>
          <a:lstStyle/>
          <a:p>
            <a:r>
              <a:rPr lang="en-US" sz="4400" dirty="0" smtClean="0">
                <a:solidFill>
                  <a:schemeClr val="accent2"/>
                </a:solidFill>
                <a:latin typeface="Tahoma" pitchFamily="34" charset="0"/>
              </a:rPr>
              <a:t>Public Relations Functions</a:t>
            </a:r>
            <a:endParaRPr lang="en-US" sz="4400" dirty="0" smtClean="0">
              <a:solidFill>
                <a:schemeClr val="accent2"/>
              </a:solidFill>
              <a:effectLst>
                <a:outerShdw blurRad="38100" dist="38100" dir="2700000" algn="tl">
                  <a:srgbClr val="C0C0C0"/>
                </a:outerShdw>
              </a:effectLst>
              <a:latin typeface="Tahoma" pitchFamily="34" charset="0"/>
            </a:endParaRPr>
          </a:p>
        </p:txBody>
      </p:sp>
      <p:sp>
        <p:nvSpPr>
          <p:cNvPr id="10" name="Rectangle 3"/>
          <p:cNvSpPr txBox="1">
            <a:spLocks noChangeArrowheads="1"/>
          </p:cNvSpPr>
          <p:nvPr/>
        </p:nvSpPr>
        <p:spPr bwMode="auto">
          <a:xfrm>
            <a:off x="342900" y="2133600"/>
            <a:ext cx="8458200" cy="2895600"/>
          </a:xfrm>
          <a:prstGeom prst="rect">
            <a:avLst/>
          </a:prstGeom>
          <a:noFill/>
          <a:ln w="9525">
            <a:noFill/>
            <a:miter lim="800000"/>
            <a:headEnd/>
            <a:tailEnd/>
          </a:ln>
        </p:spPr>
        <p:txBody>
          <a:bodyPr/>
          <a:lstStyle/>
          <a:p>
            <a:pPr marL="342900" indent="-342900" eaLnBrk="0" hangingPunct="0">
              <a:lnSpc>
                <a:spcPct val="120000"/>
              </a:lnSpc>
              <a:spcBef>
                <a:spcPct val="10000"/>
              </a:spcBef>
              <a:buClr>
                <a:schemeClr val="accent2"/>
              </a:buClr>
              <a:buFontTx/>
              <a:buChar char="•"/>
              <a:tabLst>
                <a:tab pos="0" algn="l"/>
              </a:tabLst>
            </a:pPr>
            <a:r>
              <a:rPr lang="en-US" sz="2800" b="1" dirty="0">
                <a:solidFill>
                  <a:schemeClr val="accent2"/>
                </a:solidFill>
              </a:rPr>
              <a:t>Identify internal and external stakeholders</a:t>
            </a:r>
          </a:p>
          <a:p>
            <a:pPr marL="342900" indent="-342900" eaLnBrk="0" hangingPunct="0">
              <a:lnSpc>
                <a:spcPct val="120000"/>
              </a:lnSpc>
              <a:spcBef>
                <a:spcPct val="10000"/>
              </a:spcBef>
              <a:buClr>
                <a:schemeClr val="accent2"/>
              </a:buClr>
              <a:buFontTx/>
              <a:buChar char="•"/>
              <a:tabLst>
                <a:tab pos="0" algn="l"/>
              </a:tabLst>
            </a:pPr>
            <a:r>
              <a:rPr lang="en-US" sz="2800" b="1" dirty="0">
                <a:solidFill>
                  <a:schemeClr val="accent2"/>
                </a:solidFill>
              </a:rPr>
              <a:t>Assess the corporate reputation</a:t>
            </a:r>
          </a:p>
          <a:p>
            <a:pPr marL="342900" indent="-342900" eaLnBrk="0" hangingPunct="0">
              <a:lnSpc>
                <a:spcPct val="120000"/>
              </a:lnSpc>
              <a:spcBef>
                <a:spcPct val="10000"/>
              </a:spcBef>
              <a:buClr>
                <a:schemeClr val="accent2"/>
              </a:buClr>
              <a:buFontTx/>
              <a:buChar char="•"/>
              <a:tabLst>
                <a:tab pos="0" algn="l"/>
              </a:tabLst>
            </a:pPr>
            <a:r>
              <a:rPr lang="en-US" sz="2800" b="1" dirty="0">
                <a:solidFill>
                  <a:schemeClr val="accent2"/>
                </a:solidFill>
              </a:rPr>
              <a:t>Audit corporate social responsibility</a:t>
            </a:r>
          </a:p>
          <a:p>
            <a:pPr marL="342900" indent="-342900" eaLnBrk="0" hangingPunct="0">
              <a:lnSpc>
                <a:spcPct val="120000"/>
              </a:lnSpc>
              <a:spcBef>
                <a:spcPct val="10000"/>
              </a:spcBef>
              <a:buClr>
                <a:schemeClr val="accent2"/>
              </a:buClr>
              <a:buFontTx/>
              <a:buChar char="•"/>
              <a:tabLst>
                <a:tab pos="0" algn="l"/>
              </a:tabLst>
            </a:pPr>
            <a:r>
              <a:rPr lang="en-US" sz="2800" b="1" dirty="0">
                <a:solidFill>
                  <a:schemeClr val="accent2"/>
                </a:solidFill>
              </a:rPr>
              <a:t>Create positive image-building activities</a:t>
            </a:r>
          </a:p>
          <a:p>
            <a:pPr marL="342900" indent="-342900" eaLnBrk="0" hangingPunct="0">
              <a:lnSpc>
                <a:spcPct val="120000"/>
              </a:lnSpc>
              <a:spcBef>
                <a:spcPct val="10000"/>
              </a:spcBef>
              <a:buClr>
                <a:schemeClr val="accent2"/>
              </a:buClr>
              <a:buFontTx/>
              <a:buChar char="•"/>
              <a:tabLst>
                <a:tab pos="0" algn="l"/>
              </a:tabLst>
            </a:pPr>
            <a:r>
              <a:rPr lang="en-US" sz="2800" b="1" dirty="0">
                <a:solidFill>
                  <a:schemeClr val="accent2"/>
                </a:solidFill>
              </a:rPr>
              <a:t>Prevent or reduce image damage</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146304" y="212271"/>
            <a:ext cx="8851392" cy="1216152"/>
          </a:xfrm>
          <a:prstGeom prst="rect">
            <a:avLst/>
          </a:prstGeom>
          <a:solidFill>
            <a:srgbClr val="FFC000">
              <a:alpha val="50000"/>
            </a:srgbClr>
          </a:solidFill>
          <a:ln w="9525">
            <a:noFill/>
            <a:miter lim="800000"/>
            <a:headEnd/>
            <a:tailEnd/>
          </a:ln>
        </p:spPr>
        <p:txBody>
          <a:bodyPr wrap="none" anchor="ctr"/>
          <a:lstStyle/>
          <a:p>
            <a:endParaRPr lang="en-US"/>
          </a:p>
        </p:txBody>
      </p:sp>
      <p:sp>
        <p:nvSpPr>
          <p:cNvPr id="19458" name="Rectangle 2"/>
          <p:cNvSpPr>
            <a:spLocks noGrp="1" noChangeArrowheads="1"/>
          </p:cNvSpPr>
          <p:nvPr>
            <p:ph type="ctrTitle"/>
          </p:nvPr>
        </p:nvSpPr>
        <p:spPr>
          <a:xfrm>
            <a:off x="304800" y="304800"/>
            <a:ext cx="8534400" cy="1097280"/>
          </a:xfrm>
          <a:noFill/>
        </p:spPr>
        <p:txBody>
          <a:bodyPr/>
          <a:lstStyle/>
          <a:p>
            <a:r>
              <a:rPr lang="en-US" sz="4400" dirty="0" smtClean="0">
                <a:solidFill>
                  <a:schemeClr val="accent2"/>
                </a:solidFill>
                <a:latin typeface="Tahoma" pitchFamily="34" charset="0"/>
              </a:rPr>
              <a:t>Stakeholders</a:t>
            </a:r>
          </a:p>
        </p:txBody>
      </p:sp>
      <p:sp>
        <p:nvSpPr>
          <p:cNvPr id="9" name="Rectangle 3"/>
          <p:cNvSpPr txBox="1">
            <a:spLocks noChangeArrowheads="1"/>
          </p:cNvSpPr>
          <p:nvPr/>
        </p:nvSpPr>
        <p:spPr bwMode="auto">
          <a:xfrm>
            <a:off x="990600" y="1905000"/>
            <a:ext cx="7200900" cy="3886200"/>
          </a:xfrm>
          <a:prstGeom prst="rect">
            <a:avLst/>
          </a:prstGeom>
          <a:noFill/>
          <a:ln w="9525">
            <a:noFill/>
            <a:miter lim="800000"/>
            <a:headEnd/>
            <a:tailEnd/>
          </a:ln>
        </p:spPr>
        <p:txBody>
          <a:bodyPr/>
          <a:lstStyle/>
          <a:p>
            <a:pPr marL="342900" indent="-342900" eaLnBrk="0" hangingPunct="0">
              <a:lnSpc>
                <a:spcPct val="90000"/>
              </a:lnSpc>
              <a:spcBef>
                <a:spcPct val="10000"/>
              </a:spcBef>
              <a:buClr>
                <a:schemeClr val="accent2"/>
              </a:buClr>
              <a:buFontTx/>
              <a:buChar char="•"/>
              <a:tabLst>
                <a:tab pos="0" algn="l"/>
              </a:tabLst>
            </a:pPr>
            <a:r>
              <a:rPr lang="en-US" sz="3200" b="1" dirty="0">
                <a:solidFill>
                  <a:schemeClr val="accent2"/>
                </a:solidFill>
              </a:rPr>
              <a:t>Internal</a:t>
            </a:r>
          </a:p>
          <a:p>
            <a:pPr marL="742950" lvl="1" indent="-285750" eaLnBrk="0" hangingPunct="0">
              <a:lnSpc>
                <a:spcPct val="90000"/>
              </a:lnSpc>
              <a:spcBef>
                <a:spcPct val="10000"/>
              </a:spcBef>
              <a:buClr>
                <a:schemeClr val="accent2"/>
              </a:buClr>
              <a:buFont typeface="Wingdings" pitchFamily="2" charset="2"/>
              <a:buChar char="§"/>
              <a:tabLst>
                <a:tab pos="0" algn="l"/>
              </a:tabLst>
            </a:pPr>
            <a:r>
              <a:rPr lang="en-US" sz="2800" b="1" dirty="0">
                <a:solidFill>
                  <a:schemeClr val="accent2"/>
                </a:solidFill>
              </a:rPr>
              <a:t>Employees powerful channel</a:t>
            </a:r>
          </a:p>
          <a:p>
            <a:pPr marL="742950" lvl="1" indent="-285750" eaLnBrk="0" hangingPunct="0">
              <a:lnSpc>
                <a:spcPct val="90000"/>
              </a:lnSpc>
              <a:spcBef>
                <a:spcPct val="10000"/>
              </a:spcBef>
              <a:buClr>
                <a:schemeClr val="accent2"/>
              </a:buClr>
              <a:buFont typeface="Wingdings" pitchFamily="2" charset="2"/>
              <a:buChar char="§"/>
              <a:tabLst>
                <a:tab pos="0" algn="l"/>
              </a:tabLst>
            </a:pPr>
            <a:r>
              <a:rPr lang="en-US" sz="2800" b="1" dirty="0">
                <a:solidFill>
                  <a:schemeClr val="accent2"/>
                </a:solidFill>
              </a:rPr>
              <a:t>Receive constant communications</a:t>
            </a:r>
          </a:p>
          <a:p>
            <a:pPr marL="742950" lvl="1" indent="-285750" eaLnBrk="0" hangingPunct="0">
              <a:lnSpc>
                <a:spcPct val="90000"/>
              </a:lnSpc>
              <a:spcBef>
                <a:spcPct val="10000"/>
              </a:spcBef>
              <a:buClr>
                <a:schemeClr val="accent2"/>
              </a:buClr>
              <a:buFont typeface="Wingdings" pitchFamily="2" charset="2"/>
              <a:buChar char="§"/>
              <a:tabLst>
                <a:tab pos="0" algn="l"/>
              </a:tabLst>
            </a:pPr>
            <a:r>
              <a:rPr lang="en-US" sz="2800" b="1" dirty="0">
                <a:solidFill>
                  <a:schemeClr val="accent2"/>
                </a:solidFill>
              </a:rPr>
              <a:t>Work with HR department</a:t>
            </a:r>
          </a:p>
          <a:p>
            <a:pPr marL="342900" indent="-342900" eaLnBrk="0" hangingPunct="0">
              <a:lnSpc>
                <a:spcPct val="90000"/>
              </a:lnSpc>
              <a:spcBef>
                <a:spcPct val="10000"/>
              </a:spcBef>
              <a:buClr>
                <a:schemeClr val="accent2"/>
              </a:buClr>
              <a:buFontTx/>
              <a:buChar char="•"/>
              <a:tabLst>
                <a:tab pos="0" algn="l"/>
              </a:tabLst>
            </a:pPr>
            <a:r>
              <a:rPr lang="en-US" sz="3200" b="1" dirty="0">
                <a:solidFill>
                  <a:schemeClr val="accent2"/>
                </a:solidFill>
              </a:rPr>
              <a:t>External</a:t>
            </a:r>
          </a:p>
          <a:p>
            <a:pPr marL="742950" lvl="1" indent="-285750" eaLnBrk="0" hangingPunct="0">
              <a:lnSpc>
                <a:spcPct val="90000"/>
              </a:lnSpc>
              <a:spcBef>
                <a:spcPct val="10000"/>
              </a:spcBef>
              <a:buClr>
                <a:schemeClr val="accent2"/>
              </a:buClr>
              <a:buFont typeface="Wingdings" pitchFamily="2" charset="2"/>
              <a:buChar char="§"/>
              <a:tabLst>
                <a:tab pos="0" algn="l"/>
              </a:tabLst>
            </a:pPr>
            <a:r>
              <a:rPr lang="en-US" sz="2800" b="1" dirty="0">
                <a:solidFill>
                  <a:schemeClr val="accent2"/>
                </a:solidFill>
              </a:rPr>
              <a:t>Company has little or no influence</a:t>
            </a:r>
          </a:p>
          <a:p>
            <a:pPr marL="742950" lvl="1" indent="-285750" eaLnBrk="0" hangingPunct="0">
              <a:lnSpc>
                <a:spcPct val="90000"/>
              </a:lnSpc>
              <a:spcBef>
                <a:spcPct val="10000"/>
              </a:spcBef>
              <a:buClr>
                <a:schemeClr val="accent2"/>
              </a:buClr>
              <a:buFont typeface="Wingdings" pitchFamily="2" charset="2"/>
              <a:buChar char="§"/>
              <a:tabLst>
                <a:tab pos="0" algn="l"/>
              </a:tabLst>
            </a:pPr>
            <a:r>
              <a:rPr lang="en-US" sz="2800" b="1" dirty="0">
                <a:solidFill>
                  <a:schemeClr val="accent2"/>
                </a:solidFill>
              </a:rPr>
              <a:t>Planned contact points</a:t>
            </a:r>
          </a:p>
          <a:p>
            <a:pPr marL="742950" lvl="1" indent="-285750" eaLnBrk="0" hangingPunct="0">
              <a:lnSpc>
                <a:spcPct val="90000"/>
              </a:lnSpc>
              <a:spcBef>
                <a:spcPct val="10000"/>
              </a:spcBef>
              <a:buClr>
                <a:schemeClr val="accent2"/>
              </a:buClr>
              <a:buFont typeface="Wingdings" pitchFamily="2" charset="2"/>
              <a:buChar char="§"/>
              <a:tabLst>
                <a:tab pos="0" algn="l"/>
              </a:tabLst>
            </a:pPr>
            <a:r>
              <a:rPr lang="en-US" sz="2800" b="1" dirty="0">
                <a:solidFill>
                  <a:schemeClr val="accent2"/>
                </a:solidFill>
              </a:rPr>
              <a:t>Unplanned contact points</a:t>
            </a:r>
          </a:p>
          <a:p>
            <a:pPr marL="342900" indent="-342900" eaLnBrk="0" hangingPunct="0">
              <a:lnSpc>
                <a:spcPct val="90000"/>
              </a:lnSpc>
              <a:spcBef>
                <a:spcPct val="10000"/>
              </a:spcBef>
              <a:buClr>
                <a:srgbClr val="000099"/>
              </a:buClr>
              <a:buFontTx/>
              <a:buChar char="•"/>
              <a:tabLst>
                <a:tab pos="0" algn="l"/>
              </a:tabLst>
            </a:pPr>
            <a:endParaRPr lang="en-US" sz="2800" b="1" dirty="0">
              <a:solidFill>
                <a:srgbClr val="000099"/>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146304" y="212271"/>
            <a:ext cx="8851392" cy="1216152"/>
          </a:xfrm>
          <a:prstGeom prst="rect">
            <a:avLst/>
          </a:prstGeom>
          <a:solidFill>
            <a:srgbClr val="FFC000">
              <a:alpha val="50000"/>
            </a:srgbClr>
          </a:solidFill>
          <a:ln w="9525">
            <a:noFill/>
            <a:miter lim="800000"/>
            <a:headEnd/>
            <a:tailEnd/>
          </a:ln>
        </p:spPr>
        <p:txBody>
          <a:bodyPr wrap="none" anchor="ctr"/>
          <a:lstStyle/>
          <a:p>
            <a:endParaRPr lang="en-US"/>
          </a:p>
        </p:txBody>
      </p:sp>
      <p:sp>
        <p:nvSpPr>
          <p:cNvPr id="18434" name="Rectangle 2"/>
          <p:cNvSpPr>
            <a:spLocks noGrp="1" noChangeArrowheads="1"/>
          </p:cNvSpPr>
          <p:nvPr>
            <p:ph type="ctrTitle"/>
          </p:nvPr>
        </p:nvSpPr>
        <p:spPr>
          <a:xfrm>
            <a:off x="304800" y="304800"/>
            <a:ext cx="8534400" cy="1005840"/>
          </a:xfrm>
          <a:noFill/>
        </p:spPr>
        <p:txBody>
          <a:bodyPr/>
          <a:lstStyle/>
          <a:p>
            <a:r>
              <a:rPr lang="en-US" sz="4400" dirty="0" smtClean="0">
                <a:solidFill>
                  <a:schemeClr val="accent2"/>
                </a:solidFill>
                <a:latin typeface="Tahoma" pitchFamily="34" charset="0"/>
              </a:rPr>
              <a:t>Stakeholders</a:t>
            </a:r>
          </a:p>
        </p:txBody>
      </p:sp>
      <p:sp>
        <p:nvSpPr>
          <p:cNvPr id="18435" name="Rectangle 3"/>
          <p:cNvSpPr>
            <a:spLocks noGrp="1" noChangeArrowheads="1"/>
          </p:cNvSpPr>
          <p:nvPr>
            <p:ph type="subTitle" idx="1"/>
          </p:nvPr>
        </p:nvSpPr>
        <p:spPr>
          <a:xfrm>
            <a:off x="5257800" y="2286000"/>
            <a:ext cx="3429000" cy="3124200"/>
          </a:xfrm>
          <a:noFill/>
        </p:spPr>
        <p:txBody>
          <a:bodyPr/>
          <a:lstStyle/>
          <a:p>
            <a:pPr marL="465138" indent="-465138" algn="l">
              <a:buClr>
                <a:schemeClr val="accent2"/>
              </a:buClr>
              <a:buFontTx/>
              <a:buChar char="•"/>
              <a:tabLst>
                <a:tab pos="465138" algn="l"/>
              </a:tabLst>
            </a:pPr>
            <a:r>
              <a:rPr lang="en-US" sz="2600" dirty="0" smtClean="0">
                <a:solidFill>
                  <a:schemeClr val="accent2"/>
                </a:solidFill>
                <a:latin typeface="Tahoma" pitchFamily="34" charset="0"/>
              </a:rPr>
              <a:t>Employees</a:t>
            </a:r>
          </a:p>
          <a:p>
            <a:pPr marL="465138" indent="-465138" algn="l">
              <a:buClr>
                <a:schemeClr val="accent2"/>
              </a:buClr>
              <a:buFontTx/>
              <a:buChar char="•"/>
              <a:tabLst>
                <a:tab pos="465138" algn="l"/>
              </a:tabLst>
            </a:pPr>
            <a:r>
              <a:rPr lang="en-US" sz="2600" dirty="0" smtClean="0">
                <a:solidFill>
                  <a:schemeClr val="accent2"/>
                </a:solidFill>
                <a:latin typeface="Tahoma" pitchFamily="34" charset="0"/>
              </a:rPr>
              <a:t>Unions</a:t>
            </a:r>
          </a:p>
          <a:p>
            <a:pPr marL="465138" indent="-465138" algn="l">
              <a:buClr>
                <a:schemeClr val="accent2"/>
              </a:buClr>
              <a:buFontTx/>
              <a:buChar char="•"/>
              <a:tabLst>
                <a:tab pos="465138" algn="l"/>
              </a:tabLst>
            </a:pPr>
            <a:r>
              <a:rPr lang="en-US" sz="2600" dirty="0" smtClean="0">
                <a:solidFill>
                  <a:schemeClr val="accent2"/>
                </a:solidFill>
                <a:latin typeface="Tahoma" pitchFamily="34" charset="0"/>
              </a:rPr>
              <a:t>Management</a:t>
            </a:r>
          </a:p>
          <a:p>
            <a:pPr marL="465138" indent="-465138" algn="l">
              <a:buClr>
                <a:schemeClr val="accent2"/>
              </a:buClr>
              <a:buFontTx/>
              <a:buChar char="•"/>
              <a:tabLst>
                <a:tab pos="465138" algn="l"/>
              </a:tabLst>
            </a:pPr>
            <a:r>
              <a:rPr lang="en-US" sz="2600" dirty="0" smtClean="0">
                <a:solidFill>
                  <a:schemeClr val="accent2"/>
                </a:solidFill>
                <a:latin typeface="Tahoma" pitchFamily="34" charset="0"/>
              </a:rPr>
              <a:t>Shareholders</a:t>
            </a:r>
          </a:p>
          <a:p>
            <a:pPr marL="465138" indent="-465138" algn="l">
              <a:buClr>
                <a:schemeClr val="accent2"/>
              </a:buClr>
              <a:buFontTx/>
              <a:buChar char="•"/>
              <a:tabLst>
                <a:tab pos="465138" algn="l"/>
              </a:tabLst>
            </a:pPr>
            <a:r>
              <a:rPr lang="en-US" sz="2600" dirty="0" smtClean="0">
                <a:solidFill>
                  <a:schemeClr val="accent2"/>
                </a:solidFill>
                <a:latin typeface="Tahoma" pitchFamily="34" charset="0"/>
              </a:rPr>
              <a:t>Customers</a:t>
            </a:r>
          </a:p>
        </p:txBody>
      </p:sp>
      <p:sp>
        <p:nvSpPr>
          <p:cNvPr id="18436" name="Line 4"/>
          <p:cNvSpPr>
            <a:spLocks noChangeShapeType="1"/>
          </p:cNvSpPr>
          <p:nvPr/>
        </p:nvSpPr>
        <p:spPr bwMode="auto">
          <a:xfrm>
            <a:off x="5029200" y="1905000"/>
            <a:ext cx="0" cy="3886200"/>
          </a:xfrm>
          <a:prstGeom prst="line">
            <a:avLst/>
          </a:prstGeom>
          <a:noFill/>
          <a:ln w="38100">
            <a:solidFill>
              <a:srgbClr val="FFC000"/>
            </a:solidFill>
            <a:round/>
            <a:headEnd/>
            <a:tailEnd/>
          </a:ln>
        </p:spPr>
        <p:txBody>
          <a:bodyPr/>
          <a:lstStyle/>
          <a:p>
            <a:endParaRPr lang="en-US"/>
          </a:p>
        </p:txBody>
      </p:sp>
      <p:sp>
        <p:nvSpPr>
          <p:cNvPr id="18437" name="Rectangle 5"/>
          <p:cNvSpPr>
            <a:spLocks noChangeArrowheads="1"/>
          </p:cNvSpPr>
          <p:nvPr/>
        </p:nvSpPr>
        <p:spPr bwMode="auto">
          <a:xfrm>
            <a:off x="457200" y="2286000"/>
            <a:ext cx="4572000" cy="2590800"/>
          </a:xfrm>
          <a:prstGeom prst="rect">
            <a:avLst/>
          </a:prstGeom>
          <a:noFill/>
          <a:ln w="9525">
            <a:noFill/>
            <a:miter lim="800000"/>
            <a:headEnd/>
            <a:tailEnd/>
          </a:ln>
        </p:spPr>
        <p:txBody>
          <a:bodyPr/>
          <a:lstStyle/>
          <a:p>
            <a:pPr marL="465138" indent="-465138">
              <a:spcBef>
                <a:spcPct val="10000"/>
              </a:spcBef>
              <a:buClr>
                <a:schemeClr val="accent2"/>
              </a:buClr>
              <a:buFontTx/>
              <a:buChar char="•"/>
              <a:tabLst>
                <a:tab pos="465138" algn="l"/>
              </a:tabLst>
            </a:pPr>
            <a:r>
              <a:rPr lang="en-US" sz="2600" b="1" dirty="0">
                <a:solidFill>
                  <a:schemeClr val="accent2"/>
                </a:solidFill>
              </a:rPr>
              <a:t>Media</a:t>
            </a:r>
          </a:p>
          <a:p>
            <a:pPr marL="465138" indent="-465138">
              <a:spcBef>
                <a:spcPct val="10000"/>
              </a:spcBef>
              <a:buClr>
                <a:schemeClr val="accent2"/>
              </a:buClr>
              <a:buFontTx/>
              <a:buChar char="•"/>
              <a:tabLst>
                <a:tab pos="465138" algn="l"/>
              </a:tabLst>
            </a:pPr>
            <a:r>
              <a:rPr lang="en-US" sz="2600" b="1" dirty="0">
                <a:solidFill>
                  <a:schemeClr val="accent2"/>
                </a:solidFill>
              </a:rPr>
              <a:t>Local community</a:t>
            </a:r>
          </a:p>
          <a:p>
            <a:pPr marL="465138" indent="-465138">
              <a:spcBef>
                <a:spcPct val="10000"/>
              </a:spcBef>
              <a:buClr>
                <a:schemeClr val="accent2"/>
              </a:buClr>
              <a:buFontTx/>
              <a:buChar char="•"/>
              <a:tabLst>
                <a:tab pos="465138" algn="l"/>
              </a:tabLst>
            </a:pPr>
            <a:r>
              <a:rPr lang="en-US" sz="2600" b="1" dirty="0">
                <a:solidFill>
                  <a:schemeClr val="accent2"/>
                </a:solidFill>
              </a:rPr>
              <a:t>Financial community</a:t>
            </a:r>
          </a:p>
          <a:p>
            <a:pPr marL="465138" indent="-465138">
              <a:spcBef>
                <a:spcPct val="10000"/>
              </a:spcBef>
              <a:buClr>
                <a:schemeClr val="accent2"/>
              </a:buClr>
              <a:buFontTx/>
              <a:buChar char="•"/>
              <a:tabLst>
                <a:tab pos="465138" algn="l"/>
              </a:tabLst>
            </a:pPr>
            <a:r>
              <a:rPr lang="en-US" sz="2600" b="1" dirty="0">
                <a:solidFill>
                  <a:schemeClr val="accent2"/>
                </a:solidFill>
              </a:rPr>
              <a:t>Special-interest groups</a:t>
            </a:r>
          </a:p>
          <a:p>
            <a:pPr marL="465138" indent="-465138">
              <a:spcBef>
                <a:spcPct val="10000"/>
              </a:spcBef>
              <a:buClr>
                <a:schemeClr val="accent2"/>
              </a:buClr>
              <a:buFontTx/>
              <a:buChar char="•"/>
              <a:tabLst>
                <a:tab pos="465138" algn="l"/>
              </a:tabLst>
            </a:pPr>
            <a:r>
              <a:rPr lang="en-US" sz="2600" b="1" dirty="0">
                <a:solidFill>
                  <a:schemeClr val="accent2"/>
                </a:solidFill>
              </a:rPr>
              <a:t>Channel members</a:t>
            </a:r>
          </a:p>
          <a:p>
            <a:pPr marL="465138" indent="-465138">
              <a:spcBef>
                <a:spcPct val="10000"/>
              </a:spcBef>
              <a:buClr>
                <a:schemeClr val="accent2"/>
              </a:buClr>
              <a:buFontTx/>
              <a:buChar char="•"/>
              <a:tabLst>
                <a:tab pos="465138" algn="l"/>
              </a:tabLst>
            </a:pPr>
            <a:r>
              <a:rPr lang="en-US" sz="2600" b="1" dirty="0">
                <a:solidFill>
                  <a:schemeClr val="accent2"/>
                </a:solidFill>
              </a:rPr>
              <a:t>Government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146304" y="212271"/>
            <a:ext cx="8851392" cy="1216152"/>
          </a:xfrm>
          <a:prstGeom prst="rect">
            <a:avLst/>
          </a:prstGeom>
          <a:solidFill>
            <a:srgbClr val="FFC000">
              <a:alpha val="50000"/>
            </a:srgbClr>
          </a:solidFill>
          <a:ln w="9525">
            <a:noFill/>
            <a:miter lim="800000"/>
            <a:headEnd/>
            <a:tailEnd/>
          </a:ln>
        </p:spPr>
        <p:txBody>
          <a:bodyPr wrap="none" anchor="ctr"/>
          <a:lstStyle/>
          <a:p>
            <a:endParaRPr lang="en-US"/>
          </a:p>
        </p:txBody>
      </p:sp>
      <p:sp>
        <p:nvSpPr>
          <p:cNvPr id="20482" name="Rectangle 2"/>
          <p:cNvSpPr>
            <a:spLocks noGrp="1" noChangeArrowheads="1"/>
          </p:cNvSpPr>
          <p:nvPr>
            <p:ph type="ctrTitle"/>
          </p:nvPr>
        </p:nvSpPr>
        <p:spPr>
          <a:xfrm>
            <a:off x="304800" y="304800"/>
            <a:ext cx="8534400" cy="1097280"/>
          </a:xfrm>
          <a:noFill/>
        </p:spPr>
        <p:txBody>
          <a:bodyPr/>
          <a:lstStyle/>
          <a:p>
            <a:r>
              <a:rPr lang="en-US" sz="3600" dirty="0" smtClean="0">
                <a:solidFill>
                  <a:schemeClr val="accent2"/>
                </a:solidFill>
                <a:latin typeface="Tahoma" pitchFamily="34" charset="0"/>
              </a:rPr>
              <a:t>Corporate Social Responsibility</a:t>
            </a:r>
            <a:endParaRPr lang="en-US" sz="1600" dirty="0" smtClean="0">
              <a:solidFill>
                <a:schemeClr val="accent2"/>
              </a:solidFill>
              <a:latin typeface="Tahoma" pitchFamily="34" charset="0"/>
            </a:endParaRPr>
          </a:p>
        </p:txBody>
      </p:sp>
      <p:sp>
        <p:nvSpPr>
          <p:cNvPr id="9" name="Rectangle 3"/>
          <p:cNvSpPr txBox="1">
            <a:spLocks noChangeArrowheads="1"/>
          </p:cNvSpPr>
          <p:nvPr/>
        </p:nvSpPr>
        <p:spPr bwMode="auto">
          <a:xfrm>
            <a:off x="914400" y="2209800"/>
            <a:ext cx="7239000" cy="2895600"/>
          </a:xfrm>
          <a:prstGeom prst="rect">
            <a:avLst/>
          </a:prstGeom>
          <a:noFill/>
          <a:ln w="9525">
            <a:noFill/>
            <a:miter lim="800000"/>
            <a:headEnd/>
            <a:tailEnd/>
          </a:ln>
        </p:spPr>
        <p:txBody>
          <a:bodyPr/>
          <a:lstStyle/>
          <a:p>
            <a:pPr marL="342900" indent="-342900" eaLnBrk="0" hangingPunct="0">
              <a:spcBef>
                <a:spcPct val="10000"/>
              </a:spcBef>
              <a:buClr>
                <a:schemeClr val="accent2"/>
              </a:buClr>
              <a:buFontTx/>
              <a:buChar char="•"/>
              <a:tabLst>
                <a:tab pos="0" algn="l"/>
              </a:tabLst>
            </a:pPr>
            <a:r>
              <a:rPr lang="en-US" sz="2800" b="1" dirty="0">
                <a:solidFill>
                  <a:schemeClr val="accent2"/>
                </a:solidFill>
              </a:rPr>
              <a:t>Reputation is fragile, but valuable</a:t>
            </a:r>
          </a:p>
          <a:p>
            <a:pPr marL="342900" indent="-342900" eaLnBrk="0" hangingPunct="0">
              <a:spcBef>
                <a:spcPct val="10000"/>
              </a:spcBef>
              <a:buClr>
                <a:schemeClr val="accent2"/>
              </a:buClr>
              <a:buFontTx/>
              <a:buChar char="•"/>
              <a:tabLst>
                <a:tab pos="0" algn="l"/>
              </a:tabLst>
            </a:pPr>
            <a:r>
              <a:rPr lang="en-US" sz="2800" b="1" dirty="0">
                <a:solidFill>
                  <a:schemeClr val="accent2"/>
                </a:solidFill>
              </a:rPr>
              <a:t>Negative view of businesses</a:t>
            </a:r>
          </a:p>
          <a:p>
            <a:pPr marL="342900" indent="-342900" eaLnBrk="0" hangingPunct="0">
              <a:spcBef>
                <a:spcPct val="10000"/>
              </a:spcBef>
              <a:buClr>
                <a:schemeClr val="accent2"/>
              </a:buClr>
              <a:buFontTx/>
              <a:buChar char="•"/>
              <a:tabLst>
                <a:tab pos="0" algn="l"/>
              </a:tabLst>
            </a:pPr>
            <a:r>
              <a:rPr lang="en-US" sz="2800" b="1" dirty="0">
                <a:solidFill>
                  <a:schemeClr val="accent2"/>
                </a:solidFill>
              </a:rPr>
              <a:t>Ongoing reputation assessment</a:t>
            </a:r>
          </a:p>
          <a:p>
            <a:pPr marL="342900" indent="-342900" eaLnBrk="0" hangingPunct="0">
              <a:spcBef>
                <a:spcPct val="10000"/>
              </a:spcBef>
              <a:buClr>
                <a:schemeClr val="accent2"/>
              </a:buClr>
              <a:buFontTx/>
              <a:buChar char="•"/>
              <a:tabLst>
                <a:tab pos="0" algn="l"/>
              </a:tabLst>
            </a:pPr>
            <a:r>
              <a:rPr lang="en-US" sz="2800" b="1" dirty="0">
                <a:solidFill>
                  <a:schemeClr val="accent2"/>
                </a:solidFill>
              </a:rPr>
              <a:t>Monitor corporate reputation</a:t>
            </a:r>
          </a:p>
          <a:p>
            <a:pPr marL="742950" lvl="1" indent="-285750" eaLnBrk="0" hangingPunct="0">
              <a:lnSpc>
                <a:spcPct val="90000"/>
              </a:lnSpc>
              <a:spcBef>
                <a:spcPct val="10000"/>
              </a:spcBef>
              <a:buClr>
                <a:schemeClr val="accent2"/>
              </a:buClr>
              <a:buFont typeface="Wingdings" pitchFamily="2" charset="2"/>
              <a:buChar char="§"/>
              <a:tabLst>
                <a:tab pos="0" algn="l"/>
              </a:tabLst>
            </a:pPr>
            <a:r>
              <a:rPr lang="en-US" sz="2800" b="1" dirty="0">
                <a:solidFill>
                  <a:schemeClr val="accent2"/>
                </a:solidFill>
              </a:rPr>
              <a:t>Less than half have someone assigned</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Rectangle 2"/>
          <p:cNvSpPr>
            <a:spLocks noChangeArrowheads="1"/>
          </p:cNvSpPr>
          <p:nvPr/>
        </p:nvSpPr>
        <p:spPr bwMode="auto">
          <a:xfrm>
            <a:off x="146304" y="212271"/>
            <a:ext cx="8851392" cy="1216152"/>
          </a:xfrm>
          <a:prstGeom prst="rect">
            <a:avLst/>
          </a:prstGeom>
          <a:solidFill>
            <a:srgbClr val="FFC000">
              <a:alpha val="50000"/>
            </a:srgbClr>
          </a:solidFill>
          <a:ln w="9525">
            <a:noFill/>
            <a:miter lim="800000"/>
            <a:headEnd/>
            <a:tailEnd/>
          </a:ln>
        </p:spPr>
        <p:txBody>
          <a:bodyPr wrap="none" anchor="ctr"/>
          <a:lstStyle/>
          <a:p>
            <a:endParaRPr lang="en-US"/>
          </a:p>
        </p:txBody>
      </p:sp>
      <p:sp>
        <p:nvSpPr>
          <p:cNvPr id="22530" name="Rectangle 2"/>
          <p:cNvSpPr>
            <a:spLocks noGrp="1" noChangeArrowheads="1"/>
          </p:cNvSpPr>
          <p:nvPr>
            <p:ph type="ctrTitle"/>
          </p:nvPr>
        </p:nvSpPr>
        <p:spPr>
          <a:xfrm>
            <a:off x="304800" y="15240"/>
            <a:ext cx="8534400" cy="1280160"/>
          </a:xfrm>
          <a:noFill/>
        </p:spPr>
        <p:txBody>
          <a:bodyPr/>
          <a:lstStyle/>
          <a:p>
            <a:r>
              <a:rPr lang="en-US" sz="3600" dirty="0" smtClean="0">
                <a:solidFill>
                  <a:schemeClr val="accent2"/>
                </a:solidFill>
                <a:latin typeface="Tahoma" pitchFamily="34" charset="0"/>
              </a:rPr>
              <a:t>Factors Affecting Corporate Image</a:t>
            </a:r>
            <a:endParaRPr lang="en-US" sz="3600" i="1" dirty="0" smtClean="0">
              <a:solidFill>
                <a:schemeClr val="accent2"/>
              </a:solidFill>
              <a:latin typeface="Tahoma" pitchFamily="34" charset="0"/>
            </a:endParaRPr>
          </a:p>
        </p:txBody>
      </p:sp>
      <p:sp>
        <p:nvSpPr>
          <p:cNvPr id="9" name="Rectangle 3"/>
          <p:cNvSpPr txBox="1">
            <a:spLocks noChangeArrowheads="1"/>
          </p:cNvSpPr>
          <p:nvPr/>
        </p:nvSpPr>
        <p:spPr bwMode="auto">
          <a:xfrm>
            <a:off x="457200" y="2362200"/>
            <a:ext cx="4114800" cy="3352800"/>
          </a:xfrm>
          <a:prstGeom prst="rect">
            <a:avLst/>
          </a:prstGeom>
          <a:noFill/>
          <a:ln w="9525">
            <a:noFill/>
            <a:miter lim="800000"/>
            <a:headEnd/>
            <a:tailEnd/>
          </a:ln>
        </p:spPr>
        <p:txBody>
          <a:bodyPr/>
          <a:lstStyle/>
          <a:p>
            <a:pPr marL="342900" indent="-342900" eaLnBrk="0" hangingPunct="0">
              <a:lnSpc>
                <a:spcPct val="90000"/>
              </a:lnSpc>
              <a:spcBef>
                <a:spcPct val="10000"/>
              </a:spcBef>
              <a:buClr>
                <a:schemeClr val="accent2"/>
              </a:buClr>
              <a:buFontTx/>
              <a:buChar char="•"/>
              <a:tabLst>
                <a:tab pos="0" algn="l"/>
              </a:tabLst>
            </a:pPr>
            <a:r>
              <a:rPr lang="en-US" b="1" dirty="0">
                <a:solidFill>
                  <a:schemeClr val="accent2"/>
                </a:solidFill>
              </a:rPr>
              <a:t>Discrimination</a:t>
            </a:r>
          </a:p>
          <a:p>
            <a:pPr marL="342900" indent="-342900" eaLnBrk="0" hangingPunct="0">
              <a:lnSpc>
                <a:spcPct val="90000"/>
              </a:lnSpc>
              <a:spcBef>
                <a:spcPct val="10000"/>
              </a:spcBef>
              <a:buClr>
                <a:schemeClr val="accent2"/>
              </a:buClr>
              <a:buFontTx/>
              <a:buChar char="•"/>
              <a:tabLst>
                <a:tab pos="0" algn="l"/>
              </a:tabLst>
            </a:pPr>
            <a:r>
              <a:rPr lang="en-US" b="1" dirty="0">
                <a:solidFill>
                  <a:schemeClr val="accent2"/>
                </a:solidFill>
              </a:rPr>
              <a:t>Harassment</a:t>
            </a:r>
          </a:p>
          <a:p>
            <a:pPr marL="342900" indent="-342900" eaLnBrk="0" hangingPunct="0">
              <a:lnSpc>
                <a:spcPct val="90000"/>
              </a:lnSpc>
              <a:spcBef>
                <a:spcPct val="10000"/>
              </a:spcBef>
              <a:buClr>
                <a:schemeClr val="accent2"/>
              </a:buClr>
              <a:buFontTx/>
              <a:buChar char="•"/>
              <a:tabLst>
                <a:tab pos="0" algn="l"/>
              </a:tabLst>
            </a:pPr>
            <a:r>
              <a:rPr lang="en-US" b="1" dirty="0">
                <a:solidFill>
                  <a:schemeClr val="accent2"/>
                </a:solidFill>
              </a:rPr>
              <a:t>Pollution</a:t>
            </a:r>
          </a:p>
          <a:p>
            <a:pPr marL="342900" indent="-342900" eaLnBrk="0" hangingPunct="0">
              <a:lnSpc>
                <a:spcPct val="90000"/>
              </a:lnSpc>
              <a:spcBef>
                <a:spcPct val="10000"/>
              </a:spcBef>
              <a:buClr>
                <a:schemeClr val="accent2"/>
              </a:buClr>
              <a:buFontTx/>
              <a:buChar char="•"/>
              <a:tabLst>
                <a:tab pos="0" algn="l"/>
              </a:tabLst>
            </a:pPr>
            <a:r>
              <a:rPr lang="en-US" b="1" dirty="0">
                <a:solidFill>
                  <a:schemeClr val="accent2"/>
                </a:solidFill>
              </a:rPr>
              <a:t>Misleading communications</a:t>
            </a:r>
          </a:p>
          <a:p>
            <a:pPr marL="342900" indent="-342900" eaLnBrk="0" hangingPunct="0">
              <a:lnSpc>
                <a:spcPct val="90000"/>
              </a:lnSpc>
              <a:spcBef>
                <a:spcPct val="10000"/>
              </a:spcBef>
              <a:buClr>
                <a:schemeClr val="accent2"/>
              </a:buClr>
              <a:buFontTx/>
              <a:buChar char="•"/>
              <a:tabLst>
                <a:tab pos="0" algn="l"/>
              </a:tabLst>
            </a:pPr>
            <a:r>
              <a:rPr lang="en-US" b="1" dirty="0">
                <a:solidFill>
                  <a:schemeClr val="accent2"/>
                </a:solidFill>
              </a:rPr>
              <a:t>Deceptive communications</a:t>
            </a:r>
          </a:p>
          <a:p>
            <a:pPr marL="342900" indent="-342900" eaLnBrk="0" hangingPunct="0">
              <a:lnSpc>
                <a:spcPct val="90000"/>
              </a:lnSpc>
              <a:spcBef>
                <a:spcPct val="10000"/>
              </a:spcBef>
              <a:buClr>
                <a:schemeClr val="accent2"/>
              </a:buClr>
              <a:buFontTx/>
              <a:buChar char="•"/>
              <a:tabLst>
                <a:tab pos="0" algn="l"/>
              </a:tabLst>
            </a:pPr>
            <a:r>
              <a:rPr lang="en-US" b="1" dirty="0">
                <a:solidFill>
                  <a:schemeClr val="accent2"/>
                </a:solidFill>
              </a:rPr>
              <a:t>Offensive communications</a:t>
            </a:r>
          </a:p>
        </p:txBody>
      </p:sp>
      <p:sp>
        <p:nvSpPr>
          <p:cNvPr id="10" name="Rectangle 4"/>
          <p:cNvSpPr txBox="1">
            <a:spLocks noChangeArrowheads="1"/>
          </p:cNvSpPr>
          <p:nvPr/>
        </p:nvSpPr>
        <p:spPr>
          <a:xfrm>
            <a:off x="4572000" y="2286000"/>
            <a:ext cx="4267200" cy="3505200"/>
          </a:xfrm>
          <a:prstGeom prst="rect">
            <a:avLst/>
          </a:prstGeom>
          <a:noFill/>
        </p:spPr>
        <p:txBody>
          <a:bodyPr/>
          <a:lstStyle/>
          <a:p>
            <a:pPr marL="342900" indent="-342900" eaLnBrk="0" hangingPunct="0">
              <a:lnSpc>
                <a:spcPct val="90000"/>
              </a:lnSpc>
              <a:spcBef>
                <a:spcPct val="10000"/>
              </a:spcBef>
              <a:buClr>
                <a:schemeClr val="accent2"/>
              </a:buClr>
              <a:buFontTx/>
              <a:buChar char="•"/>
              <a:tabLst>
                <a:tab pos="0" algn="l"/>
              </a:tabLst>
            </a:pPr>
            <a:r>
              <a:rPr lang="en-US" b="1" dirty="0">
                <a:solidFill>
                  <a:schemeClr val="accent2"/>
                </a:solidFill>
              </a:rPr>
              <a:t>Empowerment of employees</a:t>
            </a:r>
          </a:p>
          <a:p>
            <a:pPr marL="342900" indent="-342900" eaLnBrk="0" hangingPunct="0">
              <a:lnSpc>
                <a:spcPct val="90000"/>
              </a:lnSpc>
              <a:spcBef>
                <a:spcPct val="10000"/>
              </a:spcBef>
              <a:buClr>
                <a:schemeClr val="accent2"/>
              </a:buClr>
              <a:buFontTx/>
              <a:buChar char="•"/>
              <a:tabLst>
                <a:tab pos="0" algn="l"/>
              </a:tabLst>
            </a:pPr>
            <a:r>
              <a:rPr lang="en-US" b="1" dirty="0">
                <a:solidFill>
                  <a:schemeClr val="accent2"/>
                </a:solidFill>
              </a:rPr>
              <a:t>Charitable contributions</a:t>
            </a:r>
          </a:p>
          <a:p>
            <a:pPr marL="342900" indent="-342900" eaLnBrk="0" hangingPunct="0">
              <a:lnSpc>
                <a:spcPct val="90000"/>
              </a:lnSpc>
              <a:spcBef>
                <a:spcPct val="10000"/>
              </a:spcBef>
              <a:buClr>
                <a:schemeClr val="accent2"/>
              </a:buClr>
              <a:buFontTx/>
              <a:buChar char="•"/>
              <a:tabLst>
                <a:tab pos="0" algn="l"/>
              </a:tabLst>
            </a:pPr>
            <a:r>
              <a:rPr lang="en-US" b="1" dirty="0">
                <a:solidFill>
                  <a:schemeClr val="accent2"/>
                </a:solidFill>
              </a:rPr>
              <a:t>Sponsoring local events</a:t>
            </a:r>
          </a:p>
          <a:p>
            <a:pPr marL="342900" indent="-342900" eaLnBrk="0" hangingPunct="0">
              <a:lnSpc>
                <a:spcPct val="90000"/>
              </a:lnSpc>
              <a:spcBef>
                <a:spcPct val="10000"/>
              </a:spcBef>
              <a:buClr>
                <a:schemeClr val="accent2"/>
              </a:buClr>
              <a:buFontTx/>
              <a:buChar char="•"/>
              <a:tabLst>
                <a:tab pos="0" algn="l"/>
              </a:tabLst>
            </a:pPr>
            <a:r>
              <a:rPr lang="en-US" b="1" dirty="0">
                <a:solidFill>
                  <a:schemeClr val="accent2"/>
                </a:solidFill>
              </a:rPr>
              <a:t>Selling environmentally safe products</a:t>
            </a:r>
          </a:p>
          <a:p>
            <a:pPr marL="342900" indent="-342900" eaLnBrk="0" hangingPunct="0">
              <a:lnSpc>
                <a:spcPct val="90000"/>
              </a:lnSpc>
              <a:spcBef>
                <a:spcPct val="10000"/>
              </a:spcBef>
              <a:buClr>
                <a:schemeClr val="accent2"/>
              </a:buClr>
              <a:buFontTx/>
              <a:buChar char="•"/>
              <a:tabLst>
                <a:tab pos="0" algn="l"/>
              </a:tabLst>
            </a:pPr>
            <a:r>
              <a:rPr lang="en-US" b="1" dirty="0">
                <a:solidFill>
                  <a:schemeClr val="accent2"/>
                </a:solidFill>
              </a:rPr>
              <a:t>Outplacement programs</a:t>
            </a:r>
          </a:p>
          <a:p>
            <a:pPr marL="342900" indent="-342900" eaLnBrk="0" hangingPunct="0">
              <a:lnSpc>
                <a:spcPct val="90000"/>
              </a:lnSpc>
              <a:spcBef>
                <a:spcPct val="10000"/>
              </a:spcBef>
              <a:buClr>
                <a:schemeClr val="accent2"/>
              </a:buClr>
              <a:buFontTx/>
              <a:buChar char="•"/>
              <a:tabLst>
                <a:tab pos="0" algn="l"/>
              </a:tabLst>
            </a:pPr>
            <a:r>
              <a:rPr lang="en-US" b="1" dirty="0">
                <a:solidFill>
                  <a:schemeClr val="accent2"/>
                </a:solidFill>
              </a:rPr>
              <a:t>Support community events</a:t>
            </a:r>
          </a:p>
        </p:txBody>
      </p:sp>
      <p:sp>
        <p:nvSpPr>
          <p:cNvPr id="22535" name="Rectangle 5"/>
          <p:cNvSpPr>
            <a:spLocks noChangeArrowheads="1"/>
          </p:cNvSpPr>
          <p:nvPr/>
        </p:nvSpPr>
        <p:spPr bwMode="auto">
          <a:xfrm>
            <a:off x="533400" y="1614487"/>
            <a:ext cx="3616325" cy="519113"/>
          </a:xfrm>
          <a:prstGeom prst="rect">
            <a:avLst/>
          </a:prstGeom>
          <a:noFill/>
          <a:ln w="9525">
            <a:noFill/>
            <a:miter lim="800000"/>
            <a:headEnd/>
            <a:tailEnd/>
          </a:ln>
        </p:spPr>
        <p:txBody>
          <a:bodyPr lIns="92075" tIns="46038" rIns="92075" bIns="46038">
            <a:spAutoFit/>
          </a:bodyPr>
          <a:lstStyle/>
          <a:p>
            <a:pPr algn="ctr" eaLnBrk="0" hangingPunct="0"/>
            <a:r>
              <a:rPr lang="en-US" sz="2800" b="1" u="sng" dirty="0">
                <a:solidFill>
                  <a:srgbClr val="00B050"/>
                </a:solidFill>
              </a:rPr>
              <a:t>Image Destroying</a:t>
            </a:r>
            <a:endParaRPr lang="en-US" sz="2800" u="sng" dirty="0">
              <a:solidFill>
                <a:srgbClr val="00B050"/>
              </a:solidFill>
            </a:endParaRPr>
          </a:p>
        </p:txBody>
      </p:sp>
      <p:sp>
        <p:nvSpPr>
          <p:cNvPr id="22536" name="Rectangle 6"/>
          <p:cNvSpPr>
            <a:spLocks noChangeArrowheads="1"/>
          </p:cNvSpPr>
          <p:nvPr/>
        </p:nvSpPr>
        <p:spPr bwMode="auto">
          <a:xfrm>
            <a:off x="4902200" y="1600200"/>
            <a:ext cx="3479800" cy="519113"/>
          </a:xfrm>
          <a:prstGeom prst="rect">
            <a:avLst/>
          </a:prstGeom>
          <a:noFill/>
          <a:ln w="9525">
            <a:noFill/>
            <a:miter lim="800000"/>
            <a:headEnd/>
            <a:tailEnd/>
          </a:ln>
        </p:spPr>
        <p:txBody>
          <a:bodyPr lIns="92075" tIns="46038" rIns="92075" bIns="46038">
            <a:spAutoFit/>
          </a:bodyPr>
          <a:lstStyle/>
          <a:p>
            <a:pPr algn="ctr" eaLnBrk="0" hangingPunct="0"/>
            <a:r>
              <a:rPr lang="en-US" sz="2800" b="1" u="sng" dirty="0">
                <a:solidFill>
                  <a:srgbClr val="00B050"/>
                </a:solidFill>
              </a:rPr>
              <a:t>Image Building</a:t>
            </a:r>
            <a:endParaRPr lang="en-US" sz="2800" u="sng" dirty="0">
              <a:solidFill>
                <a:srgbClr val="00B050"/>
              </a:solidFill>
            </a:endParaRPr>
          </a:p>
        </p:txBody>
      </p:sp>
      <p:sp>
        <p:nvSpPr>
          <p:cNvPr id="22539" name="Text Box 11"/>
          <p:cNvSpPr txBox="1">
            <a:spLocks noChangeArrowheads="1"/>
          </p:cNvSpPr>
          <p:nvPr/>
        </p:nvSpPr>
        <p:spPr bwMode="auto">
          <a:xfrm>
            <a:off x="2954337" y="914400"/>
            <a:ext cx="3235325" cy="457200"/>
          </a:xfrm>
          <a:prstGeom prst="rect">
            <a:avLst/>
          </a:prstGeom>
          <a:noFill/>
          <a:ln w="9525">
            <a:noFill/>
            <a:miter lim="800000"/>
            <a:headEnd/>
            <a:tailEnd/>
          </a:ln>
          <a:effectLst/>
        </p:spPr>
        <p:txBody>
          <a:bodyPr wrap="none">
            <a:spAutoFit/>
          </a:bodyPr>
          <a:lstStyle/>
          <a:p>
            <a:r>
              <a:rPr lang="en-US" b="1" i="1" dirty="0" smtClean="0">
                <a:solidFill>
                  <a:schemeClr val="accent2"/>
                </a:solidFill>
              </a:rPr>
              <a:t>(almost everything)</a:t>
            </a:r>
            <a:endParaRPr lang="en-US" b="1" i="1" dirty="0">
              <a:solidFill>
                <a:schemeClr val="accent2"/>
              </a:solidFill>
            </a:endParaRPr>
          </a:p>
        </p:txBody>
      </p:sp>
      <p:sp>
        <p:nvSpPr>
          <p:cNvPr id="12" name="TextBox 11"/>
          <p:cNvSpPr txBox="1"/>
          <p:nvPr/>
        </p:nvSpPr>
        <p:spPr>
          <a:xfrm>
            <a:off x="2653846" y="5791200"/>
            <a:ext cx="3836307" cy="461665"/>
          </a:xfrm>
          <a:prstGeom prst="rect">
            <a:avLst/>
          </a:prstGeom>
          <a:noFill/>
        </p:spPr>
        <p:txBody>
          <a:bodyPr wrap="none" rtlCol="0">
            <a:spAutoFit/>
          </a:bodyPr>
          <a:lstStyle/>
          <a:p>
            <a:r>
              <a:rPr lang="en-US" b="1" i="1" dirty="0" smtClean="0">
                <a:solidFill>
                  <a:schemeClr val="accent2"/>
                </a:solidFill>
              </a:rPr>
              <a:t>No business is immune!</a:t>
            </a:r>
            <a:endParaRPr lang="en-US" b="1" i="1" dirty="0">
              <a:solidFill>
                <a:schemeClr val="accent2"/>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46304" y="212271"/>
            <a:ext cx="8851392" cy="1083129"/>
          </a:xfrm>
          <a:prstGeom prst="rect">
            <a:avLst/>
          </a:prstGeom>
          <a:solidFill>
            <a:srgbClr val="FFC000">
              <a:alpha val="50000"/>
            </a:srgbClr>
          </a:solidFill>
          <a:ln w="9525">
            <a:noFill/>
            <a:miter lim="800000"/>
            <a:headEnd/>
            <a:tailEnd/>
          </a:ln>
        </p:spPr>
        <p:txBody>
          <a:bodyPr wrap="none" anchor="ctr"/>
          <a:lstStyle/>
          <a:p>
            <a:endParaRPr lang="en-US"/>
          </a:p>
        </p:txBody>
      </p:sp>
      <p:sp>
        <p:nvSpPr>
          <p:cNvPr id="538627" name="Rectangle 3"/>
          <p:cNvSpPr>
            <a:spLocks noGrp="1" noChangeArrowheads="1"/>
          </p:cNvSpPr>
          <p:nvPr>
            <p:ph type="ctrTitle"/>
          </p:nvPr>
        </p:nvSpPr>
        <p:spPr>
          <a:xfrm>
            <a:off x="0" y="348342"/>
            <a:ext cx="9144000" cy="838200"/>
          </a:xfrm>
        </p:spPr>
        <p:txBody>
          <a:bodyPr/>
          <a:lstStyle/>
          <a:p>
            <a:r>
              <a:rPr lang="en-US" sz="4400" dirty="0" smtClean="0">
                <a:solidFill>
                  <a:schemeClr val="accent2"/>
                </a:solidFill>
                <a:latin typeface="Tahoma" pitchFamily="34" charset="0"/>
              </a:rPr>
              <a:t>Cause-Related Marketing</a:t>
            </a:r>
            <a:endParaRPr lang="en-US" sz="4400" dirty="0" smtClean="0">
              <a:solidFill>
                <a:schemeClr val="accent2"/>
              </a:solidFill>
              <a:effectLst>
                <a:outerShdw blurRad="38100" dist="38100" dir="2700000" algn="tl">
                  <a:srgbClr val="C0C0C0"/>
                </a:outerShdw>
              </a:effectLst>
              <a:latin typeface="Tahoma" pitchFamily="34" charset="0"/>
            </a:endParaRPr>
          </a:p>
        </p:txBody>
      </p:sp>
      <p:sp>
        <p:nvSpPr>
          <p:cNvPr id="9" name="Rectangle 3"/>
          <p:cNvSpPr txBox="1">
            <a:spLocks noChangeArrowheads="1"/>
          </p:cNvSpPr>
          <p:nvPr/>
        </p:nvSpPr>
        <p:spPr bwMode="auto">
          <a:xfrm>
            <a:off x="609600" y="1905000"/>
            <a:ext cx="7924800" cy="3962400"/>
          </a:xfrm>
          <a:prstGeom prst="rect">
            <a:avLst/>
          </a:prstGeom>
          <a:noFill/>
          <a:ln w="9525">
            <a:noFill/>
            <a:miter lim="800000"/>
            <a:headEnd/>
            <a:tailEnd/>
          </a:ln>
        </p:spPr>
        <p:txBody>
          <a:bodyPr/>
          <a:lstStyle/>
          <a:p>
            <a:pPr marL="342900" indent="-342900" eaLnBrk="0" hangingPunct="0">
              <a:lnSpc>
                <a:spcPct val="80000"/>
              </a:lnSpc>
              <a:spcBef>
                <a:spcPct val="10000"/>
              </a:spcBef>
              <a:buClr>
                <a:schemeClr val="accent2"/>
              </a:buClr>
              <a:buFontTx/>
              <a:buChar char="•"/>
              <a:tabLst>
                <a:tab pos="0" algn="l"/>
              </a:tabLst>
            </a:pPr>
            <a:r>
              <a:rPr lang="en-US" sz="2800" b="1" dirty="0">
                <a:solidFill>
                  <a:schemeClr val="accent2"/>
                </a:solidFill>
              </a:rPr>
              <a:t>Businesses spend over $600 million in cause-related marketing</a:t>
            </a:r>
          </a:p>
          <a:p>
            <a:pPr marL="342900" indent="-342900" eaLnBrk="0" hangingPunct="0">
              <a:lnSpc>
                <a:spcPct val="90000"/>
              </a:lnSpc>
              <a:spcBef>
                <a:spcPct val="10000"/>
              </a:spcBef>
              <a:buClr>
                <a:schemeClr val="accent2"/>
              </a:buClr>
              <a:buFontTx/>
              <a:buChar char="•"/>
              <a:tabLst>
                <a:tab pos="0" algn="l"/>
              </a:tabLst>
            </a:pPr>
            <a:r>
              <a:rPr lang="en-US" sz="2800" b="1" dirty="0">
                <a:solidFill>
                  <a:schemeClr val="accent2"/>
                </a:solidFill>
              </a:rPr>
              <a:t>Consumer studies:</a:t>
            </a:r>
          </a:p>
          <a:p>
            <a:pPr marL="971550" lvl="1" indent="-514350" eaLnBrk="0" hangingPunct="0">
              <a:lnSpc>
                <a:spcPct val="80000"/>
              </a:lnSpc>
              <a:spcBef>
                <a:spcPct val="10000"/>
              </a:spcBef>
              <a:buClr>
                <a:schemeClr val="accent2"/>
              </a:buClr>
              <a:buFont typeface="Wingdings" pitchFamily="2" charset="2"/>
              <a:buChar char="§"/>
              <a:tabLst>
                <a:tab pos="0" algn="l"/>
              </a:tabLst>
            </a:pPr>
            <a:r>
              <a:rPr lang="en-US" sz="2800" b="1" dirty="0">
                <a:solidFill>
                  <a:srgbClr val="00B050"/>
                </a:solidFill>
              </a:rPr>
              <a:t>Nearly 50% switch brands, increase usage, try new brand</a:t>
            </a:r>
          </a:p>
          <a:p>
            <a:pPr marL="971550" lvl="1" indent="-514350" eaLnBrk="0" hangingPunct="0">
              <a:lnSpc>
                <a:spcPct val="80000"/>
              </a:lnSpc>
              <a:spcBef>
                <a:spcPct val="20000"/>
              </a:spcBef>
              <a:buClr>
                <a:schemeClr val="accent2"/>
              </a:buClr>
              <a:buFont typeface="Wingdings" pitchFamily="2" charset="2"/>
              <a:buChar char="§"/>
              <a:tabLst>
                <a:tab pos="0" algn="l"/>
              </a:tabLst>
            </a:pPr>
            <a:r>
              <a:rPr lang="en-US" sz="2800" b="1" dirty="0">
                <a:solidFill>
                  <a:srgbClr val="00B050"/>
                </a:solidFill>
              </a:rPr>
              <a:t>46% felt better about using product when company supported a particular cause</a:t>
            </a:r>
          </a:p>
          <a:p>
            <a:pPr marL="342900" indent="-342900" eaLnBrk="0" hangingPunct="0">
              <a:lnSpc>
                <a:spcPct val="90000"/>
              </a:lnSpc>
              <a:spcBef>
                <a:spcPct val="10000"/>
              </a:spcBef>
              <a:buClr>
                <a:schemeClr val="accent2"/>
              </a:buClr>
              <a:buFontTx/>
              <a:buChar char="•"/>
              <a:tabLst>
                <a:tab pos="0" algn="l"/>
              </a:tabLst>
            </a:pPr>
            <a:r>
              <a:rPr lang="en-US" sz="2800" b="1" dirty="0">
                <a:solidFill>
                  <a:schemeClr val="accent2"/>
                </a:solidFill>
              </a:rPr>
              <a:t>Cause liked by one – disliked by another</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146304" y="212271"/>
            <a:ext cx="8851392" cy="1216152"/>
          </a:xfrm>
          <a:prstGeom prst="rect">
            <a:avLst/>
          </a:prstGeom>
          <a:solidFill>
            <a:srgbClr val="FFC000">
              <a:alpha val="50000"/>
            </a:srgbClr>
          </a:solidFill>
          <a:ln w="9525">
            <a:noFill/>
            <a:miter lim="800000"/>
            <a:headEnd/>
            <a:tailEnd/>
          </a:ln>
        </p:spPr>
        <p:txBody>
          <a:bodyPr wrap="none" anchor="ctr"/>
          <a:lstStyle/>
          <a:p>
            <a:endParaRPr lang="en-US"/>
          </a:p>
        </p:txBody>
      </p:sp>
      <p:sp>
        <p:nvSpPr>
          <p:cNvPr id="25602" name="Rectangle 2"/>
          <p:cNvSpPr>
            <a:spLocks noGrp="1" noChangeArrowheads="1"/>
          </p:cNvSpPr>
          <p:nvPr>
            <p:ph type="ctrTitle"/>
          </p:nvPr>
        </p:nvSpPr>
        <p:spPr>
          <a:xfrm>
            <a:off x="304800" y="304800"/>
            <a:ext cx="8534400" cy="1097280"/>
          </a:xfrm>
          <a:noFill/>
        </p:spPr>
        <p:txBody>
          <a:bodyPr/>
          <a:lstStyle/>
          <a:p>
            <a:r>
              <a:rPr lang="en-US" sz="4400" dirty="0" smtClean="0">
                <a:solidFill>
                  <a:schemeClr val="accent2"/>
                </a:solidFill>
                <a:latin typeface="Tahoma" pitchFamily="34" charset="0"/>
              </a:rPr>
              <a:t>Causes Consumers Support</a:t>
            </a:r>
          </a:p>
        </p:txBody>
      </p:sp>
      <p:sp>
        <p:nvSpPr>
          <p:cNvPr id="25603" name="Rectangle 3"/>
          <p:cNvSpPr>
            <a:spLocks noGrp="1" noChangeArrowheads="1"/>
          </p:cNvSpPr>
          <p:nvPr>
            <p:ph type="subTitle" idx="1"/>
          </p:nvPr>
        </p:nvSpPr>
        <p:spPr>
          <a:xfrm>
            <a:off x="762000" y="2286000"/>
            <a:ext cx="7620000" cy="2590800"/>
          </a:xfrm>
          <a:noFill/>
        </p:spPr>
        <p:txBody>
          <a:bodyPr/>
          <a:lstStyle/>
          <a:p>
            <a:pPr marL="465138" indent="-465138" algn="l">
              <a:buClr>
                <a:schemeClr val="accent2"/>
              </a:buClr>
              <a:buFontTx/>
              <a:buChar char="•"/>
              <a:tabLst>
                <a:tab pos="465138" algn="l"/>
              </a:tabLst>
            </a:pPr>
            <a:r>
              <a:rPr lang="en-US" sz="2800" dirty="0" smtClean="0">
                <a:solidFill>
                  <a:schemeClr val="accent2"/>
                </a:solidFill>
                <a:latin typeface="Tahoma" pitchFamily="34" charset="0"/>
              </a:rPr>
              <a:t>Improve public schools – 52%</a:t>
            </a:r>
          </a:p>
          <a:p>
            <a:pPr marL="465138" indent="-465138" algn="l">
              <a:buClr>
                <a:schemeClr val="accent2"/>
              </a:buClr>
              <a:buFontTx/>
              <a:buChar char="•"/>
              <a:tabLst>
                <a:tab pos="465138" algn="l"/>
              </a:tabLst>
            </a:pPr>
            <a:r>
              <a:rPr lang="en-US" sz="2800" dirty="0" smtClean="0">
                <a:solidFill>
                  <a:schemeClr val="accent2"/>
                </a:solidFill>
                <a:latin typeface="Tahoma" pitchFamily="34" charset="0"/>
              </a:rPr>
              <a:t>Dropout prevention – 34%</a:t>
            </a:r>
          </a:p>
          <a:p>
            <a:pPr marL="465138" indent="-465138" algn="l">
              <a:buClr>
                <a:schemeClr val="accent2"/>
              </a:buClr>
              <a:buFontTx/>
              <a:buChar char="•"/>
              <a:tabLst>
                <a:tab pos="465138" algn="l"/>
              </a:tabLst>
            </a:pPr>
            <a:r>
              <a:rPr lang="en-US" sz="2800" dirty="0" smtClean="0">
                <a:solidFill>
                  <a:schemeClr val="accent2"/>
                </a:solidFill>
                <a:latin typeface="Tahoma" pitchFamily="34" charset="0"/>
              </a:rPr>
              <a:t>Scholarships – 28%</a:t>
            </a:r>
          </a:p>
          <a:p>
            <a:pPr marL="465138" indent="-465138" algn="l">
              <a:buClr>
                <a:schemeClr val="accent2"/>
              </a:buClr>
              <a:buFontTx/>
              <a:buChar char="•"/>
              <a:tabLst>
                <a:tab pos="465138" algn="l"/>
              </a:tabLst>
            </a:pPr>
            <a:r>
              <a:rPr lang="en-US" sz="2800" dirty="0" smtClean="0">
                <a:solidFill>
                  <a:schemeClr val="accent2"/>
                </a:solidFill>
                <a:latin typeface="Tahoma" pitchFamily="34" charset="0"/>
              </a:rPr>
              <a:t>Cleanup environment – 27%</a:t>
            </a:r>
          </a:p>
          <a:p>
            <a:pPr marL="465138" indent="-465138" algn="l">
              <a:buClr>
                <a:schemeClr val="accent2"/>
              </a:buClr>
              <a:buFontTx/>
              <a:buChar char="•"/>
              <a:tabLst>
                <a:tab pos="465138" algn="l"/>
              </a:tabLst>
            </a:pPr>
            <a:r>
              <a:rPr lang="en-US" sz="2800" dirty="0" smtClean="0">
                <a:solidFill>
                  <a:schemeClr val="accent2"/>
                </a:solidFill>
                <a:latin typeface="Tahoma" pitchFamily="34" charset="0"/>
              </a:rPr>
              <a:t>Community health education – 25%</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46304" y="212271"/>
            <a:ext cx="8851392" cy="1083129"/>
          </a:xfrm>
          <a:prstGeom prst="rect">
            <a:avLst/>
          </a:prstGeom>
          <a:solidFill>
            <a:srgbClr val="FFC000">
              <a:alpha val="50000"/>
            </a:srgbClr>
          </a:solidFill>
          <a:ln w="9525">
            <a:noFill/>
            <a:miter lim="800000"/>
            <a:headEnd/>
            <a:tailEnd/>
          </a:ln>
        </p:spPr>
        <p:txBody>
          <a:bodyPr wrap="none" anchor="ctr"/>
          <a:lstStyle/>
          <a:p>
            <a:endParaRPr lang="en-US"/>
          </a:p>
        </p:txBody>
      </p:sp>
      <p:sp>
        <p:nvSpPr>
          <p:cNvPr id="27654" name="Rectangle 2"/>
          <p:cNvSpPr>
            <a:spLocks noGrp="1" noChangeArrowheads="1"/>
          </p:cNvSpPr>
          <p:nvPr>
            <p:ph type="ctrTitle"/>
          </p:nvPr>
        </p:nvSpPr>
        <p:spPr>
          <a:xfrm>
            <a:off x="0" y="381000"/>
            <a:ext cx="9144000" cy="762000"/>
          </a:xfrm>
        </p:spPr>
        <p:txBody>
          <a:bodyPr/>
          <a:lstStyle/>
          <a:p>
            <a:r>
              <a:rPr lang="en-US" sz="4400" dirty="0" smtClean="0">
                <a:solidFill>
                  <a:schemeClr val="accent2"/>
                </a:solidFill>
                <a:latin typeface="Tahoma" pitchFamily="34" charset="0"/>
              </a:rPr>
              <a:t>Green Marketing</a:t>
            </a:r>
          </a:p>
        </p:txBody>
      </p:sp>
      <p:sp>
        <p:nvSpPr>
          <p:cNvPr id="27650" name="Rectangle 3"/>
          <p:cNvSpPr>
            <a:spLocks noGrp="1" noChangeArrowheads="1"/>
          </p:cNvSpPr>
          <p:nvPr>
            <p:ph type="subTitle" idx="1"/>
          </p:nvPr>
        </p:nvSpPr>
        <p:spPr>
          <a:xfrm>
            <a:off x="685800" y="1676400"/>
            <a:ext cx="7772400" cy="4191000"/>
          </a:xfrm>
          <a:noFill/>
        </p:spPr>
        <p:txBody>
          <a:bodyPr/>
          <a:lstStyle/>
          <a:p>
            <a:pPr marL="465138" indent="-465138" algn="l">
              <a:buClr>
                <a:schemeClr val="accent2"/>
              </a:buClr>
              <a:buFontTx/>
              <a:buChar char="•"/>
              <a:tabLst>
                <a:tab pos="465138" algn="l"/>
              </a:tabLst>
            </a:pPr>
            <a:r>
              <a:rPr lang="en-US" sz="2800" dirty="0" smtClean="0">
                <a:solidFill>
                  <a:schemeClr val="accent2"/>
                </a:solidFill>
                <a:latin typeface="Tahoma" pitchFamily="34" charset="0"/>
              </a:rPr>
              <a:t>Consumer survey</a:t>
            </a:r>
          </a:p>
          <a:p>
            <a:pPr marL="1020763" lvl="1" indent="-285750" algn="l">
              <a:buClr>
                <a:schemeClr val="accent2"/>
              </a:buClr>
              <a:buFont typeface="Wingdings" pitchFamily="2" charset="2"/>
              <a:buChar char="§"/>
              <a:tabLst>
                <a:tab pos="465138" algn="l"/>
              </a:tabLst>
            </a:pPr>
            <a:r>
              <a:rPr lang="en-US" sz="2400" dirty="0" smtClean="0">
                <a:solidFill>
                  <a:schemeClr val="accent2"/>
                </a:solidFill>
                <a:latin typeface="Tahoma" pitchFamily="34" charset="0"/>
              </a:rPr>
              <a:t>Try to save electricity (58%)</a:t>
            </a:r>
          </a:p>
          <a:p>
            <a:pPr marL="1020763" lvl="1" indent="-285750" algn="l">
              <a:buClr>
                <a:schemeClr val="accent2"/>
              </a:buClr>
              <a:buFont typeface="Wingdings" pitchFamily="2" charset="2"/>
              <a:buChar char="§"/>
              <a:tabLst>
                <a:tab pos="465138" algn="l"/>
              </a:tabLst>
            </a:pPr>
            <a:r>
              <a:rPr lang="en-US" sz="2400" dirty="0" smtClean="0">
                <a:solidFill>
                  <a:schemeClr val="accent2"/>
                </a:solidFill>
                <a:latin typeface="Tahoma" pitchFamily="34" charset="0"/>
              </a:rPr>
              <a:t>Recycle newspapers (46%)</a:t>
            </a:r>
          </a:p>
          <a:p>
            <a:pPr marL="1020763" lvl="1" indent="-285750" algn="l">
              <a:buClr>
                <a:schemeClr val="accent2"/>
              </a:buClr>
              <a:buFont typeface="Wingdings" pitchFamily="2" charset="2"/>
              <a:buChar char="§"/>
              <a:tabLst>
                <a:tab pos="465138" algn="l"/>
              </a:tabLst>
            </a:pPr>
            <a:r>
              <a:rPr lang="en-US" sz="2400" dirty="0" smtClean="0">
                <a:solidFill>
                  <a:schemeClr val="accent2"/>
                </a:solidFill>
                <a:latin typeface="Tahoma" pitchFamily="34" charset="0"/>
              </a:rPr>
              <a:t>Return bottles and cans (45%)</a:t>
            </a:r>
          </a:p>
          <a:p>
            <a:pPr marL="1020763" lvl="1" indent="-285750" algn="l">
              <a:buClr>
                <a:schemeClr val="accent2"/>
              </a:buClr>
              <a:buFont typeface="Wingdings" pitchFamily="2" charset="2"/>
              <a:buChar char="§"/>
              <a:tabLst>
                <a:tab pos="465138" algn="l"/>
              </a:tabLst>
            </a:pPr>
            <a:r>
              <a:rPr lang="en-US" sz="2400" dirty="0" smtClean="0">
                <a:solidFill>
                  <a:schemeClr val="accent2"/>
                </a:solidFill>
                <a:latin typeface="Tahoma" pitchFamily="34" charset="0"/>
              </a:rPr>
              <a:t>Buy products of recycled materials (23%)</a:t>
            </a:r>
          </a:p>
          <a:p>
            <a:pPr marL="465138" indent="-465138" algn="l">
              <a:buClr>
                <a:schemeClr val="accent2"/>
              </a:buClr>
              <a:buFontTx/>
              <a:buChar char="•"/>
              <a:tabLst>
                <a:tab pos="465138" algn="l"/>
              </a:tabLst>
            </a:pPr>
            <a:r>
              <a:rPr lang="en-US" sz="2800" dirty="0" smtClean="0">
                <a:solidFill>
                  <a:srgbClr val="00B050"/>
                </a:solidFill>
                <a:latin typeface="Tahoma" pitchFamily="34" charset="0"/>
              </a:rPr>
              <a:t>Consumers not willing to sacrifice</a:t>
            </a:r>
          </a:p>
          <a:p>
            <a:pPr marL="1020763" lvl="1" indent="-285750" algn="l">
              <a:buClr>
                <a:schemeClr val="accent2"/>
              </a:buClr>
              <a:buFont typeface="Wingdings" pitchFamily="2" charset="2"/>
              <a:buChar char="§"/>
              <a:tabLst>
                <a:tab pos="465138" algn="l"/>
              </a:tabLst>
            </a:pPr>
            <a:r>
              <a:rPr lang="en-US" sz="2400" dirty="0" smtClean="0">
                <a:solidFill>
                  <a:schemeClr val="accent2"/>
                </a:solidFill>
                <a:latin typeface="Tahoma" pitchFamily="34" charset="0"/>
              </a:rPr>
              <a:t>Price, Quality</a:t>
            </a:r>
          </a:p>
          <a:p>
            <a:pPr marL="1020763" lvl="1" indent="-285750" algn="l">
              <a:buClr>
                <a:schemeClr val="accent2"/>
              </a:buClr>
              <a:buFont typeface="Wingdings" pitchFamily="2" charset="2"/>
              <a:buChar char="§"/>
              <a:tabLst>
                <a:tab pos="465138" algn="l"/>
              </a:tabLst>
            </a:pPr>
            <a:r>
              <a:rPr lang="en-US" sz="2400" dirty="0" smtClean="0">
                <a:solidFill>
                  <a:schemeClr val="accent2"/>
                </a:solidFill>
                <a:latin typeface="Tahoma" pitchFamily="34" charset="0"/>
              </a:rPr>
              <a:t>Convenience, Availability</a:t>
            </a:r>
          </a:p>
          <a:p>
            <a:pPr marL="1020763" lvl="1" indent="-285750" algn="l">
              <a:buClr>
                <a:schemeClr val="accent2"/>
              </a:buClr>
              <a:buFont typeface="Wingdings" pitchFamily="2" charset="2"/>
              <a:buChar char="§"/>
              <a:tabLst>
                <a:tab pos="465138" algn="l"/>
              </a:tabLst>
            </a:pPr>
            <a:r>
              <a:rPr lang="en-US" sz="2400" dirty="0" smtClean="0">
                <a:solidFill>
                  <a:schemeClr val="accent2"/>
                </a:solidFill>
                <a:latin typeface="Tahoma" pitchFamily="34" charset="0"/>
              </a:rPr>
              <a:t>Performance</a:t>
            </a:r>
            <a:r>
              <a:rPr lang="en-US" dirty="0" smtClean="0">
                <a:solidFill>
                  <a:schemeClr val="accent2"/>
                </a:solidFill>
                <a:latin typeface="Tahoma" pitchFamily="34" charset="0"/>
              </a:rPr>
              <a:t>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140208" y="214086"/>
            <a:ext cx="8851392" cy="1235529"/>
          </a:xfrm>
          <a:prstGeom prst="rect">
            <a:avLst/>
          </a:prstGeom>
          <a:solidFill>
            <a:srgbClr val="FFC000">
              <a:alpha val="50000"/>
            </a:srgbClr>
          </a:solidFill>
          <a:ln w="9525">
            <a:noFill/>
            <a:miter lim="800000"/>
            <a:headEnd/>
            <a:tailEnd/>
          </a:ln>
        </p:spPr>
        <p:txBody>
          <a:bodyPr wrap="none" anchor="ctr"/>
          <a:lstStyle/>
          <a:p>
            <a:endParaRPr lang="en-US"/>
          </a:p>
        </p:txBody>
      </p:sp>
      <p:sp>
        <p:nvSpPr>
          <p:cNvPr id="53257" name="Rectangle 9"/>
          <p:cNvSpPr>
            <a:spLocks noChangeArrowheads="1"/>
          </p:cNvSpPr>
          <p:nvPr/>
        </p:nvSpPr>
        <p:spPr bwMode="auto">
          <a:xfrm>
            <a:off x="304800" y="243114"/>
            <a:ext cx="8534400" cy="1128486"/>
          </a:xfrm>
          <a:prstGeom prst="rect">
            <a:avLst/>
          </a:prstGeom>
          <a:noFill/>
          <a:ln w="9525">
            <a:noFill/>
            <a:miter lim="800000"/>
            <a:headEnd/>
            <a:tailEnd/>
          </a:ln>
        </p:spPr>
        <p:txBody>
          <a:bodyPr lIns="92075" tIns="46038" rIns="92075" bIns="46038" anchor="ctr"/>
          <a:lstStyle/>
          <a:p>
            <a:pPr algn="ctr" eaLnBrk="0" hangingPunct="0"/>
            <a:r>
              <a:rPr lang="en-US" sz="2800" b="1" dirty="0">
                <a:solidFill>
                  <a:schemeClr val="accent2"/>
                </a:solidFill>
              </a:rPr>
              <a:t>U.S. Consumer’s Segmented by Attitudes Toward Support of Green Marketing</a:t>
            </a:r>
          </a:p>
        </p:txBody>
      </p:sp>
      <p:sp>
        <p:nvSpPr>
          <p:cNvPr id="53258" name="Rectangle 11"/>
          <p:cNvSpPr>
            <a:spLocks noGrp="1" noChangeArrowheads="1"/>
          </p:cNvSpPr>
          <p:nvPr>
            <p:ph type="subTitle" idx="1"/>
          </p:nvPr>
        </p:nvSpPr>
        <p:spPr>
          <a:xfrm>
            <a:off x="381000" y="1485900"/>
            <a:ext cx="8382000" cy="4610100"/>
          </a:xfrm>
          <a:noFill/>
        </p:spPr>
        <p:txBody>
          <a:bodyPr lIns="92075" tIns="46038" rIns="92075" bIns="46038"/>
          <a:lstStyle/>
          <a:p>
            <a:pPr algn="l">
              <a:lnSpc>
                <a:spcPct val="80000"/>
              </a:lnSpc>
              <a:spcBef>
                <a:spcPct val="20000"/>
              </a:spcBef>
              <a:buClr>
                <a:srgbClr val="008000"/>
              </a:buClr>
            </a:pPr>
            <a:r>
              <a:rPr lang="en-US" sz="2400" u="sng" dirty="0" smtClean="0">
                <a:solidFill>
                  <a:srgbClr val="00B050"/>
                </a:solidFill>
                <a:latin typeface="Tahoma" pitchFamily="34" charset="0"/>
              </a:rPr>
              <a:t>True Blue Green (9%)</a:t>
            </a:r>
            <a:r>
              <a:rPr lang="en-US" sz="2400" dirty="0" smtClean="0">
                <a:solidFill>
                  <a:srgbClr val="00B050"/>
                </a:solidFill>
                <a:latin typeface="Tahoma" pitchFamily="34" charset="0"/>
              </a:rPr>
              <a:t> </a:t>
            </a:r>
            <a:r>
              <a:rPr lang="en-US" sz="2400" dirty="0" smtClean="0">
                <a:solidFill>
                  <a:schemeClr val="accent2"/>
                </a:solidFill>
                <a:latin typeface="Tahoma" pitchFamily="34" charset="0"/>
              </a:rPr>
              <a:t>– Strong environmental values, politically active. Heavy users of green products</a:t>
            </a:r>
          </a:p>
          <a:p>
            <a:pPr algn="l">
              <a:lnSpc>
                <a:spcPct val="80000"/>
              </a:lnSpc>
              <a:spcBef>
                <a:spcPct val="20000"/>
              </a:spcBef>
              <a:buClr>
                <a:srgbClr val="008000"/>
              </a:buClr>
            </a:pPr>
            <a:r>
              <a:rPr lang="en-US" sz="2400" u="sng" dirty="0" smtClean="0">
                <a:solidFill>
                  <a:srgbClr val="00B050"/>
                </a:solidFill>
                <a:latin typeface="Tahoma" pitchFamily="34" charset="0"/>
              </a:rPr>
              <a:t>Greenback Greens (6%)</a:t>
            </a:r>
            <a:r>
              <a:rPr lang="en-US" sz="2400" dirty="0" smtClean="0">
                <a:solidFill>
                  <a:srgbClr val="00B050"/>
                </a:solidFill>
                <a:latin typeface="Tahoma" pitchFamily="34" charset="0"/>
              </a:rPr>
              <a:t> </a:t>
            </a:r>
            <a:r>
              <a:rPr lang="en-US" sz="2400" dirty="0" smtClean="0">
                <a:solidFill>
                  <a:schemeClr val="accent2"/>
                </a:solidFill>
                <a:latin typeface="Tahoma" pitchFamily="34" charset="0"/>
              </a:rPr>
              <a:t>– Strong environmental values,  not politically active. Heavy users of green products</a:t>
            </a:r>
          </a:p>
          <a:p>
            <a:pPr algn="l">
              <a:lnSpc>
                <a:spcPct val="80000"/>
              </a:lnSpc>
              <a:spcBef>
                <a:spcPct val="20000"/>
              </a:spcBef>
              <a:buClr>
                <a:srgbClr val="008000"/>
              </a:buClr>
            </a:pPr>
            <a:r>
              <a:rPr lang="en-US" sz="2400" u="sng" dirty="0" smtClean="0">
                <a:solidFill>
                  <a:srgbClr val="00B050"/>
                </a:solidFill>
                <a:latin typeface="Tahoma" pitchFamily="34" charset="0"/>
              </a:rPr>
              <a:t>Sprouts (31%)</a:t>
            </a:r>
            <a:r>
              <a:rPr lang="en-US" sz="2400" dirty="0" smtClean="0">
                <a:solidFill>
                  <a:srgbClr val="00B050"/>
                </a:solidFill>
                <a:latin typeface="Tahoma" pitchFamily="34" charset="0"/>
              </a:rPr>
              <a:t> </a:t>
            </a:r>
            <a:r>
              <a:rPr lang="en-US" sz="2400" dirty="0" smtClean="0">
                <a:solidFill>
                  <a:schemeClr val="accent2"/>
                </a:solidFill>
                <a:latin typeface="Tahoma" pitchFamily="34" charset="0"/>
              </a:rPr>
              <a:t>– Believe in theory, but not in practice. Will buy green but only if equal to or superior to non-green products.</a:t>
            </a:r>
          </a:p>
          <a:p>
            <a:pPr algn="l">
              <a:lnSpc>
                <a:spcPct val="80000"/>
              </a:lnSpc>
              <a:spcBef>
                <a:spcPct val="20000"/>
              </a:spcBef>
              <a:buClr>
                <a:srgbClr val="008000"/>
              </a:buClr>
            </a:pPr>
            <a:r>
              <a:rPr lang="en-US" sz="2400" u="sng" dirty="0" smtClean="0">
                <a:solidFill>
                  <a:srgbClr val="00B050"/>
                </a:solidFill>
                <a:latin typeface="Tahoma" pitchFamily="34" charset="0"/>
              </a:rPr>
              <a:t>Grousers (19%)</a:t>
            </a:r>
            <a:r>
              <a:rPr lang="en-US" sz="2400" dirty="0" smtClean="0">
                <a:solidFill>
                  <a:srgbClr val="00B050"/>
                </a:solidFill>
                <a:latin typeface="Tahoma" pitchFamily="34" charset="0"/>
              </a:rPr>
              <a:t> </a:t>
            </a:r>
            <a:r>
              <a:rPr lang="en-US" sz="2400" dirty="0" smtClean="0">
                <a:solidFill>
                  <a:schemeClr val="accent2"/>
                </a:solidFill>
                <a:latin typeface="Tahoma" pitchFamily="34" charset="0"/>
              </a:rPr>
              <a:t>– Uneducated about environmental issues, cynical about their ability to effect change. Green products are too expensive and inferior.</a:t>
            </a:r>
          </a:p>
          <a:p>
            <a:pPr algn="l">
              <a:lnSpc>
                <a:spcPct val="80000"/>
              </a:lnSpc>
              <a:spcBef>
                <a:spcPct val="20000"/>
              </a:spcBef>
              <a:buClr>
                <a:srgbClr val="008000"/>
              </a:buClr>
            </a:pPr>
            <a:r>
              <a:rPr lang="en-US" sz="2400" u="sng" dirty="0" smtClean="0">
                <a:solidFill>
                  <a:srgbClr val="00B050"/>
                </a:solidFill>
                <a:latin typeface="Tahoma" pitchFamily="34" charset="0"/>
              </a:rPr>
              <a:t>Basic Browns (33%)</a:t>
            </a:r>
            <a:r>
              <a:rPr lang="en-US" sz="2400" dirty="0" smtClean="0">
                <a:solidFill>
                  <a:srgbClr val="00B050"/>
                </a:solidFill>
                <a:latin typeface="Tahoma" pitchFamily="34" charset="0"/>
              </a:rPr>
              <a:t> </a:t>
            </a:r>
            <a:r>
              <a:rPr lang="en-US" sz="2400" dirty="0" smtClean="0">
                <a:solidFill>
                  <a:schemeClr val="accent2"/>
                </a:solidFill>
                <a:latin typeface="Tahoma" pitchFamily="34" charset="0"/>
              </a:rPr>
              <a:t>– Don’t care about environmental issues or social issues.</a:t>
            </a:r>
          </a:p>
        </p:txBody>
      </p:sp>
      <p:sp>
        <p:nvSpPr>
          <p:cNvPr id="53259" name="Text Box 12"/>
          <p:cNvSpPr txBox="1">
            <a:spLocks noChangeArrowheads="1"/>
          </p:cNvSpPr>
          <p:nvPr/>
        </p:nvSpPr>
        <p:spPr bwMode="auto">
          <a:xfrm>
            <a:off x="381000" y="6248400"/>
            <a:ext cx="8315325" cy="457200"/>
          </a:xfrm>
          <a:prstGeom prst="rect">
            <a:avLst/>
          </a:prstGeom>
          <a:noFill/>
          <a:ln w="9525">
            <a:noFill/>
            <a:miter lim="800000"/>
            <a:headEnd/>
            <a:tailEnd/>
          </a:ln>
        </p:spPr>
        <p:txBody>
          <a:bodyPr>
            <a:spAutoFit/>
          </a:bodyPr>
          <a:lstStyle/>
          <a:p>
            <a:r>
              <a:rPr lang="en-US" sz="1200">
                <a:latin typeface="Arial" charset="0"/>
              </a:rPr>
              <a:t>Source: Jill Meredith Ginsberg and Paul N. Bloom, “Choosing the Right Green Marketing Strategy,” </a:t>
            </a:r>
            <a:r>
              <a:rPr lang="en-US" sz="1200" i="1">
                <a:latin typeface="Arial" charset="0"/>
              </a:rPr>
              <a:t>MIT Sloan Management Review</a:t>
            </a:r>
            <a:r>
              <a:rPr lang="en-US" sz="1200">
                <a:latin typeface="Arial" charset="0"/>
              </a:rPr>
              <a:t>, Vol. 46, No. 1 (Fall 2004), pp. 79-84.</a:t>
            </a:r>
          </a:p>
        </p:txBody>
      </p:sp>
      <p:sp>
        <p:nvSpPr>
          <p:cNvPr id="53260" name="Slide Number Placeholder 14"/>
          <p:cNvSpPr txBox="1">
            <a:spLocks noGrp="1"/>
          </p:cNvSpPr>
          <p:nvPr/>
        </p:nvSpPr>
        <p:spPr bwMode="auto">
          <a:xfrm>
            <a:off x="6553200" y="6553200"/>
            <a:ext cx="1905000" cy="457200"/>
          </a:xfrm>
          <a:prstGeom prst="rect">
            <a:avLst/>
          </a:prstGeom>
          <a:noFill/>
          <a:ln w="9525">
            <a:noFill/>
            <a:miter lim="800000"/>
            <a:headEnd/>
            <a:tailEnd/>
          </a:ln>
        </p:spPr>
        <p:txBody>
          <a:bodyPr wrap="none" lIns="92075" tIns="46038" rIns="92075" bIns="46038" anchor="ctr"/>
          <a:lstStyle/>
          <a:p>
            <a:pPr algn="r" eaLnBrk="0" hangingPunct="0"/>
            <a:r>
              <a:rPr lang="en-US" sz="1400">
                <a:latin typeface="Arial" charset="0"/>
              </a:rPr>
              <a:t>13-</a:t>
            </a:r>
            <a:fld id="{CFD29B9B-1424-44D9-8EBF-71826224022E}" type="slidenum">
              <a:rPr lang="en-US" sz="1400">
                <a:latin typeface="Arial" charset="0"/>
              </a:rPr>
              <a:pPr algn="r" eaLnBrk="0" hangingPunct="0"/>
              <a:t>28</a:t>
            </a:fld>
            <a:endParaRPr lang="en-US" sz="1400">
              <a:latin typeface="Arial" charset="0"/>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46304" y="212271"/>
            <a:ext cx="8851392" cy="1216152"/>
          </a:xfrm>
          <a:prstGeom prst="rect">
            <a:avLst/>
          </a:prstGeom>
          <a:solidFill>
            <a:srgbClr val="FFC000">
              <a:alpha val="50000"/>
            </a:srgbClr>
          </a:solidFill>
          <a:ln w="9525">
            <a:noFill/>
            <a:miter lim="800000"/>
            <a:headEnd/>
            <a:tailEnd/>
          </a:ln>
        </p:spPr>
        <p:txBody>
          <a:bodyPr wrap="none" anchor="ctr"/>
          <a:lstStyle/>
          <a:p>
            <a:endParaRPr lang="en-US"/>
          </a:p>
        </p:txBody>
      </p:sp>
      <p:sp>
        <p:nvSpPr>
          <p:cNvPr id="665603" name="Rectangle 3"/>
          <p:cNvSpPr>
            <a:spLocks noGrp="1" noChangeArrowheads="1"/>
          </p:cNvSpPr>
          <p:nvPr>
            <p:ph type="ctrTitle"/>
          </p:nvPr>
        </p:nvSpPr>
        <p:spPr>
          <a:xfrm>
            <a:off x="0" y="304800"/>
            <a:ext cx="9144000" cy="1066800"/>
          </a:xfrm>
        </p:spPr>
        <p:txBody>
          <a:bodyPr/>
          <a:lstStyle/>
          <a:p>
            <a:r>
              <a:rPr lang="en-US" sz="3600" dirty="0" smtClean="0">
                <a:solidFill>
                  <a:schemeClr val="accent2"/>
                </a:solidFill>
                <a:latin typeface="Tahoma" pitchFamily="34" charset="0"/>
              </a:rPr>
              <a:t>Sponsorships and Event Marketing</a:t>
            </a:r>
            <a:br>
              <a:rPr lang="en-US" sz="3600" dirty="0" smtClean="0">
                <a:solidFill>
                  <a:schemeClr val="accent2"/>
                </a:solidFill>
                <a:latin typeface="Tahoma" pitchFamily="34" charset="0"/>
              </a:rPr>
            </a:br>
            <a:r>
              <a:rPr lang="en-US" sz="3600" dirty="0" smtClean="0">
                <a:solidFill>
                  <a:schemeClr val="accent2"/>
                </a:solidFill>
                <a:latin typeface="Tahoma" pitchFamily="34" charset="0"/>
              </a:rPr>
              <a:t>in the U.S.</a:t>
            </a:r>
            <a:endParaRPr lang="en-US" sz="3600" dirty="0" smtClean="0">
              <a:solidFill>
                <a:schemeClr val="accent2"/>
              </a:solidFill>
              <a:effectLst>
                <a:outerShdw blurRad="38100" dist="38100" dir="2700000" algn="tl">
                  <a:srgbClr val="C0C0C0"/>
                </a:outerShdw>
              </a:effectLst>
              <a:latin typeface="Tahoma" pitchFamily="34" charset="0"/>
            </a:endParaRPr>
          </a:p>
        </p:txBody>
      </p:sp>
      <p:sp>
        <p:nvSpPr>
          <p:cNvPr id="34820" name="Rectangle 4"/>
          <p:cNvSpPr>
            <a:spLocks noGrp="1" noChangeArrowheads="1"/>
          </p:cNvSpPr>
          <p:nvPr>
            <p:ph type="subTitle" idx="1"/>
          </p:nvPr>
        </p:nvSpPr>
        <p:spPr>
          <a:xfrm>
            <a:off x="762000" y="2286000"/>
            <a:ext cx="8001000" cy="2667000"/>
          </a:xfrm>
          <a:noFill/>
        </p:spPr>
        <p:txBody>
          <a:bodyPr/>
          <a:lstStyle/>
          <a:p>
            <a:pPr marL="465138" indent="-465138" algn="l">
              <a:buClr>
                <a:schemeClr val="accent2"/>
              </a:buClr>
              <a:buFontTx/>
              <a:buChar char="•"/>
              <a:tabLst>
                <a:tab pos="465138" algn="l"/>
              </a:tabLst>
            </a:pPr>
            <a:r>
              <a:rPr lang="en-US" sz="2800" dirty="0" smtClean="0">
                <a:solidFill>
                  <a:schemeClr val="accent2"/>
                </a:solidFill>
                <a:latin typeface="Tahoma" pitchFamily="34" charset="0"/>
              </a:rPr>
              <a:t>Sports (68.8%)</a:t>
            </a:r>
          </a:p>
          <a:p>
            <a:pPr marL="465138" indent="-465138" algn="l">
              <a:buClr>
                <a:schemeClr val="accent2"/>
              </a:buClr>
              <a:buFontTx/>
              <a:buChar char="•"/>
              <a:tabLst>
                <a:tab pos="465138" algn="l"/>
              </a:tabLst>
            </a:pPr>
            <a:r>
              <a:rPr lang="en-US" sz="2800" dirty="0" smtClean="0">
                <a:solidFill>
                  <a:schemeClr val="accent2"/>
                </a:solidFill>
                <a:latin typeface="Tahoma" pitchFamily="34" charset="0"/>
              </a:rPr>
              <a:t>Entertainment, tours, attractions (9.8%)</a:t>
            </a:r>
          </a:p>
          <a:p>
            <a:pPr marL="465138" indent="-465138" algn="l">
              <a:buClr>
                <a:schemeClr val="accent2"/>
              </a:buClr>
              <a:buFontTx/>
              <a:buChar char="•"/>
              <a:tabLst>
                <a:tab pos="465138" algn="l"/>
              </a:tabLst>
            </a:pPr>
            <a:r>
              <a:rPr lang="en-US" sz="2800" dirty="0" smtClean="0">
                <a:solidFill>
                  <a:schemeClr val="accent2"/>
                </a:solidFill>
                <a:latin typeface="Tahoma" pitchFamily="34" charset="0"/>
              </a:rPr>
              <a:t>Causes (8.9%)</a:t>
            </a:r>
          </a:p>
          <a:p>
            <a:pPr marL="465138" indent="-465138" algn="l">
              <a:buClr>
                <a:schemeClr val="accent2"/>
              </a:buClr>
              <a:buFontTx/>
              <a:buChar char="•"/>
              <a:tabLst>
                <a:tab pos="465138" algn="l"/>
              </a:tabLst>
            </a:pPr>
            <a:r>
              <a:rPr lang="en-US" sz="2800" dirty="0" smtClean="0">
                <a:solidFill>
                  <a:schemeClr val="accent2"/>
                </a:solidFill>
                <a:latin typeface="Tahoma" pitchFamily="34" charset="0"/>
              </a:rPr>
              <a:t>Festivals, fairs, annual events (7.1%)</a:t>
            </a:r>
          </a:p>
          <a:p>
            <a:pPr marL="465138" indent="-465138" algn="l">
              <a:buClr>
                <a:schemeClr val="accent2"/>
              </a:buClr>
              <a:buFontTx/>
              <a:buChar char="•"/>
              <a:tabLst>
                <a:tab pos="465138" algn="l"/>
              </a:tabLst>
            </a:pPr>
            <a:r>
              <a:rPr lang="en-US" sz="2800" dirty="0" smtClean="0">
                <a:solidFill>
                  <a:schemeClr val="accent2"/>
                </a:solidFill>
                <a:latin typeface="Tahoma" pitchFamily="34" charset="0"/>
              </a:rPr>
              <a:t>Arts (5.4%)</a:t>
            </a:r>
          </a:p>
          <a:p>
            <a:pPr marL="465138" indent="-465138" algn="l">
              <a:buFontTx/>
              <a:buChar char="•"/>
              <a:tabLst>
                <a:tab pos="465138" algn="l"/>
              </a:tabLst>
            </a:pPr>
            <a:endParaRPr lang="en-US" sz="2800" dirty="0" smtClean="0">
              <a:latin typeface="Tahoma" pitchFamily="34"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46304" y="212271"/>
            <a:ext cx="8851392" cy="1216152"/>
          </a:xfrm>
          <a:prstGeom prst="rect">
            <a:avLst/>
          </a:prstGeom>
          <a:solidFill>
            <a:srgbClr val="FFC000">
              <a:alpha val="50000"/>
            </a:srgbClr>
          </a:solidFill>
          <a:ln w="9525">
            <a:noFill/>
            <a:miter lim="800000"/>
            <a:headEnd/>
            <a:tailEnd/>
          </a:ln>
        </p:spPr>
        <p:txBody>
          <a:bodyPr wrap="none" anchor="ctr"/>
          <a:lstStyle/>
          <a:p>
            <a:endParaRPr lang="en-US"/>
          </a:p>
        </p:txBody>
      </p:sp>
      <p:sp>
        <p:nvSpPr>
          <p:cNvPr id="5122" name="Rectangle 2"/>
          <p:cNvSpPr>
            <a:spLocks noChangeArrowheads="1"/>
          </p:cNvSpPr>
          <p:nvPr/>
        </p:nvSpPr>
        <p:spPr bwMode="auto">
          <a:xfrm>
            <a:off x="304800" y="228600"/>
            <a:ext cx="8534400" cy="1143000"/>
          </a:xfrm>
          <a:prstGeom prst="rect">
            <a:avLst/>
          </a:prstGeom>
          <a:noFill/>
          <a:ln w="9525">
            <a:noFill/>
            <a:miter lim="800000"/>
            <a:headEnd/>
            <a:tailEnd/>
          </a:ln>
        </p:spPr>
        <p:txBody>
          <a:bodyPr wrap="none" anchor="ctr"/>
          <a:lstStyle/>
          <a:p>
            <a:endParaRPr lang="en-US"/>
          </a:p>
        </p:txBody>
      </p:sp>
      <p:sp>
        <p:nvSpPr>
          <p:cNvPr id="433156" name="Rectangle 4"/>
          <p:cNvSpPr>
            <a:spLocks noGrp="1" noChangeArrowheads="1"/>
          </p:cNvSpPr>
          <p:nvPr>
            <p:ph type="title" idx="4294967295"/>
          </p:nvPr>
        </p:nvSpPr>
        <p:spPr>
          <a:xfrm>
            <a:off x="0" y="228600"/>
            <a:ext cx="9144000" cy="1143000"/>
          </a:xfrm>
          <a:noFill/>
        </p:spPr>
        <p:txBody>
          <a:bodyPr/>
          <a:lstStyle/>
          <a:p>
            <a:pPr eaLnBrk="1" hangingPunct="1">
              <a:defRPr/>
            </a:pPr>
            <a:r>
              <a:rPr lang="en-US" sz="4400" dirty="0" smtClean="0">
                <a:solidFill>
                  <a:schemeClr val="accent2"/>
                </a:solidFill>
              </a:rPr>
              <a:t>Regulatory Intent</a:t>
            </a:r>
            <a:endParaRPr lang="en-US" sz="4400" dirty="0" smtClean="0">
              <a:solidFill>
                <a:schemeClr val="accent2"/>
              </a:solidFill>
              <a:effectLst>
                <a:outerShdw blurRad="38100" dist="38100" dir="2700000" algn="tl">
                  <a:srgbClr val="C0C0C0"/>
                </a:outerShdw>
              </a:effectLst>
            </a:endParaRPr>
          </a:p>
        </p:txBody>
      </p:sp>
      <p:sp>
        <p:nvSpPr>
          <p:cNvPr id="5124" name="Text Box 1033"/>
          <p:cNvSpPr txBox="1">
            <a:spLocks noChangeArrowheads="1"/>
          </p:cNvSpPr>
          <p:nvPr/>
        </p:nvSpPr>
        <p:spPr bwMode="auto">
          <a:xfrm>
            <a:off x="952500" y="1905000"/>
            <a:ext cx="7239000" cy="3865563"/>
          </a:xfrm>
          <a:prstGeom prst="rect">
            <a:avLst/>
          </a:prstGeom>
          <a:noFill/>
          <a:ln w="12700">
            <a:noFill/>
            <a:miter lim="800000"/>
            <a:headEnd type="none" w="sm" len="sm"/>
            <a:tailEnd type="none" w="sm" len="sm"/>
          </a:ln>
        </p:spPr>
        <p:txBody>
          <a:bodyPr>
            <a:spAutoFit/>
          </a:bodyPr>
          <a:lstStyle/>
          <a:p>
            <a:pPr marL="290513" indent="-290513">
              <a:lnSpc>
                <a:spcPct val="90000"/>
              </a:lnSpc>
              <a:spcBef>
                <a:spcPct val="20000"/>
              </a:spcBef>
              <a:buClr>
                <a:schemeClr val="accent2"/>
              </a:buClr>
              <a:buFontTx/>
              <a:buChar char="•"/>
              <a:tabLst>
                <a:tab pos="347663" algn="l"/>
              </a:tabLst>
            </a:pPr>
            <a:r>
              <a:rPr lang="en-US" sz="2800" b="1" dirty="0">
                <a:solidFill>
                  <a:schemeClr val="accent2"/>
                </a:solidFill>
              </a:rPr>
              <a:t>Protect companies from each other</a:t>
            </a:r>
          </a:p>
          <a:p>
            <a:pPr lvl="1">
              <a:lnSpc>
                <a:spcPct val="90000"/>
              </a:lnSpc>
              <a:spcBef>
                <a:spcPct val="20000"/>
              </a:spcBef>
              <a:buClr>
                <a:schemeClr val="accent2"/>
              </a:buClr>
              <a:buFont typeface="Wingdings" pitchFamily="2" charset="2"/>
              <a:buChar char="§"/>
              <a:tabLst>
                <a:tab pos="347663" algn="l"/>
              </a:tabLst>
            </a:pPr>
            <a:r>
              <a:rPr lang="en-US" b="1" dirty="0">
                <a:solidFill>
                  <a:schemeClr val="accent2"/>
                </a:solidFill>
              </a:rPr>
              <a:t>Market access</a:t>
            </a:r>
          </a:p>
          <a:p>
            <a:pPr lvl="1">
              <a:lnSpc>
                <a:spcPct val="90000"/>
              </a:lnSpc>
              <a:spcBef>
                <a:spcPct val="20000"/>
              </a:spcBef>
              <a:buClr>
                <a:schemeClr val="accent2"/>
              </a:buClr>
              <a:buFont typeface="Wingdings" pitchFamily="2" charset="2"/>
              <a:buChar char="§"/>
              <a:tabLst>
                <a:tab pos="347663" algn="l"/>
              </a:tabLst>
            </a:pPr>
            <a:r>
              <a:rPr lang="en-US" b="1" dirty="0">
                <a:solidFill>
                  <a:schemeClr val="accent2"/>
                </a:solidFill>
              </a:rPr>
              <a:t>Predatory practices</a:t>
            </a:r>
          </a:p>
          <a:p>
            <a:pPr marL="290513" indent="-290513">
              <a:lnSpc>
                <a:spcPct val="90000"/>
              </a:lnSpc>
              <a:spcBef>
                <a:spcPct val="20000"/>
              </a:spcBef>
              <a:buClr>
                <a:schemeClr val="accent2"/>
              </a:buClr>
              <a:buFontTx/>
              <a:buChar char="•"/>
              <a:tabLst>
                <a:tab pos="347663" algn="l"/>
              </a:tabLst>
            </a:pPr>
            <a:r>
              <a:rPr lang="en-US" sz="2800" b="1" dirty="0">
                <a:solidFill>
                  <a:schemeClr val="accent2"/>
                </a:solidFill>
              </a:rPr>
              <a:t>Protect consumers</a:t>
            </a:r>
          </a:p>
          <a:p>
            <a:pPr lvl="1">
              <a:lnSpc>
                <a:spcPct val="90000"/>
              </a:lnSpc>
              <a:spcBef>
                <a:spcPct val="20000"/>
              </a:spcBef>
              <a:buClr>
                <a:schemeClr val="accent2"/>
              </a:buClr>
              <a:buFont typeface="Wingdings" pitchFamily="2" charset="2"/>
              <a:buChar char="§"/>
              <a:tabLst>
                <a:tab pos="347663" algn="l"/>
              </a:tabLst>
            </a:pPr>
            <a:r>
              <a:rPr lang="en-US" b="1" dirty="0">
                <a:solidFill>
                  <a:schemeClr val="accent2"/>
                </a:solidFill>
              </a:rPr>
              <a:t>Misleading promotions</a:t>
            </a:r>
          </a:p>
          <a:p>
            <a:pPr lvl="1">
              <a:lnSpc>
                <a:spcPct val="90000"/>
              </a:lnSpc>
              <a:spcBef>
                <a:spcPct val="20000"/>
              </a:spcBef>
              <a:buClr>
                <a:schemeClr val="accent2"/>
              </a:buClr>
              <a:buFont typeface="Wingdings" pitchFamily="2" charset="2"/>
              <a:buChar char="§"/>
              <a:tabLst>
                <a:tab pos="347663" algn="l"/>
              </a:tabLst>
            </a:pPr>
            <a:r>
              <a:rPr lang="en-US" b="1" dirty="0">
                <a:solidFill>
                  <a:schemeClr val="accent2"/>
                </a:solidFill>
              </a:rPr>
              <a:t>Deceptive packaging</a:t>
            </a:r>
          </a:p>
          <a:p>
            <a:pPr lvl="1">
              <a:lnSpc>
                <a:spcPct val="90000"/>
              </a:lnSpc>
              <a:spcBef>
                <a:spcPct val="20000"/>
              </a:spcBef>
              <a:buClr>
                <a:schemeClr val="accent2"/>
              </a:buClr>
              <a:buFont typeface="Wingdings" pitchFamily="2" charset="2"/>
              <a:buChar char="§"/>
              <a:tabLst>
                <a:tab pos="347663" algn="l"/>
              </a:tabLst>
            </a:pPr>
            <a:r>
              <a:rPr lang="en-US" b="1" dirty="0">
                <a:solidFill>
                  <a:schemeClr val="accent2"/>
                </a:solidFill>
              </a:rPr>
              <a:t>Product safety</a:t>
            </a:r>
          </a:p>
          <a:p>
            <a:pPr marL="290513" indent="-290513">
              <a:lnSpc>
                <a:spcPct val="90000"/>
              </a:lnSpc>
              <a:spcBef>
                <a:spcPct val="20000"/>
              </a:spcBef>
              <a:buClr>
                <a:schemeClr val="accent2"/>
              </a:buClr>
              <a:buFontTx/>
              <a:buChar char="•"/>
              <a:tabLst>
                <a:tab pos="347663" algn="l"/>
              </a:tabLst>
            </a:pPr>
            <a:r>
              <a:rPr lang="en-US" sz="2800" b="1" dirty="0">
                <a:solidFill>
                  <a:schemeClr val="accent2"/>
                </a:solidFill>
              </a:rPr>
              <a:t>Protect society</a:t>
            </a:r>
          </a:p>
          <a:p>
            <a:pPr lvl="1">
              <a:lnSpc>
                <a:spcPct val="90000"/>
              </a:lnSpc>
              <a:spcBef>
                <a:spcPct val="20000"/>
              </a:spcBef>
              <a:buClr>
                <a:schemeClr val="accent2"/>
              </a:buClr>
              <a:buFont typeface="Wingdings" pitchFamily="2" charset="2"/>
              <a:buChar char="§"/>
              <a:tabLst>
                <a:tab pos="347663" algn="l"/>
              </a:tabLst>
            </a:pPr>
            <a:r>
              <a:rPr lang="en-US" b="1" dirty="0">
                <a:solidFill>
                  <a:schemeClr val="accent2"/>
                </a:solidFill>
              </a:rPr>
              <a:t>Environment, corporate citizenship</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46304" y="212270"/>
            <a:ext cx="8851392" cy="1387929"/>
          </a:xfrm>
          <a:prstGeom prst="rect">
            <a:avLst/>
          </a:prstGeom>
          <a:solidFill>
            <a:srgbClr val="FFC000">
              <a:alpha val="50000"/>
            </a:srgbClr>
          </a:solidFill>
          <a:ln w="9525">
            <a:noFill/>
            <a:miter lim="800000"/>
            <a:headEnd/>
            <a:tailEnd/>
          </a:ln>
        </p:spPr>
        <p:txBody>
          <a:bodyPr wrap="none" anchor="ctr"/>
          <a:lstStyle/>
          <a:p>
            <a:endParaRPr lang="en-US"/>
          </a:p>
        </p:txBody>
      </p:sp>
      <p:sp>
        <p:nvSpPr>
          <p:cNvPr id="56323" name="Rectangle 1026"/>
          <p:cNvSpPr>
            <a:spLocks noGrp="1" noChangeArrowheads="1"/>
          </p:cNvSpPr>
          <p:nvPr>
            <p:ph type="ctrTitle"/>
          </p:nvPr>
        </p:nvSpPr>
        <p:spPr>
          <a:xfrm>
            <a:off x="304800" y="228600"/>
            <a:ext cx="8534400" cy="1295400"/>
          </a:xfrm>
          <a:noFill/>
        </p:spPr>
        <p:txBody>
          <a:bodyPr lIns="92075" tIns="46038" rIns="92075" bIns="46038"/>
          <a:lstStyle/>
          <a:p>
            <a:r>
              <a:rPr lang="en-US" sz="3600" dirty="0" smtClean="0">
                <a:solidFill>
                  <a:schemeClr val="accent2"/>
                </a:solidFill>
                <a:latin typeface="Tahoma" pitchFamily="34" charset="0"/>
              </a:rPr>
              <a:t>What is the likelihood that a fan will buy a sponsor’s product?</a:t>
            </a:r>
          </a:p>
        </p:txBody>
      </p:sp>
      <p:sp>
        <p:nvSpPr>
          <p:cNvPr id="56324" name="Rectangle 1027"/>
          <p:cNvSpPr>
            <a:spLocks noGrp="1" noChangeArrowheads="1"/>
          </p:cNvSpPr>
          <p:nvPr>
            <p:ph type="subTitle" idx="1"/>
          </p:nvPr>
        </p:nvSpPr>
        <p:spPr>
          <a:xfrm>
            <a:off x="2438400" y="2116138"/>
            <a:ext cx="4267200" cy="2989262"/>
          </a:xfrm>
        </p:spPr>
        <p:txBody>
          <a:bodyPr lIns="92075" tIns="46038" rIns="92075" bIns="46038"/>
          <a:lstStyle/>
          <a:p>
            <a:pPr algn="l">
              <a:buClr>
                <a:srgbClr val="000099"/>
              </a:buClr>
            </a:pPr>
            <a:r>
              <a:rPr lang="en-US" dirty="0" smtClean="0">
                <a:solidFill>
                  <a:schemeClr val="accent2"/>
                </a:solidFill>
                <a:latin typeface="Tahoma" pitchFamily="34" charset="0"/>
              </a:rPr>
              <a:t>NASCAR		72%</a:t>
            </a:r>
          </a:p>
          <a:p>
            <a:pPr algn="l">
              <a:buClr>
                <a:srgbClr val="000099"/>
              </a:buClr>
            </a:pPr>
            <a:r>
              <a:rPr lang="en-US" dirty="0" smtClean="0">
                <a:solidFill>
                  <a:schemeClr val="accent2"/>
                </a:solidFill>
                <a:latin typeface="Tahoma" pitchFamily="34" charset="0"/>
              </a:rPr>
              <a:t>Tennis		52%</a:t>
            </a:r>
          </a:p>
          <a:p>
            <a:pPr algn="l">
              <a:buClr>
                <a:srgbClr val="000099"/>
              </a:buClr>
            </a:pPr>
            <a:r>
              <a:rPr lang="en-US" dirty="0" smtClean="0">
                <a:solidFill>
                  <a:schemeClr val="accent2"/>
                </a:solidFill>
                <a:latin typeface="Tahoma" pitchFamily="34" charset="0"/>
              </a:rPr>
              <a:t>Golf			47%</a:t>
            </a:r>
          </a:p>
          <a:p>
            <a:pPr algn="l">
              <a:buClr>
                <a:srgbClr val="000099"/>
              </a:buClr>
            </a:pPr>
            <a:r>
              <a:rPr lang="en-US" dirty="0" smtClean="0">
                <a:solidFill>
                  <a:schemeClr val="accent2"/>
                </a:solidFill>
                <a:latin typeface="Tahoma" pitchFamily="34" charset="0"/>
              </a:rPr>
              <a:t>NBA			38%</a:t>
            </a:r>
          </a:p>
          <a:p>
            <a:pPr algn="l">
              <a:buClr>
                <a:srgbClr val="000099"/>
              </a:buClr>
            </a:pPr>
            <a:r>
              <a:rPr lang="en-US" dirty="0" smtClean="0">
                <a:solidFill>
                  <a:schemeClr val="accent2"/>
                </a:solidFill>
                <a:latin typeface="Tahoma" pitchFamily="34" charset="0"/>
              </a:rPr>
              <a:t>NFL			36%</a:t>
            </a:r>
          </a:p>
        </p:txBody>
      </p:sp>
      <p:sp>
        <p:nvSpPr>
          <p:cNvPr id="56325" name="Text Box 1028"/>
          <p:cNvSpPr txBox="1">
            <a:spLocks noChangeArrowheads="1"/>
          </p:cNvSpPr>
          <p:nvPr/>
        </p:nvSpPr>
        <p:spPr bwMode="auto">
          <a:xfrm>
            <a:off x="228600" y="6096000"/>
            <a:ext cx="8382000" cy="517525"/>
          </a:xfrm>
          <a:prstGeom prst="rect">
            <a:avLst/>
          </a:prstGeom>
          <a:noFill/>
          <a:ln w="12700">
            <a:noFill/>
            <a:miter lim="800000"/>
            <a:headEnd type="none" w="sm" len="sm"/>
            <a:tailEnd type="none" w="sm" len="sm"/>
          </a:ln>
        </p:spPr>
        <p:txBody>
          <a:bodyPr>
            <a:spAutoFit/>
          </a:bodyPr>
          <a:lstStyle/>
          <a:p>
            <a:r>
              <a:rPr lang="en-US" sz="1400"/>
              <a:t>Source: “Event Marketing/Sponsorships,” </a:t>
            </a:r>
            <a:r>
              <a:rPr lang="en-US" sz="1400" u="sng"/>
              <a:t>Public Relations Society of America</a:t>
            </a:r>
          </a:p>
          <a:p>
            <a:r>
              <a:rPr lang="en-US" sz="1400"/>
              <a:t> (</a:t>
            </a:r>
            <a:r>
              <a:rPr lang="en-US" sz="1400">
                <a:hlinkClick r:id="rId2"/>
              </a:rPr>
              <a:t>Http://www.prsa.org/ppc/68022.html</a:t>
            </a:r>
            <a:r>
              <a:rPr lang="en-US" sz="1400"/>
              <a:t>) </a:t>
            </a:r>
          </a:p>
        </p:txBody>
      </p:sp>
      <p:sp>
        <p:nvSpPr>
          <p:cNvPr id="56329" name="Slide Number Placeholder 11"/>
          <p:cNvSpPr txBox="1">
            <a:spLocks noGrp="1"/>
          </p:cNvSpPr>
          <p:nvPr/>
        </p:nvSpPr>
        <p:spPr bwMode="auto">
          <a:xfrm>
            <a:off x="6553200" y="6553200"/>
            <a:ext cx="1905000" cy="457200"/>
          </a:xfrm>
          <a:prstGeom prst="rect">
            <a:avLst/>
          </a:prstGeom>
          <a:noFill/>
          <a:ln w="9525">
            <a:noFill/>
            <a:miter lim="800000"/>
            <a:headEnd/>
            <a:tailEnd/>
          </a:ln>
        </p:spPr>
        <p:txBody>
          <a:bodyPr wrap="none" lIns="92075" tIns="46038" rIns="92075" bIns="46038" anchor="ctr"/>
          <a:lstStyle/>
          <a:p>
            <a:pPr algn="r" eaLnBrk="0" hangingPunct="0"/>
            <a:r>
              <a:rPr lang="en-US" sz="1400">
                <a:latin typeface="Arial" charset="0"/>
              </a:rPr>
              <a:t>13-</a:t>
            </a:r>
            <a:fld id="{D8F702BB-8284-4F88-81E6-8C6A8965283E}" type="slidenum">
              <a:rPr lang="en-US" sz="1400">
                <a:latin typeface="Arial" charset="0"/>
              </a:rPr>
              <a:pPr algn="r" eaLnBrk="0" hangingPunct="0"/>
              <a:t>30</a:t>
            </a:fld>
            <a:endParaRPr lang="en-US" sz="1400">
              <a:latin typeface="Arial" charset="0"/>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46304" y="212271"/>
            <a:ext cx="8851392" cy="1216152"/>
          </a:xfrm>
          <a:prstGeom prst="rect">
            <a:avLst/>
          </a:prstGeom>
          <a:solidFill>
            <a:srgbClr val="FFC000">
              <a:alpha val="50000"/>
            </a:srgbClr>
          </a:solidFill>
          <a:ln w="9525">
            <a:noFill/>
            <a:miter lim="800000"/>
            <a:headEnd/>
            <a:tailEnd/>
          </a:ln>
        </p:spPr>
        <p:txBody>
          <a:bodyPr wrap="none" anchor="ctr"/>
          <a:lstStyle/>
          <a:p>
            <a:endParaRPr lang="en-US"/>
          </a:p>
        </p:txBody>
      </p:sp>
      <p:sp>
        <p:nvSpPr>
          <p:cNvPr id="662531" name="Rectangle 3"/>
          <p:cNvSpPr>
            <a:spLocks noGrp="1" noChangeArrowheads="1"/>
          </p:cNvSpPr>
          <p:nvPr>
            <p:ph type="ctrTitle"/>
          </p:nvPr>
        </p:nvSpPr>
        <p:spPr>
          <a:xfrm>
            <a:off x="0" y="304800"/>
            <a:ext cx="9144000" cy="990600"/>
          </a:xfrm>
        </p:spPr>
        <p:txBody>
          <a:bodyPr/>
          <a:lstStyle/>
          <a:p>
            <a:r>
              <a:rPr lang="en-US" sz="4000" dirty="0" smtClean="0">
                <a:solidFill>
                  <a:schemeClr val="accent2"/>
                </a:solidFill>
                <a:latin typeface="Tahoma" pitchFamily="34" charset="0"/>
              </a:rPr>
              <a:t>P.R. Damage Control Strategies</a:t>
            </a:r>
            <a:endParaRPr lang="en-US" sz="4000" dirty="0" smtClean="0">
              <a:solidFill>
                <a:schemeClr val="accent2"/>
              </a:solidFill>
              <a:effectLst>
                <a:outerShdw blurRad="38100" dist="38100" dir="2700000" algn="tl">
                  <a:srgbClr val="C0C0C0"/>
                </a:outerShdw>
              </a:effectLst>
              <a:latin typeface="Tahoma" pitchFamily="34" charset="0"/>
            </a:endParaRPr>
          </a:p>
        </p:txBody>
      </p:sp>
      <p:sp>
        <p:nvSpPr>
          <p:cNvPr id="31748" name="Rectangle 4"/>
          <p:cNvSpPr>
            <a:spLocks noGrp="1" noChangeArrowheads="1"/>
          </p:cNvSpPr>
          <p:nvPr>
            <p:ph type="subTitle" idx="1"/>
          </p:nvPr>
        </p:nvSpPr>
        <p:spPr>
          <a:xfrm>
            <a:off x="1257300" y="2209800"/>
            <a:ext cx="6667500" cy="2819400"/>
          </a:xfrm>
          <a:noFill/>
        </p:spPr>
        <p:txBody>
          <a:bodyPr/>
          <a:lstStyle/>
          <a:p>
            <a:pPr marL="465138" indent="-465138" algn="l">
              <a:lnSpc>
                <a:spcPct val="90000"/>
              </a:lnSpc>
              <a:buClr>
                <a:schemeClr val="accent2"/>
              </a:buClr>
              <a:buFontTx/>
              <a:buChar char="•"/>
              <a:tabLst>
                <a:tab pos="465138" algn="l"/>
              </a:tabLst>
            </a:pPr>
            <a:r>
              <a:rPr lang="en-US" sz="2800" dirty="0" smtClean="0">
                <a:solidFill>
                  <a:schemeClr val="accent2"/>
                </a:solidFill>
                <a:latin typeface="Tahoma" pitchFamily="34" charset="0"/>
              </a:rPr>
              <a:t>Proactive strategies</a:t>
            </a:r>
          </a:p>
          <a:p>
            <a:pPr marL="1020763" lvl="1" indent="-285750" algn="l">
              <a:lnSpc>
                <a:spcPct val="90000"/>
              </a:lnSpc>
              <a:buClr>
                <a:schemeClr val="accent2"/>
              </a:buClr>
              <a:buFont typeface="Wingdings" pitchFamily="2" charset="2"/>
              <a:buChar char="§"/>
              <a:tabLst>
                <a:tab pos="465138" algn="l"/>
              </a:tabLst>
            </a:pPr>
            <a:r>
              <a:rPr lang="en-US" dirty="0" smtClean="0">
                <a:solidFill>
                  <a:srgbClr val="00B050"/>
                </a:solidFill>
                <a:latin typeface="Tahoma" pitchFamily="34" charset="0"/>
              </a:rPr>
              <a:t>Entitling  </a:t>
            </a:r>
            <a:r>
              <a:rPr lang="en-US" b="0" i="1" dirty="0" smtClean="0">
                <a:solidFill>
                  <a:srgbClr val="00B050"/>
                </a:solidFill>
                <a:latin typeface="Tahoma" pitchFamily="34" charset="0"/>
              </a:rPr>
              <a:t>(Bragging)</a:t>
            </a:r>
          </a:p>
          <a:p>
            <a:pPr marL="1020763" lvl="1" indent="-285750" algn="l">
              <a:lnSpc>
                <a:spcPct val="90000"/>
              </a:lnSpc>
              <a:buClr>
                <a:schemeClr val="accent2"/>
              </a:buClr>
              <a:buFont typeface="Wingdings" pitchFamily="2" charset="2"/>
              <a:buChar char="§"/>
              <a:tabLst>
                <a:tab pos="465138" algn="l"/>
              </a:tabLst>
            </a:pPr>
            <a:r>
              <a:rPr lang="en-US" dirty="0" smtClean="0">
                <a:solidFill>
                  <a:srgbClr val="00B050"/>
                </a:solidFill>
                <a:latin typeface="Tahoma" pitchFamily="34" charset="0"/>
              </a:rPr>
              <a:t>Enhancements </a:t>
            </a:r>
          </a:p>
          <a:p>
            <a:pPr marL="465138" indent="-465138" algn="l">
              <a:lnSpc>
                <a:spcPct val="90000"/>
              </a:lnSpc>
              <a:buClr>
                <a:schemeClr val="accent2"/>
              </a:buClr>
              <a:buFontTx/>
              <a:buChar char="•"/>
              <a:tabLst>
                <a:tab pos="465138" algn="l"/>
              </a:tabLst>
            </a:pPr>
            <a:r>
              <a:rPr lang="en-US" sz="2800" dirty="0" smtClean="0">
                <a:solidFill>
                  <a:schemeClr val="accent2"/>
                </a:solidFill>
                <a:latin typeface="Tahoma" pitchFamily="34" charset="0"/>
              </a:rPr>
              <a:t>Reactive strategies</a:t>
            </a:r>
          </a:p>
          <a:p>
            <a:pPr marL="1020763" lvl="1" indent="-285750" algn="l">
              <a:lnSpc>
                <a:spcPct val="90000"/>
              </a:lnSpc>
              <a:buClr>
                <a:schemeClr val="accent2"/>
              </a:buClr>
              <a:buFont typeface="Wingdings" pitchFamily="2" charset="2"/>
              <a:buChar char="§"/>
              <a:tabLst>
                <a:tab pos="465138" algn="l"/>
              </a:tabLst>
            </a:pPr>
            <a:r>
              <a:rPr lang="en-US" dirty="0" smtClean="0">
                <a:solidFill>
                  <a:srgbClr val="00B050"/>
                </a:solidFill>
                <a:latin typeface="Tahoma" pitchFamily="34" charset="0"/>
              </a:rPr>
              <a:t>Internet interventions</a:t>
            </a:r>
          </a:p>
          <a:p>
            <a:pPr marL="1020763" lvl="1" indent="-285750" algn="l">
              <a:lnSpc>
                <a:spcPct val="90000"/>
              </a:lnSpc>
              <a:buClr>
                <a:schemeClr val="accent2"/>
              </a:buClr>
              <a:buFont typeface="Wingdings" pitchFamily="2" charset="2"/>
              <a:buChar char="§"/>
              <a:tabLst>
                <a:tab pos="465138" algn="l"/>
              </a:tabLst>
            </a:pPr>
            <a:r>
              <a:rPr lang="en-US" dirty="0" smtClean="0">
                <a:solidFill>
                  <a:srgbClr val="00B050"/>
                </a:solidFill>
                <a:latin typeface="Tahoma" pitchFamily="34" charset="0"/>
              </a:rPr>
              <a:t>Crisis management programs</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146304" y="212271"/>
            <a:ext cx="8851392" cy="1083129"/>
          </a:xfrm>
          <a:prstGeom prst="rect">
            <a:avLst/>
          </a:prstGeom>
          <a:solidFill>
            <a:srgbClr val="FFC000">
              <a:alpha val="50000"/>
            </a:srgbClr>
          </a:solidFill>
          <a:ln w="9525">
            <a:noFill/>
            <a:miter lim="800000"/>
            <a:headEnd/>
            <a:tailEnd/>
          </a:ln>
        </p:spPr>
        <p:txBody>
          <a:bodyPr wrap="none" anchor="ctr"/>
          <a:lstStyle/>
          <a:p>
            <a:endParaRPr lang="en-US"/>
          </a:p>
        </p:txBody>
      </p:sp>
      <p:sp>
        <p:nvSpPr>
          <p:cNvPr id="9" name="Rectangle 3"/>
          <p:cNvSpPr>
            <a:spLocks noGrp="1" noChangeArrowheads="1"/>
          </p:cNvSpPr>
          <p:nvPr>
            <p:ph type="ctrTitle"/>
          </p:nvPr>
        </p:nvSpPr>
        <p:spPr>
          <a:xfrm>
            <a:off x="0" y="304800"/>
            <a:ext cx="9144000" cy="990600"/>
          </a:xfrm>
        </p:spPr>
        <p:txBody>
          <a:bodyPr/>
          <a:lstStyle/>
          <a:p>
            <a:r>
              <a:rPr lang="en-US" sz="4400" dirty="0" smtClean="0">
                <a:solidFill>
                  <a:schemeClr val="accent2"/>
                </a:solidFill>
                <a:latin typeface="Tahoma" pitchFamily="34" charset="0"/>
              </a:rPr>
              <a:t>Impression Management</a:t>
            </a:r>
            <a:endParaRPr lang="en-US" sz="4400" dirty="0" smtClean="0">
              <a:solidFill>
                <a:schemeClr val="accent2"/>
              </a:solidFill>
              <a:effectLst>
                <a:outerShdw blurRad="38100" dist="38100" dir="2700000" algn="tl">
                  <a:srgbClr val="C0C0C0"/>
                </a:outerShdw>
              </a:effectLst>
              <a:latin typeface="Tahoma" pitchFamily="34" charset="0"/>
            </a:endParaRPr>
          </a:p>
        </p:txBody>
      </p:sp>
      <p:sp>
        <p:nvSpPr>
          <p:cNvPr id="33794" name="Rectangle 3"/>
          <p:cNvSpPr>
            <a:spLocks noGrp="1" noChangeArrowheads="1"/>
          </p:cNvSpPr>
          <p:nvPr>
            <p:ph type="subTitle" idx="1"/>
          </p:nvPr>
        </p:nvSpPr>
        <p:spPr>
          <a:xfrm>
            <a:off x="990600" y="1600200"/>
            <a:ext cx="7239000" cy="3886200"/>
          </a:xfrm>
          <a:noFill/>
        </p:spPr>
        <p:txBody>
          <a:bodyPr/>
          <a:lstStyle/>
          <a:p>
            <a:pPr marL="465138" indent="-465138" algn="l">
              <a:buClr>
                <a:schemeClr val="accent2"/>
              </a:buClr>
              <a:buFontTx/>
              <a:buChar char="•"/>
              <a:tabLst>
                <a:tab pos="465138" algn="l"/>
              </a:tabLst>
            </a:pPr>
            <a:r>
              <a:rPr lang="en-US" sz="2800" dirty="0" smtClean="0">
                <a:solidFill>
                  <a:schemeClr val="accent2"/>
                </a:solidFill>
                <a:latin typeface="Tahoma" pitchFamily="34" charset="0"/>
              </a:rPr>
              <a:t>Conscious or unconscious attempt to control image</a:t>
            </a:r>
          </a:p>
          <a:p>
            <a:pPr marL="465138" indent="-465138" algn="l">
              <a:buClr>
                <a:schemeClr val="accent2"/>
              </a:buClr>
              <a:buFontTx/>
              <a:buChar char="•"/>
              <a:tabLst>
                <a:tab pos="465138" algn="l"/>
              </a:tabLst>
            </a:pPr>
            <a:r>
              <a:rPr lang="en-US" sz="2800" dirty="0" smtClean="0">
                <a:solidFill>
                  <a:schemeClr val="accent2"/>
                </a:solidFill>
                <a:latin typeface="Tahoma" pitchFamily="34" charset="0"/>
              </a:rPr>
              <a:t>Understand Igniters</a:t>
            </a:r>
          </a:p>
          <a:p>
            <a:pPr marL="465138" indent="-465138" algn="l">
              <a:buClr>
                <a:schemeClr val="accent2"/>
              </a:buClr>
              <a:buFontTx/>
              <a:buChar char="•"/>
              <a:tabLst>
                <a:tab pos="465138" algn="l"/>
              </a:tabLst>
            </a:pPr>
            <a:r>
              <a:rPr lang="en-US" sz="2800" dirty="0" smtClean="0">
                <a:solidFill>
                  <a:schemeClr val="accent2"/>
                </a:solidFill>
                <a:latin typeface="Tahoma" pitchFamily="34" charset="0"/>
              </a:rPr>
              <a:t>Remedial tactics</a:t>
            </a:r>
          </a:p>
          <a:p>
            <a:pPr marL="1020763" lvl="1" indent="-285750" algn="l">
              <a:buClr>
                <a:schemeClr val="accent2"/>
              </a:buClr>
              <a:buFontTx/>
              <a:buChar char="•"/>
              <a:tabLst>
                <a:tab pos="465138" algn="l"/>
              </a:tabLst>
            </a:pPr>
            <a:r>
              <a:rPr lang="en-US" dirty="0" smtClean="0">
                <a:solidFill>
                  <a:schemeClr val="accent2"/>
                </a:solidFill>
                <a:latin typeface="Tahoma" pitchFamily="34" charset="0"/>
              </a:rPr>
              <a:t>Expression of innocence</a:t>
            </a:r>
          </a:p>
          <a:p>
            <a:pPr marL="1020763" lvl="1" indent="-285750" algn="l">
              <a:buClr>
                <a:schemeClr val="accent2"/>
              </a:buClr>
              <a:buFontTx/>
              <a:buChar char="•"/>
              <a:tabLst>
                <a:tab pos="465138" algn="l"/>
              </a:tabLst>
            </a:pPr>
            <a:r>
              <a:rPr lang="en-US" dirty="0" smtClean="0">
                <a:solidFill>
                  <a:schemeClr val="accent2"/>
                </a:solidFill>
                <a:latin typeface="Tahoma" pitchFamily="34" charset="0"/>
              </a:rPr>
              <a:t>Excuses</a:t>
            </a:r>
          </a:p>
          <a:p>
            <a:pPr marL="1020763" lvl="1" indent="-285750" algn="l">
              <a:buClr>
                <a:schemeClr val="accent2"/>
              </a:buClr>
              <a:buFontTx/>
              <a:buChar char="•"/>
              <a:tabLst>
                <a:tab pos="465138" algn="l"/>
              </a:tabLst>
            </a:pPr>
            <a:r>
              <a:rPr lang="en-US" dirty="0" smtClean="0">
                <a:solidFill>
                  <a:schemeClr val="accent2"/>
                </a:solidFill>
                <a:latin typeface="Tahoma" pitchFamily="34" charset="0"/>
              </a:rPr>
              <a:t>Justifications</a:t>
            </a:r>
          </a:p>
          <a:p>
            <a:pPr marL="1020763" lvl="1" indent="-285750" algn="l">
              <a:buClr>
                <a:schemeClr val="accent2"/>
              </a:buClr>
              <a:buFontTx/>
              <a:buChar char="•"/>
              <a:tabLst>
                <a:tab pos="465138" algn="l"/>
              </a:tabLst>
            </a:pPr>
            <a:r>
              <a:rPr lang="en-US" dirty="0" smtClean="0">
                <a:solidFill>
                  <a:schemeClr val="accent2"/>
                </a:solidFill>
                <a:latin typeface="Tahoma" pitchFamily="34" charset="0"/>
              </a:rPr>
              <a:t>Other explanations</a:t>
            </a:r>
          </a:p>
        </p:txBody>
      </p:sp>
      <p:sp>
        <p:nvSpPr>
          <p:cNvPr id="33800" name="Text Box 8"/>
          <p:cNvSpPr txBox="1">
            <a:spLocks noChangeArrowheads="1"/>
          </p:cNvSpPr>
          <p:nvPr/>
        </p:nvSpPr>
        <p:spPr bwMode="auto">
          <a:xfrm>
            <a:off x="2895600" y="5562600"/>
            <a:ext cx="3352800" cy="641350"/>
          </a:xfrm>
          <a:prstGeom prst="rect">
            <a:avLst/>
          </a:prstGeom>
          <a:noFill/>
          <a:ln w="9525">
            <a:noFill/>
            <a:miter lim="800000"/>
            <a:headEnd/>
            <a:tailEnd/>
          </a:ln>
          <a:effectLst/>
        </p:spPr>
        <p:txBody>
          <a:bodyPr>
            <a:spAutoFit/>
          </a:bodyPr>
          <a:lstStyle/>
          <a:p>
            <a:pPr algn="ctr">
              <a:spcBef>
                <a:spcPct val="50000"/>
              </a:spcBef>
            </a:pPr>
            <a:r>
              <a:rPr lang="en-US" sz="3600" b="1" i="1" u="sng" dirty="0">
                <a:solidFill>
                  <a:srgbClr val="FF0000"/>
                </a:solidFill>
              </a:rPr>
              <a:t>Value Image!</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146304" y="212271"/>
            <a:ext cx="8851392" cy="1216152"/>
          </a:xfrm>
          <a:prstGeom prst="rect">
            <a:avLst/>
          </a:prstGeom>
          <a:solidFill>
            <a:srgbClr val="FFC000">
              <a:alpha val="50000"/>
            </a:srgbClr>
          </a:solidFill>
          <a:ln w="9525">
            <a:noFill/>
            <a:miter lim="800000"/>
            <a:headEnd/>
            <a:tailEnd/>
          </a:ln>
        </p:spPr>
        <p:txBody>
          <a:bodyPr wrap="none" anchor="ctr"/>
          <a:lstStyle/>
          <a:p>
            <a:endParaRPr lang="en-US"/>
          </a:p>
        </p:txBody>
      </p:sp>
      <p:sp>
        <p:nvSpPr>
          <p:cNvPr id="28675" name="Rectangle 2"/>
          <p:cNvSpPr>
            <a:spLocks noGrp="1" noChangeArrowheads="1"/>
          </p:cNvSpPr>
          <p:nvPr>
            <p:ph type="ctrTitle"/>
          </p:nvPr>
        </p:nvSpPr>
        <p:spPr>
          <a:xfrm>
            <a:off x="306324" y="304800"/>
            <a:ext cx="8531352" cy="1097280"/>
          </a:xfrm>
          <a:noFill/>
        </p:spPr>
        <p:txBody>
          <a:bodyPr anchor="ctr"/>
          <a:lstStyle/>
          <a:p>
            <a:r>
              <a:rPr lang="en-US" sz="4400" dirty="0" smtClean="0">
                <a:solidFill>
                  <a:schemeClr val="accent2"/>
                </a:solidFill>
                <a:latin typeface="Tahoma" pitchFamily="34" charset="0"/>
                <a:cs typeface="Tahoma" pitchFamily="34" charset="0"/>
              </a:rPr>
              <a:t>Crisis Management</a:t>
            </a:r>
          </a:p>
        </p:txBody>
      </p:sp>
      <p:sp>
        <p:nvSpPr>
          <p:cNvPr id="28676" name="Rectangle 3"/>
          <p:cNvSpPr>
            <a:spLocks noGrp="1" noChangeArrowheads="1"/>
          </p:cNvSpPr>
          <p:nvPr>
            <p:ph type="subTitle" idx="1"/>
          </p:nvPr>
        </p:nvSpPr>
        <p:spPr>
          <a:xfrm>
            <a:off x="4114800" y="1752600"/>
            <a:ext cx="4648200" cy="3886200"/>
          </a:xfrm>
        </p:spPr>
        <p:txBody>
          <a:bodyPr/>
          <a:lstStyle/>
          <a:p>
            <a:pPr>
              <a:buClr>
                <a:schemeClr val="bg2"/>
              </a:buClr>
            </a:pPr>
            <a:r>
              <a:rPr lang="en-US" sz="2800" u="sng" dirty="0" smtClean="0">
                <a:solidFill>
                  <a:schemeClr val="accent2"/>
                </a:solidFill>
                <a:latin typeface="Tahoma" pitchFamily="34" charset="0"/>
                <a:cs typeface="Tahoma" pitchFamily="34" charset="0"/>
              </a:rPr>
              <a:t>Problem or opportunity?</a:t>
            </a:r>
          </a:p>
          <a:p>
            <a:pPr algn="l">
              <a:buClr>
                <a:schemeClr val="bg2"/>
              </a:buClr>
            </a:pPr>
            <a:r>
              <a:rPr lang="en-US" sz="2800" dirty="0" smtClean="0">
                <a:solidFill>
                  <a:schemeClr val="accent2"/>
                </a:solidFill>
                <a:latin typeface="Tahoma" pitchFamily="34" charset="0"/>
                <a:cs typeface="Tahoma" pitchFamily="34" charset="0"/>
              </a:rPr>
              <a:t>Pepsi – hypodermic needles</a:t>
            </a:r>
          </a:p>
          <a:p>
            <a:pPr algn="l">
              <a:buClr>
                <a:schemeClr val="bg2"/>
              </a:buClr>
            </a:pPr>
            <a:r>
              <a:rPr lang="en-US" sz="2800" dirty="0" smtClean="0">
                <a:solidFill>
                  <a:schemeClr val="accent2"/>
                </a:solidFill>
                <a:latin typeface="Tahoma" pitchFamily="34" charset="0"/>
                <a:cs typeface="Tahoma" pitchFamily="34" charset="0"/>
              </a:rPr>
              <a:t>Toyota – quality control</a:t>
            </a:r>
          </a:p>
          <a:p>
            <a:pPr lvl="1" algn="l">
              <a:buClr>
                <a:schemeClr val="accent2"/>
              </a:buClr>
              <a:buFont typeface="Tahoma" pitchFamily="34" charset="0"/>
              <a:buChar char="•"/>
            </a:pPr>
            <a:r>
              <a:rPr lang="en-US" sz="2400" dirty="0" smtClean="0">
                <a:solidFill>
                  <a:srgbClr val="00B050"/>
                </a:solidFill>
                <a:latin typeface="Tahoma" pitchFamily="34" charset="0"/>
                <a:cs typeface="Tahoma" pitchFamily="34" charset="0"/>
              </a:rPr>
              <a:t>Denied problems</a:t>
            </a:r>
          </a:p>
          <a:p>
            <a:pPr marL="623888" lvl="1" indent="-166688" algn="l">
              <a:buClr>
                <a:schemeClr val="accent2"/>
              </a:buClr>
              <a:buFont typeface="Tahoma" pitchFamily="34" charset="0"/>
              <a:buChar char="•"/>
            </a:pPr>
            <a:r>
              <a:rPr lang="en-US" sz="2400" dirty="0" smtClean="0">
                <a:solidFill>
                  <a:srgbClr val="00B050"/>
                </a:solidFill>
                <a:latin typeface="Tahoma" pitchFamily="34" charset="0"/>
                <a:cs typeface="Tahoma" pitchFamily="34" charset="0"/>
              </a:rPr>
              <a:t>Launched full-scale PR campaign</a:t>
            </a:r>
          </a:p>
          <a:p>
            <a:pPr lvl="1" algn="l">
              <a:buClr>
                <a:schemeClr val="accent2"/>
              </a:buClr>
              <a:buFont typeface="Tahoma" pitchFamily="34" charset="0"/>
              <a:buChar char="•"/>
            </a:pPr>
            <a:r>
              <a:rPr lang="en-US" sz="2400" dirty="0" smtClean="0">
                <a:solidFill>
                  <a:srgbClr val="00B050"/>
                </a:solidFill>
                <a:latin typeface="Tahoma" pitchFamily="34" charset="0"/>
                <a:cs typeface="Tahoma" pitchFamily="34" charset="0"/>
              </a:rPr>
              <a:t>Social media </a:t>
            </a:r>
            <a:r>
              <a:rPr lang="en-US" sz="2400" dirty="0" smtClean="0">
                <a:solidFill>
                  <a:srgbClr val="00B050"/>
                </a:solidFill>
                <a:latin typeface="Tahoma" pitchFamily="34" charset="0"/>
                <a:cs typeface="Tahoma" pitchFamily="34" charset="0"/>
              </a:rPr>
              <a:t>PR</a:t>
            </a:r>
          </a:p>
          <a:p>
            <a:pPr algn="l">
              <a:buClr>
                <a:schemeClr val="accent2"/>
              </a:buClr>
            </a:pPr>
            <a:r>
              <a:rPr lang="en-US" sz="2800" dirty="0" smtClean="0">
                <a:solidFill>
                  <a:schemeClr val="accent6"/>
                </a:solidFill>
                <a:latin typeface="Tahoma" pitchFamily="34" charset="0"/>
                <a:cs typeface="Tahoma" pitchFamily="34" charset="0"/>
              </a:rPr>
              <a:t>GM – Ignition Switches </a:t>
            </a:r>
            <a:endParaRPr lang="en-US" sz="2800" dirty="0" smtClean="0">
              <a:solidFill>
                <a:schemeClr val="accent6"/>
              </a:solidFill>
              <a:latin typeface="Tahoma" pitchFamily="34" charset="0"/>
              <a:cs typeface="Tahoma" pitchFamily="34" charset="0"/>
            </a:endParaRPr>
          </a:p>
        </p:txBody>
      </p:sp>
      <p:pic>
        <p:nvPicPr>
          <p:cNvPr id="14337" name="Picture 1"/>
          <p:cNvPicPr>
            <a:picLocks noChangeAspect="1" noChangeArrowheads="1"/>
          </p:cNvPicPr>
          <p:nvPr/>
        </p:nvPicPr>
        <p:blipFill>
          <a:blip r:embed="rId3" cstate="print"/>
          <a:srcRect/>
          <a:stretch>
            <a:fillRect/>
          </a:stretch>
        </p:blipFill>
        <p:spPr bwMode="auto">
          <a:xfrm>
            <a:off x="265176" y="1524000"/>
            <a:ext cx="3621024" cy="50292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Rectangle 2"/>
          <p:cNvSpPr>
            <a:spLocks noChangeArrowheads="1"/>
          </p:cNvSpPr>
          <p:nvPr/>
        </p:nvSpPr>
        <p:spPr bwMode="auto">
          <a:xfrm>
            <a:off x="146304" y="212271"/>
            <a:ext cx="8851392" cy="1216152"/>
          </a:xfrm>
          <a:prstGeom prst="rect">
            <a:avLst/>
          </a:prstGeom>
          <a:solidFill>
            <a:srgbClr val="FFC000">
              <a:alpha val="50000"/>
            </a:srgbClr>
          </a:solidFill>
          <a:ln w="9525">
            <a:noFill/>
            <a:miter lim="800000"/>
            <a:headEnd/>
            <a:tailEnd/>
          </a:ln>
        </p:spPr>
        <p:txBody>
          <a:bodyPr wrap="none" anchor="ctr"/>
          <a:lstStyle/>
          <a:p>
            <a:endParaRPr lang="en-US"/>
          </a:p>
        </p:txBody>
      </p:sp>
      <p:sp>
        <p:nvSpPr>
          <p:cNvPr id="59394" name="Rectangle 2"/>
          <p:cNvSpPr>
            <a:spLocks noGrp="1" noChangeArrowheads="1"/>
          </p:cNvSpPr>
          <p:nvPr>
            <p:ph type="ctrTitle"/>
          </p:nvPr>
        </p:nvSpPr>
        <p:spPr>
          <a:xfrm>
            <a:off x="304800" y="304800"/>
            <a:ext cx="8534400" cy="1097280"/>
          </a:xfrm>
          <a:noFill/>
        </p:spPr>
        <p:txBody>
          <a:bodyPr/>
          <a:lstStyle/>
          <a:p>
            <a:r>
              <a:rPr lang="en-US" sz="4000" dirty="0" smtClean="0">
                <a:solidFill>
                  <a:schemeClr val="accent2"/>
                </a:solidFill>
                <a:latin typeface="Tahoma" pitchFamily="34" charset="0"/>
              </a:rPr>
              <a:t>Crises Management</a:t>
            </a:r>
          </a:p>
        </p:txBody>
      </p:sp>
      <p:sp>
        <p:nvSpPr>
          <p:cNvPr id="59395" name="Rectangle 3"/>
          <p:cNvSpPr>
            <a:spLocks noGrp="1" noChangeArrowheads="1"/>
          </p:cNvSpPr>
          <p:nvPr>
            <p:ph type="subTitle" idx="1"/>
          </p:nvPr>
        </p:nvSpPr>
        <p:spPr>
          <a:xfrm>
            <a:off x="876300" y="2819400"/>
            <a:ext cx="7391400" cy="3200400"/>
          </a:xfrm>
          <a:noFill/>
        </p:spPr>
        <p:txBody>
          <a:bodyPr/>
          <a:lstStyle/>
          <a:p>
            <a:pPr marL="609600" indent="-609600" algn="l">
              <a:buClr>
                <a:schemeClr val="accent2"/>
              </a:buClr>
              <a:buFontTx/>
              <a:buAutoNum type="arabicPeriod"/>
              <a:tabLst>
                <a:tab pos="465138" algn="l"/>
              </a:tabLst>
            </a:pPr>
            <a:r>
              <a:rPr lang="en-US" sz="2800" dirty="0" smtClean="0">
                <a:solidFill>
                  <a:schemeClr val="accent2"/>
                </a:solidFill>
                <a:latin typeface="Tahoma" pitchFamily="34" charset="0"/>
              </a:rPr>
              <a:t>Stay reasonably calm . .don’t panic</a:t>
            </a:r>
          </a:p>
          <a:p>
            <a:pPr marL="990600" lvl="1" indent="-533400" algn="l">
              <a:buClr>
                <a:schemeClr val="accent2"/>
              </a:buClr>
              <a:buFontTx/>
              <a:buNone/>
              <a:tabLst>
                <a:tab pos="465138" algn="l"/>
              </a:tabLst>
            </a:pPr>
            <a:r>
              <a:rPr lang="en-US" sz="2400" dirty="0" smtClean="0">
                <a:solidFill>
                  <a:srgbClr val="CC0000"/>
                </a:solidFill>
                <a:latin typeface="Tahoma" pitchFamily="34" charset="0"/>
              </a:rPr>
              <a:t>		</a:t>
            </a:r>
            <a:r>
              <a:rPr lang="en-US" sz="2400" dirty="0" smtClean="0">
                <a:solidFill>
                  <a:srgbClr val="00B050"/>
                </a:solidFill>
                <a:latin typeface="Tahoma" pitchFamily="34" charset="0"/>
              </a:rPr>
              <a:t>Don’t let it read as a desperate situation</a:t>
            </a:r>
          </a:p>
          <a:p>
            <a:pPr marL="609600" indent="-609600" algn="l">
              <a:buClr>
                <a:schemeClr val="accent2"/>
              </a:buClr>
              <a:buFontTx/>
              <a:buAutoNum type="arabicPeriod" startAt="2"/>
              <a:tabLst>
                <a:tab pos="465138" algn="l"/>
              </a:tabLst>
            </a:pPr>
            <a:r>
              <a:rPr lang="en-US" sz="2800" dirty="0" smtClean="0">
                <a:solidFill>
                  <a:schemeClr val="accent2"/>
                </a:solidFill>
                <a:latin typeface="Tahoma" pitchFamily="34" charset="0"/>
              </a:rPr>
              <a:t>Get all the facts</a:t>
            </a:r>
          </a:p>
          <a:p>
            <a:pPr marL="990600" lvl="1" indent="-533400" algn="l">
              <a:buClr>
                <a:schemeClr val="accent2"/>
              </a:buClr>
              <a:buFontTx/>
              <a:buNone/>
              <a:tabLst>
                <a:tab pos="465138" algn="l"/>
              </a:tabLst>
            </a:pPr>
            <a:r>
              <a:rPr lang="en-US" sz="2400" dirty="0" smtClean="0">
                <a:latin typeface="Tahoma" pitchFamily="34" charset="0"/>
              </a:rPr>
              <a:t>		</a:t>
            </a:r>
            <a:r>
              <a:rPr lang="en-US" sz="2400" dirty="0" smtClean="0">
                <a:solidFill>
                  <a:srgbClr val="00B050"/>
                </a:solidFill>
                <a:latin typeface="Tahoma" pitchFamily="34" charset="0"/>
              </a:rPr>
              <a:t>Who, what , where , when</a:t>
            </a:r>
          </a:p>
          <a:p>
            <a:pPr marL="609600" indent="-609600" algn="l">
              <a:buClr>
                <a:schemeClr val="accent2"/>
              </a:buClr>
              <a:buFontTx/>
              <a:buAutoNum type="arabicPeriod" startAt="3"/>
              <a:tabLst>
                <a:tab pos="465138" algn="l"/>
              </a:tabLst>
            </a:pPr>
            <a:r>
              <a:rPr lang="en-US" sz="2800" dirty="0" smtClean="0">
                <a:solidFill>
                  <a:schemeClr val="accent2"/>
                </a:solidFill>
                <a:latin typeface="Tahoma" pitchFamily="34" charset="0"/>
              </a:rPr>
              <a:t>Should you give the situation and validity? </a:t>
            </a:r>
          </a:p>
          <a:p>
            <a:pPr marL="1371600" lvl="2" indent="-457200" algn="l">
              <a:buClr>
                <a:schemeClr val="accent2"/>
              </a:buClr>
              <a:buFontTx/>
              <a:buNone/>
              <a:tabLst>
                <a:tab pos="465138" algn="l"/>
              </a:tabLst>
            </a:pPr>
            <a:r>
              <a:rPr lang="en-US" dirty="0" smtClean="0">
                <a:solidFill>
                  <a:srgbClr val="00B050"/>
                </a:solidFill>
                <a:latin typeface="Tahoma" pitchFamily="34" charset="0"/>
              </a:rPr>
              <a:t>Maintain your core message</a:t>
            </a:r>
            <a:r>
              <a:rPr lang="en-US" dirty="0" smtClean="0">
                <a:solidFill>
                  <a:srgbClr val="CC0000"/>
                </a:solidFill>
                <a:latin typeface="Tahoma" pitchFamily="34" charset="0"/>
              </a:rPr>
              <a:t>	</a:t>
            </a:r>
          </a:p>
        </p:txBody>
      </p:sp>
      <p:sp>
        <p:nvSpPr>
          <p:cNvPr id="59396" name="Slide Number Placeholder 6"/>
          <p:cNvSpPr txBox="1">
            <a:spLocks noGrp="1"/>
          </p:cNvSpPr>
          <p:nvPr/>
        </p:nvSpPr>
        <p:spPr bwMode="auto">
          <a:xfrm>
            <a:off x="6934200" y="6400800"/>
            <a:ext cx="1905000" cy="304800"/>
          </a:xfrm>
          <a:prstGeom prst="rect">
            <a:avLst/>
          </a:prstGeom>
          <a:noFill/>
          <a:ln w="9525">
            <a:noFill/>
            <a:miter lim="800000"/>
            <a:headEnd/>
            <a:tailEnd/>
          </a:ln>
        </p:spPr>
        <p:txBody>
          <a:bodyPr/>
          <a:lstStyle/>
          <a:p>
            <a:pPr algn="r"/>
            <a:r>
              <a:rPr lang="en-US" sz="1400">
                <a:solidFill>
                  <a:schemeClr val="accent2"/>
                </a:solidFill>
              </a:rPr>
              <a:t>13-</a:t>
            </a:r>
            <a:fld id="{1655980B-22EC-44DE-9FAC-824DA921780A}" type="slidenum">
              <a:rPr lang="en-US" sz="1400">
                <a:solidFill>
                  <a:schemeClr val="accent2"/>
                </a:solidFill>
              </a:rPr>
              <a:pPr algn="r"/>
              <a:t>34</a:t>
            </a:fld>
            <a:endParaRPr lang="en-US" sz="1400">
              <a:solidFill>
                <a:schemeClr val="accent2"/>
              </a:solidFill>
            </a:endParaRPr>
          </a:p>
        </p:txBody>
      </p:sp>
      <p:sp>
        <p:nvSpPr>
          <p:cNvPr id="59397" name="Text Box 5"/>
          <p:cNvSpPr txBox="1">
            <a:spLocks noChangeArrowheads="1"/>
          </p:cNvSpPr>
          <p:nvPr/>
        </p:nvSpPr>
        <p:spPr bwMode="auto">
          <a:xfrm>
            <a:off x="6705600" y="304800"/>
            <a:ext cx="2057400" cy="366713"/>
          </a:xfrm>
          <a:prstGeom prst="rect">
            <a:avLst/>
          </a:prstGeom>
          <a:noFill/>
          <a:ln w="9525">
            <a:noFill/>
            <a:miter lim="800000"/>
            <a:headEnd/>
            <a:tailEnd/>
          </a:ln>
          <a:effectLst/>
        </p:spPr>
        <p:txBody>
          <a:bodyPr>
            <a:spAutoFit/>
          </a:bodyPr>
          <a:lstStyle/>
          <a:p>
            <a:pPr>
              <a:spcBef>
                <a:spcPct val="50000"/>
              </a:spcBef>
            </a:pPr>
            <a:r>
              <a:rPr lang="en-US" sz="1800" b="1" i="1" dirty="0">
                <a:solidFill>
                  <a:schemeClr val="accent2"/>
                </a:solidFill>
              </a:rPr>
              <a:t>(Optional Topic)</a:t>
            </a:r>
          </a:p>
        </p:txBody>
      </p:sp>
      <p:sp>
        <p:nvSpPr>
          <p:cNvPr id="59398" name="Text Box 6"/>
          <p:cNvSpPr txBox="1">
            <a:spLocks noChangeArrowheads="1"/>
          </p:cNvSpPr>
          <p:nvPr/>
        </p:nvSpPr>
        <p:spPr bwMode="auto">
          <a:xfrm>
            <a:off x="457200" y="1447800"/>
            <a:ext cx="6553200" cy="457200"/>
          </a:xfrm>
          <a:prstGeom prst="rect">
            <a:avLst/>
          </a:prstGeom>
          <a:noFill/>
          <a:ln w="9525">
            <a:noFill/>
            <a:miter lim="800000"/>
            <a:headEnd/>
            <a:tailEnd/>
          </a:ln>
          <a:effectLst/>
        </p:spPr>
        <p:txBody>
          <a:bodyPr>
            <a:spAutoFit/>
          </a:bodyPr>
          <a:lstStyle/>
          <a:p>
            <a:pPr>
              <a:spcBef>
                <a:spcPct val="50000"/>
              </a:spcBef>
            </a:pPr>
            <a:r>
              <a:rPr lang="en-US" b="1" i="1" dirty="0">
                <a:solidFill>
                  <a:srgbClr val="00B050"/>
                </a:solidFill>
              </a:rPr>
              <a:t>What to do when it really happens . . .</a:t>
            </a:r>
            <a:r>
              <a:rPr lang="en-US" dirty="0">
                <a:solidFill>
                  <a:srgbClr val="00B050"/>
                </a:solidFill>
              </a:rPr>
              <a:t> </a:t>
            </a:r>
          </a:p>
        </p:txBody>
      </p:sp>
      <p:sp>
        <p:nvSpPr>
          <p:cNvPr id="59399" name="Text Box 7"/>
          <p:cNvSpPr txBox="1">
            <a:spLocks noChangeArrowheads="1"/>
          </p:cNvSpPr>
          <p:nvPr/>
        </p:nvSpPr>
        <p:spPr bwMode="auto">
          <a:xfrm>
            <a:off x="4419600" y="1981200"/>
            <a:ext cx="4343400" cy="457200"/>
          </a:xfrm>
          <a:prstGeom prst="rect">
            <a:avLst/>
          </a:prstGeom>
          <a:noFill/>
          <a:ln w="9525">
            <a:noFill/>
            <a:miter lim="800000"/>
            <a:headEnd/>
            <a:tailEnd/>
          </a:ln>
          <a:effectLst/>
        </p:spPr>
        <p:txBody>
          <a:bodyPr>
            <a:spAutoFit/>
          </a:bodyPr>
          <a:lstStyle/>
          <a:p>
            <a:pPr algn="r">
              <a:spcBef>
                <a:spcPct val="50000"/>
              </a:spcBef>
            </a:pPr>
            <a:r>
              <a:rPr lang="en-US" b="1" i="1" dirty="0">
                <a:solidFill>
                  <a:srgbClr val="00B050"/>
                </a:solidFill>
              </a:rPr>
              <a:t>. . .  Eleven advisory steps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46304" y="212271"/>
            <a:ext cx="8851392" cy="1216152"/>
          </a:xfrm>
          <a:prstGeom prst="rect">
            <a:avLst/>
          </a:prstGeom>
          <a:solidFill>
            <a:srgbClr val="FFC000">
              <a:alpha val="50000"/>
            </a:srgbClr>
          </a:solidFill>
          <a:ln w="9525">
            <a:noFill/>
            <a:miter lim="800000"/>
            <a:headEnd/>
            <a:tailEnd/>
          </a:ln>
        </p:spPr>
        <p:txBody>
          <a:bodyPr wrap="none" anchor="ctr"/>
          <a:lstStyle/>
          <a:p>
            <a:endParaRPr lang="en-US"/>
          </a:p>
        </p:txBody>
      </p:sp>
      <p:sp>
        <p:nvSpPr>
          <p:cNvPr id="60418" name="Rectangle 2"/>
          <p:cNvSpPr>
            <a:spLocks noGrp="1" noChangeArrowheads="1"/>
          </p:cNvSpPr>
          <p:nvPr>
            <p:ph type="ctrTitle"/>
          </p:nvPr>
        </p:nvSpPr>
        <p:spPr>
          <a:xfrm>
            <a:off x="304800" y="457200"/>
            <a:ext cx="8534400" cy="990600"/>
          </a:xfrm>
          <a:noFill/>
        </p:spPr>
        <p:txBody>
          <a:bodyPr/>
          <a:lstStyle/>
          <a:p>
            <a:r>
              <a:rPr lang="en-US" sz="4000" dirty="0" smtClean="0">
                <a:solidFill>
                  <a:schemeClr val="accent2"/>
                </a:solidFill>
                <a:latin typeface="Tahoma" pitchFamily="34" charset="0"/>
              </a:rPr>
              <a:t>Crises Management 2</a:t>
            </a:r>
          </a:p>
        </p:txBody>
      </p:sp>
      <p:sp>
        <p:nvSpPr>
          <p:cNvPr id="60419" name="Rectangle 3"/>
          <p:cNvSpPr>
            <a:spLocks noGrp="1" noChangeArrowheads="1"/>
          </p:cNvSpPr>
          <p:nvPr>
            <p:ph type="subTitle" idx="1"/>
          </p:nvPr>
        </p:nvSpPr>
        <p:spPr>
          <a:xfrm>
            <a:off x="876300" y="1828800"/>
            <a:ext cx="7391400" cy="4191000"/>
          </a:xfrm>
          <a:noFill/>
        </p:spPr>
        <p:txBody>
          <a:bodyPr/>
          <a:lstStyle/>
          <a:p>
            <a:pPr marL="609600" indent="-609600" algn="l">
              <a:buClr>
                <a:schemeClr val="accent2"/>
              </a:buClr>
              <a:buFontTx/>
              <a:buAutoNum type="arabicPeriod" startAt="4"/>
              <a:tabLst>
                <a:tab pos="465138" algn="l"/>
              </a:tabLst>
            </a:pPr>
            <a:r>
              <a:rPr lang="en-US" sz="2800" dirty="0" smtClean="0">
                <a:solidFill>
                  <a:schemeClr val="accent2"/>
                </a:solidFill>
                <a:latin typeface="Tahoma" pitchFamily="34" charset="0"/>
              </a:rPr>
              <a:t>Respond quickly</a:t>
            </a:r>
          </a:p>
          <a:p>
            <a:pPr marL="990600" lvl="1" indent="-533400" algn="l">
              <a:buClr>
                <a:schemeClr val="accent2"/>
              </a:buClr>
              <a:buFontTx/>
              <a:buNone/>
              <a:tabLst>
                <a:tab pos="465138" algn="l"/>
              </a:tabLst>
            </a:pPr>
            <a:r>
              <a:rPr lang="en-US" sz="2400" dirty="0" smtClean="0">
                <a:solidFill>
                  <a:schemeClr val="accent2"/>
                </a:solidFill>
                <a:latin typeface="Tahoma" pitchFamily="34" charset="0"/>
              </a:rPr>
              <a:t>		</a:t>
            </a:r>
            <a:r>
              <a:rPr lang="en-US" sz="2400" dirty="0" smtClean="0">
                <a:solidFill>
                  <a:srgbClr val="00B050"/>
                </a:solidFill>
                <a:latin typeface="Tahoma" pitchFamily="34" charset="0"/>
              </a:rPr>
              <a:t>The longer it’s out there without rebuttal, the more likely it’s accepted as fact. </a:t>
            </a:r>
          </a:p>
          <a:p>
            <a:pPr marL="609600" indent="-609600" algn="l">
              <a:buClr>
                <a:schemeClr val="accent2"/>
              </a:buClr>
              <a:buFontTx/>
              <a:buAutoNum type="arabicPeriod" startAt="5"/>
              <a:tabLst>
                <a:tab pos="465138" algn="l"/>
              </a:tabLst>
            </a:pPr>
            <a:r>
              <a:rPr lang="en-US" sz="2800" dirty="0" smtClean="0">
                <a:solidFill>
                  <a:schemeClr val="accent2"/>
                </a:solidFill>
                <a:latin typeface="Tahoma" pitchFamily="34" charset="0"/>
              </a:rPr>
              <a:t>Overwhelm with facts</a:t>
            </a:r>
          </a:p>
          <a:p>
            <a:pPr marL="990600" lvl="1" indent="-533400" algn="l">
              <a:buClr>
                <a:schemeClr val="accent2"/>
              </a:buClr>
              <a:buFontTx/>
              <a:buNone/>
              <a:tabLst>
                <a:tab pos="465138" algn="l"/>
              </a:tabLst>
            </a:pPr>
            <a:r>
              <a:rPr lang="en-US" dirty="0" smtClean="0">
                <a:solidFill>
                  <a:schemeClr val="accent2"/>
                </a:solidFill>
                <a:latin typeface="Tahoma" pitchFamily="34" charset="0"/>
              </a:rPr>
              <a:t>		</a:t>
            </a:r>
            <a:r>
              <a:rPr lang="en-US" sz="2400" dirty="0" smtClean="0">
                <a:solidFill>
                  <a:srgbClr val="00B050"/>
                </a:solidFill>
                <a:latin typeface="Tahoma" pitchFamily="34" charset="0"/>
              </a:rPr>
              <a:t>Show how the attacker is wrong or not accurate. Does the media have a balanced story?</a:t>
            </a:r>
          </a:p>
          <a:p>
            <a:pPr marL="609600" indent="-609600" algn="l">
              <a:buClr>
                <a:schemeClr val="accent2"/>
              </a:buClr>
              <a:buFontTx/>
              <a:buNone/>
              <a:tabLst>
                <a:tab pos="465138" algn="l"/>
              </a:tabLst>
            </a:pPr>
            <a:r>
              <a:rPr lang="en-US" dirty="0" smtClean="0">
                <a:solidFill>
                  <a:schemeClr val="accent2"/>
                </a:solidFill>
                <a:latin typeface="Tahoma" pitchFamily="34" charset="0"/>
              </a:rPr>
              <a:t>6.		</a:t>
            </a:r>
            <a:r>
              <a:rPr lang="en-US" sz="2800" dirty="0" smtClean="0">
                <a:solidFill>
                  <a:schemeClr val="accent2"/>
                </a:solidFill>
                <a:latin typeface="Tahoma" pitchFamily="34" charset="0"/>
              </a:rPr>
              <a:t>Have a concise, integrated message</a:t>
            </a:r>
            <a:endParaRPr lang="en-US" dirty="0" smtClean="0">
              <a:solidFill>
                <a:schemeClr val="accent2"/>
              </a:solidFill>
              <a:latin typeface="Tahoma" pitchFamily="34" charset="0"/>
            </a:endParaRPr>
          </a:p>
        </p:txBody>
      </p:sp>
      <p:sp>
        <p:nvSpPr>
          <p:cNvPr id="60420" name="Slide Number Placeholder 6"/>
          <p:cNvSpPr txBox="1">
            <a:spLocks noGrp="1"/>
          </p:cNvSpPr>
          <p:nvPr/>
        </p:nvSpPr>
        <p:spPr bwMode="auto">
          <a:xfrm>
            <a:off x="6934200" y="6400800"/>
            <a:ext cx="1905000" cy="304800"/>
          </a:xfrm>
          <a:prstGeom prst="rect">
            <a:avLst/>
          </a:prstGeom>
          <a:noFill/>
          <a:ln w="9525">
            <a:noFill/>
            <a:miter lim="800000"/>
            <a:headEnd/>
            <a:tailEnd/>
          </a:ln>
        </p:spPr>
        <p:txBody>
          <a:bodyPr/>
          <a:lstStyle/>
          <a:p>
            <a:pPr algn="r"/>
            <a:r>
              <a:rPr lang="en-US" sz="1400">
                <a:solidFill>
                  <a:schemeClr val="accent2"/>
                </a:solidFill>
              </a:rPr>
              <a:t>13-</a:t>
            </a:r>
            <a:fld id="{CF1D0348-BB65-4B13-859B-40E635C2D1CF}" type="slidenum">
              <a:rPr lang="en-US" sz="1400">
                <a:solidFill>
                  <a:schemeClr val="accent2"/>
                </a:solidFill>
              </a:rPr>
              <a:pPr algn="r"/>
              <a:t>35</a:t>
            </a:fld>
            <a:endParaRPr lang="en-US" sz="1400">
              <a:solidFill>
                <a:schemeClr val="accent2"/>
              </a:solidFill>
            </a:endParaRPr>
          </a:p>
        </p:txBody>
      </p:sp>
      <p:sp>
        <p:nvSpPr>
          <p:cNvPr id="60421" name="Text Box 5"/>
          <p:cNvSpPr txBox="1">
            <a:spLocks noChangeArrowheads="1"/>
          </p:cNvSpPr>
          <p:nvPr/>
        </p:nvSpPr>
        <p:spPr bwMode="auto">
          <a:xfrm>
            <a:off x="6705600" y="304800"/>
            <a:ext cx="2057400" cy="366713"/>
          </a:xfrm>
          <a:prstGeom prst="rect">
            <a:avLst/>
          </a:prstGeom>
          <a:noFill/>
          <a:ln w="9525">
            <a:noFill/>
            <a:miter lim="800000"/>
            <a:headEnd/>
            <a:tailEnd/>
          </a:ln>
          <a:effectLst/>
        </p:spPr>
        <p:txBody>
          <a:bodyPr>
            <a:spAutoFit/>
          </a:bodyPr>
          <a:lstStyle/>
          <a:p>
            <a:pPr>
              <a:spcBef>
                <a:spcPct val="50000"/>
              </a:spcBef>
            </a:pPr>
            <a:r>
              <a:rPr lang="en-US" sz="1800" b="1" i="1" dirty="0">
                <a:solidFill>
                  <a:schemeClr val="accent2"/>
                </a:solidFill>
              </a:rPr>
              <a:t>(Optional Topic)</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46304" y="212271"/>
            <a:ext cx="8851392" cy="1216152"/>
          </a:xfrm>
          <a:prstGeom prst="rect">
            <a:avLst/>
          </a:prstGeom>
          <a:solidFill>
            <a:srgbClr val="FFC000">
              <a:alpha val="50000"/>
            </a:srgbClr>
          </a:solidFill>
          <a:ln w="9525">
            <a:noFill/>
            <a:miter lim="800000"/>
            <a:headEnd/>
            <a:tailEnd/>
          </a:ln>
        </p:spPr>
        <p:txBody>
          <a:bodyPr wrap="none" anchor="ctr"/>
          <a:lstStyle/>
          <a:p>
            <a:endParaRPr lang="en-US"/>
          </a:p>
        </p:txBody>
      </p:sp>
      <p:sp>
        <p:nvSpPr>
          <p:cNvPr id="61442" name="Rectangle 2"/>
          <p:cNvSpPr>
            <a:spLocks noGrp="1" noChangeArrowheads="1"/>
          </p:cNvSpPr>
          <p:nvPr>
            <p:ph type="ctrTitle"/>
          </p:nvPr>
        </p:nvSpPr>
        <p:spPr>
          <a:xfrm>
            <a:off x="304800" y="457200"/>
            <a:ext cx="8534400" cy="990600"/>
          </a:xfrm>
          <a:noFill/>
        </p:spPr>
        <p:txBody>
          <a:bodyPr/>
          <a:lstStyle/>
          <a:p>
            <a:r>
              <a:rPr lang="en-US" sz="4000" dirty="0" smtClean="0">
                <a:solidFill>
                  <a:schemeClr val="accent2"/>
                </a:solidFill>
                <a:latin typeface="Tahoma" pitchFamily="34" charset="0"/>
              </a:rPr>
              <a:t>Crises Management 3</a:t>
            </a:r>
          </a:p>
        </p:txBody>
      </p:sp>
      <p:sp>
        <p:nvSpPr>
          <p:cNvPr id="61443" name="Rectangle 3"/>
          <p:cNvSpPr>
            <a:spLocks noGrp="1" noChangeArrowheads="1"/>
          </p:cNvSpPr>
          <p:nvPr>
            <p:ph type="subTitle" idx="1"/>
          </p:nvPr>
        </p:nvSpPr>
        <p:spPr>
          <a:xfrm>
            <a:off x="876300" y="1600200"/>
            <a:ext cx="7391400" cy="4572000"/>
          </a:xfrm>
          <a:noFill/>
        </p:spPr>
        <p:txBody>
          <a:bodyPr/>
          <a:lstStyle/>
          <a:p>
            <a:pPr marL="609600" indent="-609600" algn="l">
              <a:buClr>
                <a:schemeClr val="accent2"/>
              </a:buClr>
              <a:buFontTx/>
              <a:buNone/>
              <a:tabLst>
                <a:tab pos="465138" algn="l"/>
              </a:tabLst>
            </a:pPr>
            <a:r>
              <a:rPr lang="en-US" sz="2800" dirty="0" smtClean="0">
                <a:solidFill>
                  <a:schemeClr val="accent2"/>
                </a:solidFill>
                <a:latin typeface="Tahoma" pitchFamily="34" charset="0"/>
              </a:rPr>
              <a:t>7.		Get 3</a:t>
            </a:r>
            <a:r>
              <a:rPr lang="en-US" sz="2800" baseline="30000" dirty="0" smtClean="0">
                <a:solidFill>
                  <a:schemeClr val="accent2"/>
                </a:solidFill>
                <a:latin typeface="Tahoma" pitchFamily="34" charset="0"/>
              </a:rPr>
              <a:t>rd</a:t>
            </a:r>
            <a:r>
              <a:rPr lang="en-US" sz="2800" dirty="0" smtClean="0">
                <a:solidFill>
                  <a:schemeClr val="accent2"/>
                </a:solidFill>
                <a:latin typeface="Tahoma" pitchFamily="34" charset="0"/>
              </a:rPr>
              <a:t> parties to support your position</a:t>
            </a:r>
          </a:p>
          <a:p>
            <a:pPr marL="990600" lvl="1" indent="-533400" algn="l">
              <a:buClr>
                <a:schemeClr val="accent2"/>
              </a:buClr>
              <a:buFontTx/>
              <a:buNone/>
              <a:tabLst>
                <a:tab pos="465138" algn="l"/>
              </a:tabLst>
            </a:pPr>
            <a:r>
              <a:rPr lang="en-US" sz="2400" dirty="0" smtClean="0">
                <a:solidFill>
                  <a:srgbClr val="CC0000"/>
                </a:solidFill>
                <a:latin typeface="Tahoma" pitchFamily="34" charset="0"/>
              </a:rPr>
              <a:t>		</a:t>
            </a:r>
            <a:r>
              <a:rPr lang="en-US" sz="2400" dirty="0" smtClean="0">
                <a:solidFill>
                  <a:srgbClr val="00B050"/>
                </a:solidFill>
                <a:latin typeface="Tahoma" pitchFamily="34" charset="0"/>
              </a:rPr>
              <a:t>The Goodyear blimp factor. </a:t>
            </a:r>
          </a:p>
          <a:p>
            <a:pPr marL="609600" indent="-609600" algn="l">
              <a:buClr>
                <a:schemeClr val="accent2"/>
              </a:buClr>
              <a:buFontTx/>
              <a:buNone/>
              <a:tabLst>
                <a:tab pos="465138" algn="l"/>
              </a:tabLst>
            </a:pPr>
            <a:r>
              <a:rPr lang="en-US" sz="2800" dirty="0" smtClean="0">
                <a:solidFill>
                  <a:schemeClr val="accent2"/>
                </a:solidFill>
                <a:latin typeface="Tahoma" pitchFamily="34" charset="0"/>
              </a:rPr>
              <a:t>8.		Don’t Lie</a:t>
            </a:r>
          </a:p>
          <a:p>
            <a:pPr marL="990600" lvl="1" indent="-533400" algn="l">
              <a:buClr>
                <a:schemeClr val="accent2"/>
              </a:buClr>
              <a:buFontTx/>
              <a:buNone/>
              <a:tabLst>
                <a:tab pos="465138" algn="l"/>
              </a:tabLst>
            </a:pPr>
            <a:r>
              <a:rPr lang="en-US" dirty="0" smtClean="0">
                <a:solidFill>
                  <a:schemeClr val="accent2"/>
                </a:solidFill>
                <a:latin typeface="Tahoma" pitchFamily="34" charset="0"/>
              </a:rPr>
              <a:t>		</a:t>
            </a:r>
            <a:r>
              <a:rPr lang="en-US" sz="2400" dirty="0" smtClean="0">
                <a:solidFill>
                  <a:srgbClr val="00B050"/>
                </a:solidFill>
                <a:latin typeface="Tahoma" pitchFamily="34" charset="0"/>
              </a:rPr>
              <a:t>“I don’t know” is okay; “inappropriate to comment right now” . . .</a:t>
            </a:r>
          </a:p>
          <a:p>
            <a:pPr marL="609600" indent="-609600" algn="l">
              <a:buClr>
                <a:schemeClr val="accent2"/>
              </a:buClr>
              <a:buFontTx/>
              <a:buAutoNum type="arabicPeriod" startAt="9"/>
              <a:tabLst>
                <a:tab pos="465138" algn="l"/>
              </a:tabLst>
            </a:pPr>
            <a:r>
              <a:rPr lang="en-US" sz="2800" dirty="0" smtClean="0">
                <a:solidFill>
                  <a:schemeClr val="accent2"/>
                </a:solidFill>
                <a:latin typeface="Tahoma" pitchFamily="34" charset="0"/>
              </a:rPr>
              <a:t>If all else fails, lose the fastest way you can</a:t>
            </a:r>
          </a:p>
          <a:p>
            <a:pPr marL="1371600" lvl="2" indent="-457200" algn="l">
              <a:buFontTx/>
              <a:buNone/>
              <a:tabLst>
                <a:tab pos="465138" algn="l"/>
              </a:tabLst>
            </a:pPr>
            <a:r>
              <a:rPr lang="en-US" dirty="0" smtClean="0">
                <a:solidFill>
                  <a:srgbClr val="00B050"/>
                </a:solidFill>
                <a:latin typeface="Tahoma" pitchFamily="34" charset="0"/>
              </a:rPr>
              <a:t>Don’t quibble – it just prolongs ands magnifies</a:t>
            </a:r>
            <a:r>
              <a:rPr lang="en-US" sz="2000" dirty="0" smtClean="0">
                <a:solidFill>
                  <a:srgbClr val="FF0000"/>
                </a:solidFill>
                <a:latin typeface="Tahoma" pitchFamily="34" charset="0"/>
              </a:rPr>
              <a:t>	</a:t>
            </a:r>
          </a:p>
        </p:txBody>
      </p:sp>
      <p:sp>
        <p:nvSpPr>
          <p:cNvPr id="61444" name="Slide Number Placeholder 6"/>
          <p:cNvSpPr txBox="1">
            <a:spLocks noGrp="1"/>
          </p:cNvSpPr>
          <p:nvPr/>
        </p:nvSpPr>
        <p:spPr bwMode="auto">
          <a:xfrm>
            <a:off x="6934200" y="6400800"/>
            <a:ext cx="1905000" cy="304800"/>
          </a:xfrm>
          <a:prstGeom prst="rect">
            <a:avLst/>
          </a:prstGeom>
          <a:noFill/>
          <a:ln w="9525">
            <a:noFill/>
            <a:miter lim="800000"/>
            <a:headEnd/>
            <a:tailEnd/>
          </a:ln>
        </p:spPr>
        <p:txBody>
          <a:bodyPr/>
          <a:lstStyle/>
          <a:p>
            <a:pPr algn="r"/>
            <a:r>
              <a:rPr lang="en-US" sz="1400">
                <a:solidFill>
                  <a:schemeClr val="accent2"/>
                </a:solidFill>
              </a:rPr>
              <a:t>13-</a:t>
            </a:r>
            <a:fld id="{52DCBEDD-AA02-4034-84FD-CB0122406FE2}" type="slidenum">
              <a:rPr lang="en-US" sz="1400">
                <a:solidFill>
                  <a:schemeClr val="accent2"/>
                </a:solidFill>
              </a:rPr>
              <a:pPr algn="r"/>
              <a:t>36</a:t>
            </a:fld>
            <a:endParaRPr lang="en-US" sz="1400">
              <a:solidFill>
                <a:schemeClr val="accent2"/>
              </a:solidFill>
            </a:endParaRPr>
          </a:p>
        </p:txBody>
      </p:sp>
      <p:sp>
        <p:nvSpPr>
          <p:cNvPr id="61445" name="Text Box 5"/>
          <p:cNvSpPr txBox="1">
            <a:spLocks noChangeArrowheads="1"/>
          </p:cNvSpPr>
          <p:nvPr/>
        </p:nvSpPr>
        <p:spPr bwMode="auto">
          <a:xfrm>
            <a:off x="6705600" y="304800"/>
            <a:ext cx="2057400" cy="366713"/>
          </a:xfrm>
          <a:prstGeom prst="rect">
            <a:avLst/>
          </a:prstGeom>
          <a:noFill/>
          <a:ln w="9525">
            <a:noFill/>
            <a:miter lim="800000"/>
            <a:headEnd/>
            <a:tailEnd/>
          </a:ln>
          <a:effectLst/>
        </p:spPr>
        <p:txBody>
          <a:bodyPr>
            <a:spAutoFit/>
          </a:bodyPr>
          <a:lstStyle/>
          <a:p>
            <a:pPr>
              <a:spcBef>
                <a:spcPct val="50000"/>
              </a:spcBef>
            </a:pPr>
            <a:r>
              <a:rPr lang="en-US" sz="1800" b="1" i="1" dirty="0">
                <a:solidFill>
                  <a:schemeClr val="accent2"/>
                </a:solidFill>
              </a:rPr>
              <a:t>(Optional Topic)</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46304" y="212271"/>
            <a:ext cx="8851392" cy="1216152"/>
          </a:xfrm>
          <a:prstGeom prst="rect">
            <a:avLst/>
          </a:prstGeom>
          <a:solidFill>
            <a:srgbClr val="FFC000">
              <a:alpha val="50000"/>
            </a:srgbClr>
          </a:solidFill>
          <a:ln w="9525">
            <a:noFill/>
            <a:miter lim="800000"/>
            <a:headEnd/>
            <a:tailEnd/>
          </a:ln>
        </p:spPr>
        <p:txBody>
          <a:bodyPr wrap="none" anchor="ctr"/>
          <a:lstStyle/>
          <a:p>
            <a:endParaRPr lang="en-US"/>
          </a:p>
        </p:txBody>
      </p:sp>
      <p:sp>
        <p:nvSpPr>
          <p:cNvPr id="62466" name="Rectangle 2"/>
          <p:cNvSpPr>
            <a:spLocks noGrp="1" noChangeArrowheads="1"/>
          </p:cNvSpPr>
          <p:nvPr>
            <p:ph type="ctrTitle"/>
          </p:nvPr>
        </p:nvSpPr>
        <p:spPr>
          <a:xfrm>
            <a:off x="304800" y="457200"/>
            <a:ext cx="8534400" cy="990600"/>
          </a:xfrm>
          <a:noFill/>
        </p:spPr>
        <p:txBody>
          <a:bodyPr/>
          <a:lstStyle/>
          <a:p>
            <a:r>
              <a:rPr lang="en-US" sz="4000" dirty="0" smtClean="0">
                <a:solidFill>
                  <a:schemeClr val="accent2"/>
                </a:solidFill>
                <a:latin typeface="Tahoma" pitchFamily="34" charset="0"/>
              </a:rPr>
              <a:t>Crises Management 4</a:t>
            </a:r>
          </a:p>
        </p:txBody>
      </p:sp>
      <p:sp>
        <p:nvSpPr>
          <p:cNvPr id="62467" name="Rectangle 3"/>
          <p:cNvSpPr>
            <a:spLocks noGrp="1" noChangeArrowheads="1"/>
          </p:cNvSpPr>
          <p:nvPr>
            <p:ph type="subTitle" idx="1"/>
          </p:nvPr>
        </p:nvSpPr>
        <p:spPr>
          <a:xfrm>
            <a:off x="876300" y="1981200"/>
            <a:ext cx="7391400" cy="4267200"/>
          </a:xfrm>
          <a:noFill/>
        </p:spPr>
        <p:txBody>
          <a:bodyPr/>
          <a:lstStyle/>
          <a:p>
            <a:pPr marL="609600" indent="-609600" algn="l">
              <a:buClr>
                <a:srgbClr val="000099"/>
              </a:buClr>
              <a:buFontTx/>
              <a:buNone/>
              <a:tabLst>
                <a:tab pos="465138" algn="l"/>
              </a:tabLst>
            </a:pPr>
            <a:r>
              <a:rPr lang="en-US" sz="2800" dirty="0" smtClean="0">
                <a:solidFill>
                  <a:schemeClr val="accent2"/>
                </a:solidFill>
                <a:latin typeface="Tahoma" pitchFamily="34" charset="0"/>
              </a:rPr>
              <a:t>10. 	Understand Pack Journalism</a:t>
            </a:r>
          </a:p>
          <a:p>
            <a:pPr marL="990600" lvl="1" indent="-533400" algn="l">
              <a:buFontTx/>
              <a:buNone/>
              <a:tabLst>
                <a:tab pos="465138" algn="l"/>
              </a:tabLst>
            </a:pPr>
            <a:r>
              <a:rPr lang="en-US" sz="2400" dirty="0" smtClean="0">
                <a:solidFill>
                  <a:srgbClr val="CC0000"/>
                </a:solidFill>
                <a:latin typeface="Tahoma" pitchFamily="34" charset="0"/>
              </a:rPr>
              <a:t>		</a:t>
            </a:r>
            <a:r>
              <a:rPr lang="en-US" sz="2400" dirty="0" smtClean="0">
                <a:solidFill>
                  <a:srgbClr val="00B050"/>
                </a:solidFill>
                <a:latin typeface="Tahoma" pitchFamily="34" charset="0"/>
              </a:rPr>
              <a:t>Very little original reporting – all writing each other rather than digging up new information </a:t>
            </a:r>
          </a:p>
          <a:p>
            <a:pPr marL="609600" indent="-609600" algn="l">
              <a:buClr>
                <a:srgbClr val="000099"/>
              </a:buClr>
              <a:buFontTx/>
              <a:buNone/>
              <a:tabLst>
                <a:tab pos="465138" algn="l"/>
              </a:tabLst>
            </a:pPr>
            <a:r>
              <a:rPr lang="en-US" sz="2800" dirty="0" smtClean="0">
                <a:solidFill>
                  <a:schemeClr val="accent2"/>
                </a:solidFill>
                <a:latin typeface="Tahoma" pitchFamily="34" charset="0"/>
              </a:rPr>
              <a:t>11.		Inoculation – Proactive P.R.</a:t>
            </a:r>
          </a:p>
          <a:p>
            <a:pPr marL="990600" lvl="1" indent="-533400" algn="l">
              <a:buFontTx/>
              <a:buNone/>
              <a:tabLst>
                <a:tab pos="465138" algn="l"/>
              </a:tabLst>
            </a:pPr>
            <a:r>
              <a:rPr lang="en-US" dirty="0" smtClean="0">
                <a:solidFill>
                  <a:srgbClr val="CC0000"/>
                </a:solidFill>
                <a:latin typeface="Tahoma" pitchFamily="34" charset="0"/>
              </a:rPr>
              <a:t>		</a:t>
            </a:r>
            <a:r>
              <a:rPr lang="en-US" sz="2400" dirty="0" smtClean="0">
                <a:solidFill>
                  <a:srgbClr val="00B050"/>
                </a:solidFill>
                <a:latin typeface="Tahoma" pitchFamily="34" charset="0"/>
              </a:rPr>
              <a:t>Have a well-defined, workable crisis management plan</a:t>
            </a:r>
          </a:p>
          <a:p>
            <a:pPr marL="1371600" lvl="2" indent="-457200" algn="l">
              <a:buClr>
                <a:schemeClr val="accent2"/>
              </a:buClr>
              <a:buFont typeface="Wingdings" pitchFamily="2" charset="2"/>
              <a:buChar char="§"/>
              <a:tabLst>
                <a:tab pos="465138" algn="l"/>
              </a:tabLst>
            </a:pPr>
            <a:r>
              <a:rPr lang="en-US" dirty="0" smtClean="0">
                <a:solidFill>
                  <a:srgbClr val="00B050"/>
                </a:solidFill>
                <a:latin typeface="Tahoma" pitchFamily="34" charset="0"/>
              </a:rPr>
              <a:t>Trained employees</a:t>
            </a:r>
          </a:p>
          <a:p>
            <a:pPr marL="1371600" lvl="2" indent="-457200" algn="l">
              <a:buClr>
                <a:schemeClr val="accent2"/>
              </a:buClr>
              <a:buFont typeface="Wingdings" pitchFamily="2" charset="2"/>
              <a:buChar char="§"/>
              <a:tabLst>
                <a:tab pos="465138" algn="l"/>
              </a:tabLst>
            </a:pPr>
            <a:r>
              <a:rPr lang="en-US" dirty="0" smtClean="0">
                <a:solidFill>
                  <a:srgbClr val="00B050"/>
                </a:solidFill>
                <a:latin typeface="Tahoma" pitchFamily="34" charset="0"/>
              </a:rPr>
              <a:t>Emergency order of response</a:t>
            </a:r>
          </a:p>
          <a:p>
            <a:pPr marL="1371600" lvl="2" indent="-457200" algn="l">
              <a:buClr>
                <a:schemeClr val="accent2"/>
              </a:buClr>
              <a:buFont typeface="Wingdings" pitchFamily="2" charset="2"/>
              <a:buChar char="§"/>
              <a:tabLst>
                <a:tab pos="465138" algn="l"/>
              </a:tabLst>
            </a:pPr>
            <a:r>
              <a:rPr lang="en-US" dirty="0" smtClean="0">
                <a:solidFill>
                  <a:srgbClr val="00B050"/>
                </a:solidFill>
                <a:latin typeface="Tahoma" pitchFamily="34" charset="0"/>
              </a:rPr>
              <a:t>Know the media</a:t>
            </a:r>
            <a:r>
              <a:rPr lang="en-US" sz="2000" dirty="0" smtClean="0">
                <a:solidFill>
                  <a:srgbClr val="CC0000"/>
                </a:solidFill>
                <a:latin typeface="Tahoma" pitchFamily="34" charset="0"/>
              </a:rPr>
              <a:t>			</a:t>
            </a:r>
            <a:endParaRPr lang="en-US" sz="2000" dirty="0" smtClean="0">
              <a:latin typeface="Tahoma" pitchFamily="34" charset="0"/>
            </a:endParaRPr>
          </a:p>
        </p:txBody>
      </p:sp>
      <p:sp>
        <p:nvSpPr>
          <p:cNvPr id="62468" name="Slide Number Placeholder 6"/>
          <p:cNvSpPr txBox="1">
            <a:spLocks noGrp="1"/>
          </p:cNvSpPr>
          <p:nvPr/>
        </p:nvSpPr>
        <p:spPr bwMode="auto">
          <a:xfrm>
            <a:off x="6934200" y="6400800"/>
            <a:ext cx="1905000" cy="304800"/>
          </a:xfrm>
          <a:prstGeom prst="rect">
            <a:avLst/>
          </a:prstGeom>
          <a:noFill/>
          <a:ln w="9525">
            <a:noFill/>
            <a:miter lim="800000"/>
            <a:headEnd/>
            <a:tailEnd/>
          </a:ln>
        </p:spPr>
        <p:txBody>
          <a:bodyPr/>
          <a:lstStyle/>
          <a:p>
            <a:pPr algn="r"/>
            <a:r>
              <a:rPr lang="en-US" sz="1400">
                <a:solidFill>
                  <a:schemeClr val="accent2"/>
                </a:solidFill>
              </a:rPr>
              <a:t>13-</a:t>
            </a:r>
            <a:fld id="{038E5529-5251-4EFE-BBCF-5681EB144549}" type="slidenum">
              <a:rPr lang="en-US" sz="1400">
                <a:solidFill>
                  <a:schemeClr val="accent2"/>
                </a:solidFill>
              </a:rPr>
              <a:pPr algn="r"/>
              <a:t>37</a:t>
            </a:fld>
            <a:endParaRPr lang="en-US" sz="1400">
              <a:solidFill>
                <a:schemeClr val="accent2"/>
              </a:solidFill>
            </a:endParaRPr>
          </a:p>
        </p:txBody>
      </p:sp>
      <p:sp>
        <p:nvSpPr>
          <p:cNvPr id="62469" name="Text Box 5"/>
          <p:cNvSpPr txBox="1">
            <a:spLocks noChangeArrowheads="1"/>
          </p:cNvSpPr>
          <p:nvPr/>
        </p:nvSpPr>
        <p:spPr bwMode="auto">
          <a:xfrm>
            <a:off x="6781800" y="228600"/>
            <a:ext cx="2057400" cy="366713"/>
          </a:xfrm>
          <a:prstGeom prst="rect">
            <a:avLst/>
          </a:prstGeom>
          <a:noFill/>
          <a:ln w="9525">
            <a:noFill/>
            <a:miter lim="800000"/>
            <a:headEnd/>
            <a:tailEnd/>
          </a:ln>
          <a:effectLst/>
        </p:spPr>
        <p:txBody>
          <a:bodyPr>
            <a:spAutoFit/>
          </a:bodyPr>
          <a:lstStyle/>
          <a:p>
            <a:pPr>
              <a:spcBef>
                <a:spcPct val="50000"/>
              </a:spcBef>
            </a:pPr>
            <a:r>
              <a:rPr lang="en-US" sz="1800" b="1" i="1" dirty="0">
                <a:solidFill>
                  <a:schemeClr val="accent2"/>
                </a:solidFill>
              </a:rPr>
              <a:t>(Optional Topic)</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46304" y="212271"/>
            <a:ext cx="8851392" cy="1216152"/>
          </a:xfrm>
          <a:prstGeom prst="rect">
            <a:avLst/>
          </a:prstGeom>
          <a:solidFill>
            <a:srgbClr val="FFC000">
              <a:alpha val="50000"/>
            </a:srgbClr>
          </a:solidFill>
          <a:ln w="9525">
            <a:noFill/>
            <a:miter lim="800000"/>
            <a:headEnd/>
            <a:tailEnd/>
          </a:ln>
        </p:spPr>
        <p:txBody>
          <a:bodyPr wrap="none" anchor="ctr"/>
          <a:lstStyle/>
          <a:p>
            <a:endParaRPr lang="en-US"/>
          </a:p>
        </p:txBody>
      </p:sp>
      <p:sp>
        <p:nvSpPr>
          <p:cNvPr id="669699" name="Rectangle 3"/>
          <p:cNvSpPr>
            <a:spLocks noGrp="1" noChangeArrowheads="1"/>
          </p:cNvSpPr>
          <p:nvPr>
            <p:ph type="title" idx="4294967295"/>
          </p:nvPr>
        </p:nvSpPr>
        <p:spPr>
          <a:xfrm>
            <a:off x="0" y="304800"/>
            <a:ext cx="9144000" cy="990600"/>
          </a:xfrm>
          <a:noFill/>
        </p:spPr>
        <p:txBody>
          <a:bodyPr/>
          <a:lstStyle/>
          <a:p>
            <a:pPr eaLnBrk="1" hangingPunct="1">
              <a:defRPr/>
            </a:pPr>
            <a:r>
              <a:rPr lang="en-US" sz="4400" dirty="0" smtClean="0">
                <a:solidFill>
                  <a:schemeClr val="accent2"/>
                </a:solidFill>
              </a:rPr>
              <a:t>Regulatory Agencies</a:t>
            </a:r>
            <a:endParaRPr lang="en-US" sz="4400" dirty="0" smtClean="0">
              <a:solidFill>
                <a:schemeClr val="accent2"/>
              </a:solidFill>
              <a:effectLst>
                <a:outerShdw blurRad="38100" dist="38100" dir="2700000" algn="tl">
                  <a:srgbClr val="C0C0C0"/>
                </a:outerShdw>
              </a:effectLst>
            </a:endParaRPr>
          </a:p>
        </p:txBody>
      </p:sp>
      <p:sp>
        <p:nvSpPr>
          <p:cNvPr id="6148" name="Rectangle 3"/>
          <p:cNvSpPr txBox="1">
            <a:spLocks noChangeArrowheads="1"/>
          </p:cNvSpPr>
          <p:nvPr/>
        </p:nvSpPr>
        <p:spPr bwMode="auto">
          <a:xfrm>
            <a:off x="685800" y="1905000"/>
            <a:ext cx="7696200" cy="3352800"/>
          </a:xfrm>
          <a:prstGeom prst="rect">
            <a:avLst/>
          </a:prstGeom>
          <a:noFill/>
          <a:ln w="9525">
            <a:noFill/>
            <a:miter lim="800000"/>
            <a:headEnd/>
            <a:tailEnd/>
          </a:ln>
        </p:spPr>
        <p:txBody>
          <a:bodyPr/>
          <a:lstStyle/>
          <a:p>
            <a:pPr marL="342900" indent="-342900">
              <a:spcBef>
                <a:spcPct val="10000"/>
              </a:spcBef>
              <a:buClr>
                <a:schemeClr val="accent2"/>
              </a:buClr>
              <a:buFontTx/>
              <a:buChar char="•"/>
              <a:tabLst>
                <a:tab pos="0" algn="l"/>
              </a:tabLst>
            </a:pPr>
            <a:r>
              <a:rPr lang="en-US" sz="2800" b="1" dirty="0">
                <a:solidFill>
                  <a:schemeClr val="accent2"/>
                </a:solidFill>
              </a:rPr>
              <a:t>Federal Trade Commission (FTC)</a:t>
            </a:r>
          </a:p>
          <a:p>
            <a:pPr marL="342900" indent="-342900">
              <a:spcBef>
                <a:spcPct val="10000"/>
              </a:spcBef>
              <a:buClr>
                <a:schemeClr val="accent2"/>
              </a:buClr>
              <a:buFontTx/>
              <a:buChar char="•"/>
              <a:tabLst>
                <a:tab pos="0" algn="l"/>
              </a:tabLst>
            </a:pPr>
            <a:r>
              <a:rPr lang="en-US" sz="2800" b="1" dirty="0">
                <a:solidFill>
                  <a:schemeClr val="accent2"/>
                </a:solidFill>
              </a:rPr>
              <a:t>Food &amp; Drug Administration (FDA)</a:t>
            </a:r>
          </a:p>
          <a:p>
            <a:pPr marL="342900" indent="-342900">
              <a:spcBef>
                <a:spcPct val="10000"/>
              </a:spcBef>
              <a:buClr>
                <a:schemeClr val="accent2"/>
              </a:buClr>
              <a:buFontTx/>
              <a:buChar char="•"/>
              <a:tabLst>
                <a:tab pos="0" algn="l"/>
              </a:tabLst>
            </a:pPr>
            <a:r>
              <a:rPr lang="en-US" sz="2800" b="1" dirty="0">
                <a:solidFill>
                  <a:schemeClr val="accent2"/>
                </a:solidFill>
              </a:rPr>
              <a:t>Federal Communications Commission (FCC)</a:t>
            </a:r>
          </a:p>
          <a:p>
            <a:pPr marL="342900" indent="-342900">
              <a:spcBef>
                <a:spcPct val="10000"/>
              </a:spcBef>
              <a:buClr>
                <a:schemeClr val="accent2"/>
              </a:buClr>
              <a:buFontTx/>
              <a:buChar char="•"/>
              <a:tabLst>
                <a:tab pos="0" algn="l"/>
              </a:tabLst>
            </a:pPr>
            <a:r>
              <a:rPr lang="en-US" sz="2800" b="1" dirty="0">
                <a:solidFill>
                  <a:schemeClr val="accent2"/>
                </a:solidFill>
              </a:rPr>
              <a:t>US Postal Service (USPS)</a:t>
            </a:r>
          </a:p>
          <a:p>
            <a:pPr marL="342900" indent="-342900">
              <a:spcBef>
                <a:spcPct val="10000"/>
              </a:spcBef>
              <a:buClr>
                <a:schemeClr val="accent2"/>
              </a:buClr>
              <a:buFontTx/>
              <a:buChar char="•"/>
              <a:tabLst>
                <a:tab pos="0" algn="l"/>
              </a:tabLst>
            </a:pPr>
            <a:r>
              <a:rPr lang="en-US" sz="2800" b="1" dirty="0">
                <a:solidFill>
                  <a:schemeClr val="accent2"/>
                </a:solidFill>
              </a:rPr>
              <a:t>Bureau of Alcohol, Tobacco, </a:t>
            </a:r>
            <a:r>
              <a:rPr lang="en-US" sz="2800" b="1" dirty="0" smtClean="0">
                <a:solidFill>
                  <a:schemeClr val="accent2"/>
                </a:solidFill>
              </a:rPr>
              <a:t>Firearms, and Explosives </a:t>
            </a:r>
            <a:r>
              <a:rPr lang="en-US" sz="2800" b="1" dirty="0">
                <a:solidFill>
                  <a:schemeClr val="accent2"/>
                </a:solidFill>
              </a:rPr>
              <a:t>(</a:t>
            </a:r>
            <a:r>
              <a:rPr lang="en-US" sz="2800" b="1" dirty="0" smtClean="0">
                <a:solidFill>
                  <a:schemeClr val="accent2"/>
                </a:solidFill>
              </a:rPr>
              <a:t>ATFE)</a:t>
            </a:r>
            <a:endParaRPr lang="en-US" sz="2800" b="1" dirty="0">
              <a:solidFill>
                <a:schemeClr val="accent2"/>
              </a:solidFil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146304" y="212270"/>
            <a:ext cx="8851392" cy="1540329"/>
          </a:xfrm>
          <a:prstGeom prst="rect">
            <a:avLst/>
          </a:prstGeom>
          <a:solidFill>
            <a:srgbClr val="FFC000">
              <a:alpha val="50000"/>
            </a:srgbClr>
          </a:solidFill>
          <a:ln w="9525">
            <a:noFill/>
            <a:miter lim="800000"/>
            <a:headEnd/>
            <a:tailEnd/>
          </a:ln>
        </p:spPr>
        <p:txBody>
          <a:bodyPr wrap="none" anchor="ctr"/>
          <a:lstStyle/>
          <a:p>
            <a:endParaRPr lang="en-US"/>
          </a:p>
        </p:txBody>
      </p:sp>
      <p:sp>
        <p:nvSpPr>
          <p:cNvPr id="7170" name="Rectangle 2"/>
          <p:cNvSpPr>
            <a:spLocks noGrp="1" noChangeArrowheads="1"/>
          </p:cNvSpPr>
          <p:nvPr>
            <p:ph type="title" idx="4294967295"/>
          </p:nvPr>
        </p:nvSpPr>
        <p:spPr>
          <a:xfrm>
            <a:off x="304800" y="228600"/>
            <a:ext cx="8534400" cy="1447800"/>
          </a:xfrm>
        </p:spPr>
        <p:txBody>
          <a:bodyPr/>
          <a:lstStyle/>
          <a:p>
            <a:pPr eaLnBrk="1" hangingPunct="1"/>
            <a:r>
              <a:rPr lang="en-US" sz="4400" dirty="0" smtClean="0">
                <a:solidFill>
                  <a:schemeClr val="accent2"/>
                </a:solidFill>
              </a:rPr>
              <a:t>Federal Trade Commission</a:t>
            </a:r>
            <a:br>
              <a:rPr lang="en-US" sz="4400" dirty="0" smtClean="0">
                <a:solidFill>
                  <a:schemeClr val="accent2"/>
                </a:solidFill>
              </a:rPr>
            </a:br>
            <a:r>
              <a:rPr lang="en-US" sz="4400" dirty="0" smtClean="0">
                <a:solidFill>
                  <a:schemeClr val="accent2"/>
                </a:solidFill>
              </a:rPr>
              <a:t>(FTC)</a:t>
            </a:r>
          </a:p>
        </p:txBody>
      </p:sp>
      <p:sp>
        <p:nvSpPr>
          <p:cNvPr id="7171" name="Rectangle 3"/>
          <p:cNvSpPr txBox="1">
            <a:spLocks noChangeArrowheads="1"/>
          </p:cNvSpPr>
          <p:nvPr/>
        </p:nvSpPr>
        <p:spPr bwMode="auto">
          <a:xfrm>
            <a:off x="552450" y="2133600"/>
            <a:ext cx="8039100" cy="3962400"/>
          </a:xfrm>
          <a:prstGeom prst="rect">
            <a:avLst/>
          </a:prstGeom>
          <a:noFill/>
          <a:ln w="9525">
            <a:noFill/>
            <a:miter lim="800000"/>
            <a:headEnd/>
            <a:tailEnd/>
          </a:ln>
        </p:spPr>
        <p:txBody>
          <a:bodyPr/>
          <a:lstStyle/>
          <a:p>
            <a:pPr marL="342900" indent="-342900">
              <a:spcBef>
                <a:spcPct val="10000"/>
              </a:spcBef>
              <a:buClr>
                <a:schemeClr val="accent2"/>
              </a:buClr>
              <a:buFontTx/>
              <a:buChar char="•"/>
              <a:tabLst>
                <a:tab pos="0" algn="l"/>
              </a:tabLst>
            </a:pPr>
            <a:r>
              <a:rPr lang="en-US" sz="2800" b="1" dirty="0">
                <a:solidFill>
                  <a:schemeClr val="accent2"/>
                </a:solidFill>
              </a:rPr>
              <a:t>Created in 1914</a:t>
            </a:r>
          </a:p>
          <a:p>
            <a:pPr marL="342900" indent="-342900">
              <a:spcBef>
                <a:spcPct val="10000"/>
              </a:spcBef>
              <a:buClr>
                <a:schemeClr val="accent2"/>
              </a:buClr>
              <a:buFontTx/>
              <a:buChar char="•"/>
              <a:tabLst>
                <a:tab pos="0" algn="l"/>
              </a:tabLst>
            </a:pPr>
            <a:r>
              <a:rPr lang="en-US" sz="2800" b="1" dirty="0">
                <a:solidFill>
                  <a:schemeClr val="accent2"/>
                </a:solidFill>
              </a:rPr>
              <a:t>Originally to enforce anti-trust laws.</a:t>
            </a:r>
          </a:p>
          <a:p>
            <a:pPr marL="342900" indent="-342900">
              <a:spcBef>
                <a:spcPct val="10000"/>
              </a:spcBef>
              <a:buClr>
                <a:schemeClr val="accent2"/>
              </a:buClr>
              <a:buFontTx/>
              <a:buChar char="•"/>
              <a:tabLst>
                <a:tab pos="0" algn="l"/>
              </a:tabLst>
            </a:pPr>
            <a:r>
              <a:rPr lang="en-US" sz="2800" b="1" dirty="0">
                <a:solidFill>
                  <a:schemeClr val="accent2"/>
                </a:solidFill>
              </a:rPr>
              <a:t>Authority expanded with Wheeler-Lea Amendment in 1938.</a:t>
            </a:r>
          </a:p>
          <a:p>
            <a:pPr marL="342900" indent="-342900">
              <a:spcBef>
                <a:spcPct val="10000"/>
              </a:spcBef>
              <a:buClr>
                <a:schemeClr val="accent2"/>
              </a:buClr>
              <a:buFontTx/>
              <a:buChar char="•"/>
              <a:tabLst>
                <a:tab pos="0" algn="l"/>
              </a:tabLst>
            </a:pPr>
            <a:r>
              <a:rPr lang="en-US" sz="2800" b="1" dirty="0">
                <a:solidFill>
                  <a:schemeClr val="accent2"/>
                </a:solidFill>
              </a:rPr>
              <a:t>Given power to</a:t>
            </a:r>
          </a:p>
          <a:p>
            <a:pPr marL="742950" lvl="1" indent="-285750">
              <a:spcBef>
                <a:spcPct val="10000"/>
              </a:spcBef>
              <a:buClr>
                <a:schemeClr val="accent2"/>
              </a:buClr>
              <a:buFont typeface="Wingdings" pitchFamily="2" charset="2"/>
              <a:buChar char="§"/>
              <a:tabLst>
                <a:tab pos="0" algn="l"/>
              </a:tabLst>
            </a:pPr>
            <a:r>
              <a:rPr lang="en-US" b="1" dirty="0">
                <a:solidFill>
                  <a:srgbClr val="00B050"/>
                </a:solidFill>
              </a:rPr>
              <a:t>Stop unfair and deceptive advertising practices</a:t>
            </a:r>
          </a:p>
          <a:p>
            <a:pPr marL="742950" lvl="1" indent="-285750">
              <a:spcBef>
                <a:spcPct val="10000"/>
              </a:spcBef>
              <a:buClr>
                <a:schemeClr val="accent2"/>
              </a:buClr>
              <a:buFont typeface="Wingdings" pitchFamily="2" charset="2"/>
              <a:buChar char="§"/>
              <a:tabLst>
                <a:tab pos="0" algn="l"/>
              </a:tabLst>
            </a:pPr>
            <a:r>
              <a:rPr lang="en-US" b="1" dirty="0">
                <a:solidFill>
                  <a:srgbClr val="00B050"/>
                </a:solidFill>
              </a:rPr>
              <a:t>Levy fines</a:t>
            </a:r>
          </a:p>
          <a:p>
            <a:pPr marL="742950" lvl="1" indent="-285750">
              <a:spcBef>
                <a:spcPct val="10000"/>
              </a:spcBef>
              <a:buClr>
                <a:schemeClr val="accent2"/>
              </a:buClr>
              <a:buFont typeface="Wingdings" pitchFamily="2" charset="2"/>
              <a:buChar char="§"/>
              <a:tabLst>
                <a:tab pos="0" algn="l"/>
              </a:tabLst>
            </a:pPr>
            <a:r>
              <a:rPr lang="en-US" b="1" dirty="0">
                <a:solidFill>
                  <a:srgbClr val="00B050"/>
                </a:solidFill>
              </a:rPr>
              <a:t>Use courts to enforce their decisions.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146304" y="212271"/>
            <a:ext cx="8851392" cy="1311730"/>
          </a:xfrm>
          <a:prstGeom prst="rect">
            <a:avLst/>
          </a:prstGeom>
          <a:solidFill>
            <a:srgbClr val="FFC000">
              <a:alpha val="50000"/>
            </a:srgbClr>
          </a:solidFill>
          <a:ln w="9525">
            <a:noFill/>
            <a:miter lim="800000"/>
            <a:headEnd/>
            <a:tailEnd/>
          </a:ln>
        </p:spPr>
        <p:txBody>
          <a:bodyPr wrap="none" anchor="ctr"/>
          <a:lstStyle/>
          <a:p>
            <a:endParaRPr lang="en-US"/>
          </a:p>
        </p:txBody>
      </p:sp>
      <p:sp>
        <p:nvSpPr>
          <p:cNvPr id="8194" name="Rectangle 2"/>
          <p:cNvSpPr>
            <a:spLocks noGrp="1" noChangeArrowheads="1"/>
          </p:cNvSpPr>
          <p:nvPr>
            <p:ph type="title" idx="4294967295"/>
          </p:nvPr>
        </p:nvSpPr>
        <p:spPr>
          <a:xfrm>
            <a:off x="304800" y="228600"/>
            <a:ext cx="8534400" cy="1219200"/>
          </a:xfrm>
        </p:spPr>
        <p:txBody>
          <a:bodyPr/>
          <a:lstStyle/>
          <a:p>
            <a:pPr eaLnBrk="1" hangingPunct="1"/>
            <a:r>
              <a:rPr lang="en-US" sz="3600" dirty="0" smtClean="0">
                <a:solidFill>
                  <a:schemeClr val="accent2"/>
                </a:solidFill>
              </a:rPr>
              <a:t>Unfair and Deceptive</a:t>
            </a:r>
            <a:br>
              <a:rPr lang="en-US" sz="3600" dirty="0" smtClean="0">
                <a:solidFill>
                  <a:schemeClr val="accent2"/>
                </a:solidFill>
              </a:rPr>
            </a:br>
            <a:r>
              <a:rPr lang="en-US" sz="3600" dirty="0" smtClean="0">
                <a:solidFill>
                  <a:schemeClr val="accent2"/>
                </a:solidFill>
              </a:rPr>
              <a:t>Marketing Practices</a:t>
            </a:r>
          </a:p>
        </p:txBody>
      </p:sp>
      <p:sp>
        <p:nvSpPr>
          <p:cNvPr id="8195" name="Rectangle 3"/>
          <p:cNvSpPr txBox="1">
            <a:spLocks noChangeArrowheads="1"/>
          </p:cNvSpPr>
          <p:nvPr/>
        </p:nvSpPr>
        <p:spPr bwMode="auto">
          <a:xfrm>
            <a:off x="609600" y="2209800"/>
            <a:ext cx="8077200" cy="3124200"/>
          </a:xfrm>
          <a:prstGeom prst="rect">
            <a:avLst/>
          </a:prstGeom>
          <a:noFill/>
          <a:ln w="9525">
            <a:noFill/>
            <a:miter lim="800000"/>
            <a:headEnd/>
            <a:tailEnd/>
          </a:ln>
        </p:spPr>
        <p:txBody>
          <a:bodyPr/>
          <a:lstStyle/>
          <a:p>
            <a:pPr marL="342900" indent="-342900">
              <a:spcBef>
                <a:spcPct val="10000"/>
              </a:spcBef>
              <a:buClr>
                <a:schemeClr val="accent2"/>
              </a:buClr>
              <a:buFontTx/>
              <a:buChar char="•"/>
              <a:tabLst>
                <a:tab pos="0" algn="l"/>
              </a:tabLst>
            </a:pPr>
            <a:r>
              <a:rPr lang="en-US" sz="3200" b="1" dirty="0">
                <a:solidFill>
                  <a:schemeClr val="accent2"/>
                </a:solidFill>
              </a:rPr>
              <a:t>An advertisement or communication is deceptive or misleading if:</a:t>
            </a:r>
          </a:p>
          <a:p>
            <a:pPr marL="742950" lvl="1" indent="-285750">
              <a:spcBef>
                <a:spcPct val="10000"/>
              </a:spcBef>
              <a:buClr>
                <a:schemeClr val="accent2"/>
              </a:buClr>
              <a:buFont typeface="Wingdings" pitchFamily="2" charset="2"/>
              <a:buChar char="§"/>
              <a:tabLst>
                <a:tab pos="0" algn="l"/>
              </a:tabLst>
            </a:pPr>
            <a:r>
              <a:rPr lang="en-US" b="1" dirty="0">
                <a:solidFill>
                  <a:srgbClr val="00B050"/>
                </a:solidFill>
              </a:rPr>
              <a:t>A substantial number of people or typical person is left with false impression or misrepresentation.</a:t>
            </a:r>
          </a:p>
          <a:p>
            <a:pPr marL="742950" lvl="1" indent="-285750">
              <a:spcBef>
                <a:spcPct val="10000"/>
              </a:spcBef>
              <a:buClr>
                <a:schemeClr val="accent2"/>
              </a:buClr>
              <a:buFont typeface="Wingdings" pitchFamily="2" charset="2"/>
              <a:buChar char="§"/>
              <a:tabLst>
                <a:tab pos="0" algn="l"/>
              </a:tabLst>
            </a:pPr>
            <a:r>
              <a:rPr lang="en-US" b="1" dirty="0">
                <a:solidFill>
                  <a:srgbClr val="00B050"/>
                </a:solidFill>
              </a:rPr>
              <a:t>The misrepresentation induces people or the typical person to make a purchase.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146304" y="212271"/>
            <a:ext cx="8851392" cy="1216152"/>
          </a:xfrm>
          <a:prstGeom prst="rect">
            <a:avLst/>
          </a:prstGeom>
          <a:solidFill>
            <a:srgbClr val="FFC000">
              <a:alpha val="50000"/>
            </a:srgbClr>
          </a:solidFill>
          <a:ln w="9525">
            <a:noFill/>
            <a:miter lim="800000"/>
            <a:headEnd/>
            <a:tailEnd/>
          </a:ln>
        </p:spPr>
        <p:txBody>
          <a:bodyPr wrap="none" anchor="ctr"/>
          <a:lstStyle/>
          <a:p>
            <a:endParaRPr lang="en-US"/>
          </a:p>
        </p:txBody>
      </p:sp>
      <p:sp>
        <p:nvSpPr>
          <p:cNvPr id="9218" name="Rectangle 2"/>
          <p:cNvSpPr>
            <a:spLocks noGrp="1" noChangeArrowheads="1"/>
          </p:cNvSpPr>
          <p:nvPr>
            <p:ph type="title" idx="4294967295"/>
          </p:nvPr>
        </p:nvSpPr>
        <p:spPr>
          <a:xfrm>
            <a:off x="304800" y="228600"/>
            <a:ext cx="8534400" cy="1143000"/>
          </a:xfrm>
        </p:spPr>
        <p:txBody>
          <a:bodyPr/>
          <a:lstStyle/>
          <a:p>
            <a:pPr eaLnBrk="1" hangingPunct="1"/>
            <a:r>
              <a:rPr lang="en-US" sz="4400" dirty="0" smtClean="0">
                <a:solidFill>
                  <a:schemeClr val="accent2"/>
                </a:solidFill>
              </a:rPr>
              <a:t>Deception versus Puffery</a:t>
            </a:r>
          </a:p>
        </p:txBody>
      </p:sp>
      <p:sp>
        <p:nvSpPr>
          <p:cNvPr id="9219" name="Rectangle 3"/>
          <p:cNvSpPr txBox="1">
            <a:spLocks noChangeArrowheads="1"/>
          </p:cNvSpPr>
          <p:nvPr/>
        </p:nvSpPr>
        <p:spPr bwMode="auto">
          <a:xfrm>
            <a:off x="609600" y="1524000"/>
            <a:ext cx="8229600" cy="4800600"/>
          </a:xfrm>
          <a:prstGeom prst="rect">
            <a:avLst/>
          </a:prstGeom>
          <a:noFill/>
          <a:ln w="9525">
            <a:noFill/>
            <a:miter lim="800000"/>
            <a:headEnd/>
            <a:tailEnd/>
          </a:ln>
        </p:spPr>
        <p:txBody>
          <a:bodyPr/>
          <a:lstStyle/>
          <a:p>
            <a:pPr marL="342900" indent="-342900">
              <a:spcBef>
                <a:spcPct val="10000"/>
              </a:spcBef>
              <a:buClr>
                <a:srgbClr val="000099"/>
              </a:buClr>
              <a:tabLst>
                <a:tab pos="0" algn="l"/>
              </a:tabLst>
            </a:pPr>
            <a:r>
              <a:rPr lang="en-US" sz="2800" b="1" dirty="0">
                <a:solidFill>
                  <a:schemeClr val="accent2"/>
                </a:solidFill>
              </a:rPr>
              <a:t>Puffery</a:t>
            </a:r>
          </a:p>
          <a:p>
            <a:pPr marL="742950" lvl="1" indent="-285750">
              <a:spcBef>
                <a:spcPct val="10000"/>
              </a:spcBef>
              <a:buClr>
                <a:schemeClr val="accent2"/>
              </a:buClr>
              <a:buFontTx/>
              <a:buChar char="•"/>
              <a:tabLst>
                <a:tab pos="0" algn="l"/>
              </a:tabLst>
            </a:pPr>
            <a:r>
              <a:rPr lang="en-US" b="1" dirty="0">
                <a:solidFill>
                  <a:schemeClr val="accent2"/>
                </a:solidFill>
              </a:rPr>
              <a:t>An exaggerated statement</a:t>
            </a:r>
          </a:p>
          <a:p>
            <a:pPr marL="742950" lvl="1" indent="-285750">
              <a:spcBef>
                <a:spcPct val="10000"/>
              </a:spcBef>
              <a:buClr>
                <a:schemeClr val="accent2"/>
              </a:buClr>
              <a:buFontTx/>
              <a:buChar char="•"/>
              <a:tabLst>
                <a:tab pos="0" algn="l"/>
              </a:tabLst>
            </a:pPr>
            <a:r>
              <a:rPr lang="en-US" b="1" dirty="0">
                <a:solidFill>
                  <a:schemeClr val="accent2"/>
                </a:solidFill>
              </a:rPr>
              <a:t>Not factual statement -- Examples:</a:t>
            </a:r>
          </a:p>
          <a:p>
            <a:pPr marL="1143000" lvl="2" indent="-228600">
              <a:spcBef>
                <a:spcPct val="10000"/>
              </a:spcBef>
              <a:buClr>
                <a:schemeClr val="accent2"/>
              </a:buClr>
              <a:buFont typeface="Wingdings" pitchFamily="2" charset="2"/>
              <a:buChar char="§"/>
              <a:tabLst>
                <a:tab pos="0" algn="l"/>
              </a:tabLst>
            </a:pPr>
            <a:r>
              <a:rPr lang="en-US" b="1" dirty="0">
                <a:solidFill>
                  <a:srgbClr val="00B050"/>
                </a:solidFill>
              </a:rPr>
              <a:t>Best, greatest, and finest</a:t>
            </a:r>
          </a:p>
          <a:p>
            <a:pPr marL="1143000" lvl="2" indent="-228600">
              <a:spcBef>
                <a:spcPct val="10000"/>
              </a:spcBef>
              <a:buClr>
                <a:schemeClr val="accent2"/>
              </a:buClr>
              <a:buFont typeface="Wingdings" pitchFamily="2" charset="2"/>
              <a:buChar char="§"/>
              <a:tabLst>
                <a:tab pos="0" algn="l"/>
              </a:tabLst>
            </a:pPr>
            <a:r>
              <a:rPr lang="en-US" b="1" dirty="0">
                <a:solidFill>
                  <a:srgbClr val="00B050"/>
                </a:solidFill>
              </a:rPr>
              <a:t>Better – puffery or claim?</a:t>
            </a:r>
          </a:p>
          <a:p>
            <a:pPr marL="1143000" lvl="2" indent="-228600">
              <a:spcBef>
                <a:spcPct val="5000"/>
              </a:spcBef>
              <a:buClr>
                <a:schemeClr val="accent2"/>
              </a:buClr>
              <a:buFont typeface="Wingdings" pitchFamily="2" charset="2"/>
              <a:buChar char="§"/>
              <a:tabLst>
                <a:tab pos="0" algn="l"/>
              </a:tabLst>
            </a:pPr>
            <a:r>
              <a:rPr lang="en-US" b="1" dirty="0">
                <a:solidFill>
                  <a:srgbClr val="00B050"/>
                </a:solidFill>
              </a:rPr>
              <a:t>Papa John’s – “Better ingredients, better pizza”</a:t>
            </a:r>
          </a:p>
          <a:p>
            <a:pPr marL="1143000" lvl="2" indent="-228600">
              <a:spcBef>
                <a:spcPct val="5000"/>
              </a:spcBef>
              <a:buClr>
                <a:schemeClr val="accent2"/>
              </a:buClr>
              <a:buFont typeface="Wingdings" pitchFamily="2" charset="2"/>
              <a:buChar char="§"/>
              <a:tabLst>
                <a:tab pos="0" algn="l"/>
              </a:tabLst>
            </a:pPr>
            <a:r>
              <a:rPr lang="en-US" b="1" dirty="0">
                <a:solidFill>
                  <a:srgbClr val="00B050"/>
                </a:solidFill>
              </a:rPr>
              <a:t>Hunt’s – “Only the best tomatoes grow up to be Hunt’s”</a:t>
            </a:r>
          </a:p>
          <a:p>
            <a:pPr marL="1143000" lvl="2" indent="-228600">
              <a:spcBef>
                <a:spcPct val="5000"/>
              </a:spcBef>
              <a:buClr>
                <a:schemeClr val="accent2"/>
              </a:buClr>
              <a:buFont typeface="Wingdings" pitchFamily="2" charset="2"/>
              <a:buChar char="§"/>
              <a:tabLst>
                <a:tab pos="0" algn="l"/>
              </a:tabLst>
            </a:pPr>
            <a:r>
              <a:rPr lang="en-US" b="1" dirty="0">
                <a:solidFill>
                  <a:srgbClr val="00B050"/>
                </a:solidFill>
              </a:rPr>
              <a:t>Progresso – “Discover the better taste of Progresso” </a:t>
            </a:r>
          </a:p>
          <a:p>
            <a:pPr marL="742950" lvl="1" indent="-285750">
              <a:spcBef>
                <a:spcPct val="5000"/>
              </a:spcBef>
              <a:buClr>
                <a:schemeClr val="accent2"/>
              </a:buClr>
              <a:buFontTx/>
              <a:buChar char="•"/>
              <a:tabLst>
                <a:tab pos="0" algn="l"/>
              </a:tabLst>
            </a:pPr>
            <a:r>
              <a:rPr lang="en-US" b="1" dirty="0">
                <a:solidFill>
                  <a:schemeClr val="accent2"/>
                </a:solidFill>
              </a:rPr>
              <a:t>Claim is a factual statement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146304" y="212271"/>
            <a:ext cx="8851392" cy="1216152"/>
          </a:xfrm>
          <a:prstGeom prst="rect">
            <a:avLst/>
          </a:prstGeom>
          <a:solidFill>
            <a:srgbClr val="FFC000">
              <a:alpha val="50000"/>
            </a:srgbClr>
          </a:solidFill>
          <a:ln w="9525">
            <a:noFill/>
            <a:miter lim="800000"/>
            <a:headEnd/>
            <a:tailEnd/>
          </a:ln>
        </p:spPr>
        <p:txBody>
          <a:bodyPr wrap="none" anchor="ctr"/>
          <a:lstStyle/>
          <a:p>
            <a:endParaRPr lang="en-US"/>
          </a:p>
        </p:txBody>
      </p:sp>
      <p:sp>
        <p:nvSpPr>
          <p:cNvPr id="10242" name="Rectangle 2"/>
          <p:cNvSpPr>
            <a:spLocks noGrp="1" noChangeArrowheads="1"/>
          </p:cNvSpPr>
          <p:nvPr>
            <p:ph type="title" idx="4294967295"/>
          </p:nvPr>
        </p:nvSpPr>
        <p:spPr>
          <a:xfrm>
            <a:off x="304800" y="152400"/>
            <a:ext cx="8534400" cy="1295400"/>
          </a:xfrm>
        </p:spPr>
        <p:txBody>
          <a:bodyPr/>
          <a:lstStyle/>
          <a:p>
            <a:pPr eaLnBrk="1" hangingPunct="1"/>
            <a:r>
              <a:rPr lang="en-US" sz="4400" dirty="0" smtClean="0">
                <a:solidFill>
                  <a:schemeClr val="accent2"/>
                </a:solidFill>
              </a:rPr>
              <a:t>Substantiation of Claims</a:t>
            </a:r>
          </a:p>
        </p:txBody>
      </p:sp>
      <p:sp>
        <p:nvSpPr>
          <p:cNvPr id="10243" name="Rectangle 3"/>
          <p:cNvSpPr txBox="1">
            <a:spLocks noChangeArrowheads="1"/>
          </p:cNvSpPr>
          <p:nvPr/>
        </p:nvSpPr>
        <p:spPr bwMode="auto">
          <a:xfrm>
            <a:off x="723900" y="2209800"/>
            <a:ext cx="7696200" cy="2743200"/>
          </a:xfrm>
          <a:prstGeom prst="rect">
            <a:avLst/>
          </a:prstGeom>
          <a:noFill/>
          <a:ln w="9525">
            <a:noFill/>
            <a:miter lim="800000"/>
            <a:headEnd/>
            <a:tailEnd/>
          </a:ln>
        </p:spPr>
        <p:txBody>
          <a:bodyPr/>
          <a:lstStyle/>
          <a:p>
            <a:pPr marL="342900" indent="-342900">
              <a:spcBef>
                <a:spcPct val="10000"/>
              </a:spcBef>
              <a:buClr>
                <a:schemeClr val="accent2"/>
              </a:buClr>
              <a:buFontTx/>
              <a:buChar char="•"/>
              <a:tabLst>
                <a:tab pos="0" algn="l"/>
              </a:tabLst>
            </a:pPr>
            <a:r>
              <a:rPr lang="en-US" sz="2800" b="1" dirty="0">
                <a:solidFill>
                  <a:schemeClr val="accent2"/>
                </a:solidFill>
              </a:rPr>
              <a:t>Claim or promise must be substantiated</a:t>
            </a:r>
          </a:p>
          <a:p>
            <a:pPr marL="342900" indent="-342900">
              <a:spcBef>
                <a:spcPct val="10000"/>
              </a:spcBef>
              <a:buClr>
                <a:schemeClr val="accent2"/>
              </a:buClr>
              <a:buFontTx/>
              <a:buChar char="•"/>
              <a:tabLst>
                <a:tab pos="0" algn="l"/>
              </a:tabLst>
            </a:pPr>
            <a:r>
              <a:rPr lang="en-US" sz="2800" b="1" dirty="0">
                <a:solidFill>
                  <a:schemeClr val="accent2"/>
                </a:solidFill>
              </a:rPr>
              <a:t>Endorser must be truthful</a:t>
            </a:r>
          </a:p>
          <a:p>
            <a:pPr marL="342900" indent="-342900">
              <a:spcBef>
                <a:spcPct val="10000"/>
              </a:spcBef>
              <a:buClr>
                <a:schemeClr val="accent2"/>
              </a:buClr>
              <a:buFontTx/>
              <a:buChar char="•"/>
              <a:tabLst>
                <a:tab pos="0" algn="l"/>
              </a:tabLst>
            </a:pPr>
            <a:r>
              <a:rPr lang="en-US" sz="2800" b="1" dirty="0">
                <a:solidFill>
                  <a:schemeClr val="accent2"/>
                </a:solidFill>
              </a:rPr>
              <a:t>Must represent endorser’s personal experience or opinion</a:t>
            </a:r>
          </a:p>
          <a:p>
            <a:pPr marL="342900" indent="-342900">
              <a:spcBef>
                <a:spcPct val="10000"/>
              </a:spcBef>
              <a:buClr>
                <a:schemeClr val="accent2"/>
              </a:buClr>
              <a:buFontTx/>
              <a:buChar char="•"/>
              <a:tabLst>
                <a:tab pos="0" algn="l"/>
              </a:tabLst>
            </a:pPr>
            <a:r>
              <a:rPr lang="en-US" sz="2800" b="1" dirty="0">
                <a:solidFill>
                  <a:schemeClr val="accent2"/>
                </a:solidFill>
              </a:rPr>
              <a:t>Expert endorsement must be based on legitimate tests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146304" y="212271"/>
            <a:ext cx="8851392" cy="1216152"/>
          </a:xfrm>
          <a:prstGeom prst="rect">
            <a:avLst/>
          </a:prstGeom>
          <a:solidFill>
            <a:srgbClr val="FFC000">
              <a:alpha val="50000"/>
            </a:srgbClr>
          </a:solidFill>
          <a:ln w="9525">
            <a:noFill/>
            <a:miter lim="800000"/>
            <a:headEnd/>
            <a:tailEnd/>
          </a:ln>
        </p:spPr>
        <p:txBody>
          <a:bodyPr wrap="none" anchor="ctr"/>
          <a:lstStyle/>
          <a:p>
            <a:endParaRPr lang="en-US"/>
          </a:p>
        </p:txBody>
      </p:sp>
      <p:sp>
        <p:nvSpPr>
          <p:cNvPr id="12290" name="Rectangle 3"/>
          <p:cNvSpPr>
            <a:spLocks noGrp="1" noChangeArrowheads="1"/>
          </p:cNvSpPr>
          <p:nvPr>
            <p:ph type="body" idx="4294967295"/>
          </p:nvPr>
        </p:nvSpPr>
        <p:spPr>
          <a:xfrm>
            <a:off x="762000" y="1981200"/>
            <a:ext cx="7620000" cy="2895600"/>
          </a:xfrm>
          <a:noFill/>
        </p:spPr>
        <p:txBody>
          <a:bodyPr/>
          <a:lstStyle/>
          <a:p>
            <a:pPr marL="465138" indent="-465138" eaLnBrk="1" hangingPunct="1">
              <a:buFontTx/>
              <a:buNone/>
              <a:tabLst>
                <a:tab pos="465138" algn="l"/>
              </a:tabLst>
            </a:pPr>
            <a:r>
              <a:rPr lang="en-US" dirty="0" smtClean="0"/>
              <a:t>	</a:t>
            </a:r>
            <a:r>
              <a:rPr lang="en-US" dirty="0" smtClean="0">
                <a:solidFill>
                  <a:schemeClr val="accent2"/>
                </a:solidFill>
              </a:rPr>
              <a:t>Investigation can be instigated by many stakeholders</a:t>
            </a:r>
          </a:p>
          <a:p>
            <a:pPr lvl="4" eaLnBrk="1" hangingPunct="1">
              <a:buClr>
                <a:schemeClr val="accent2"/>
              </a:buClr>
              <a:buFont typeface="Tahoma" pitchFamily="34" charset="0"/>
              <a:buChar char="•"/>
              <a:tabLst>
                <a:tab pos="465138" algn="l"/>
              </a:tabLst>
            </a:pPr>
            <a:r>
              <a:rPr lang="en-US" sz="2800" dirty="0" smtClean="0">
                <a:solidFill>
                  <a:schemeClr val="accent2"/>
                </a:solidFill>
              </a:rPr>
              <a:t>Consumers</a:t>
            </a:r>
          </a:p>
          <a:p>
            <a:pPr lvl="4" eaLnBrk="1" hangingPunct="1">
              <a:buClr>
                <a:schemeClr val="accent2"/>
              </a:buClr>
              <a:buFont typeface="Tahoma" pitchFamily="34" charset="0"/>
              <a:buChar char="•"/>
              <a:tabLst>
                <a:tab pos="465138" algn="l"/>
              </a:tabLst>
            </a:pPr>
            <a:r>
              <a:rPr lang="en-US" sz="2800" dirty="0" smtClean="0">
                <a:solidFill>
                  <a:schemeClr val="accent2"/>
                </a:solidFill>
              </a:rPr>
              <a:t>Businesses</a:t>
            </a:r>
          </a:p>
          <a:p>
            <a:pPr lvl="4" eaLnBrk="1" hangingPunct="1">
              <a:buClr>
                <a:schemeClr val="accent2"/>
              </a:buClr>
              <a:buFont typeface="Tahoma" pitchFamily="34" charset="0"/>
              <a:buChar char="•"/>
              <a:tabLst>
                <a:tab pos="465138" algn="l"/>
              </a:tabLst>
            </a:pPr>
            <a:r>
              <a:rPr lang="en-US" sz="2800" dirty="0" smtClean="0">
                <a:solidFill>
                  <a:schemeClr val="accent2"/>
                </a:solidFill>
              </a:rPr>
              <a:t>Congress</a:t>
            </a:r>
          </a:p>
          <a:p>
            <a:pPr lvl="4" eaLnBrk="1" hangingPunct="1">
              <a:buClr>
                <a:schemeClr val="accent2"/>
              </a:buClr>
              <a:buFont typeface="Tahoma" pitchFamily="34" charset="0"/>
              <a:buChar char="•"/>
              <a:tabLst>
                <a:tab pos="465138" algn="l"/>
              </a:tabLst>
            </a:pPr>
            <a:r>
              <a:rPr lang="en-US" sz="2800" dirty="0" smtClean="0">
                <a:solidFill>
                  <a:schemeClr val="accent2"/>
                </a:solidFill>
              </a:rPr>
              <a:t>Media</a:t>
            </a:r>
          </a:p>
        </p:txBody>
      </p:sp>
      <p:sp>
        <p:nvSpPr>
          <p:cNvPr id="12291" name="Rectangle 2"/>
          <p:cNvSpPr>
            <a:spLocks noChangeArrowheads="1"/>
          </p:cNvSpPr>
          <p:nvPr/>
        </p:nvSpPr>
        <p:spPr bwMode="auto">
          <a:xfrm>
            <a:off x="304800" y="228600"/>
            <a:ext cx="8534400" cy="1143000"/>
          </a:xfrm>
          <a:prstGeom prst="rect">
            <a:avLst/>
          </a:prstGeom>
          <a:noFill/>
          <a:ln w="9525">
            <a:noFill/>
            <a:miter lim="800000"/>
            <a:headEnd/>
            <a:tailEnd/>
          </a:ln>
        </p:spPr>
        <p:txBody>
          <a:bodyPr wrap="none" anchor="ctr"/>
          <a:lstStyle/>
          <a:p>
            <a:pPr algn="ctr"/>
            <a:r>
              <a:rPr lang="en-US" sz="4400" b="1" dirty="0">
                <a:solidFill>
                  <a:schemeClr val="accent2"/>
                </a:solidFill>
              </a:rPr>
              <a:t>FTC Investigations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6_Default Design">
  <a:themeElements>
    <a:clrScheme name="Custo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191966"/>
      </a:hlink>
      <a:folHlink>
        <a:srgbClr val="FF0000"/>
      </a:folHlink>
    </a:clrScheme>
    <a:fontScheme name="16_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6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6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6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6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6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6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6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4490</TotalTime>
  <Words>1514</Words>
  <Application>Microsoft Office PowerPoint</Application>
  <PresentationFormat>On-screen Show (4:3)</PresentationFormat>
  <Paragraphs>301</Paragraphs>
  <Slides>37</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Tahoma</vt:lpstr>
      <vt:lpstr>Wingdings</vt:lpstr>
      <vt:lpstr>Times New Roman</vt:lpstr>
      <vt:lpstr>16_Default Design</vt:lpstr>
      <vt:lpstr>Public Relations &amp; Sponsorship Programs</vt:lpstr>
      <vt:lpstr>Chapter Overview</vt:lpstr>
      <vt:lpstr>Regulatory Intent</vt:lpstr>
      <vt:lpstr>Regulatory Agencies</vt:lpstr>
      <vt:lpstr>Federal Trade Commission (FTC)</vt:lpstr>
      <vt:lpstr>Unfair and Deceptive Marketing Practices</vt:lpstr>
      <vt:lpstr>Deception versus Puffery</vt:lpstr>
      <vt:lpstr>Substantiation of Claims</vt:lpstr>
      <vt:lpstr>Slide 9</vt:lpstr>
      <vt:lpstr>FTC Actions</vt:lpstr>
      <vt:lpstr>FTC Actions 2</vt:lpstr>
      <vt:lpstr>FTC Alternatives</vt:lpstr>
      <vt:lpstr>Industry (self) Regulation</vt:lpstr>
      <vt:lpstr>National Advertising Division (NAD)</vt:lpstr>
      <vt:lpstr>National Advertising Review Board (NARB)</vt:lpstr>
      <vt:lpstr>Slide 16</vt:lpstr>
      <vt:lpstr>Slide 17</vt:lpstr>
      <vt:lpstr>Advantages of  Industry Regulations</vt:lpstr>
      <vt:lpstr>Public Relations</vt:lpstr>
      <vt:lpstr>Public Relations Functions</vt:lpstr>
      <vt:lpstr>Stakeholders</vt:lpstr>
      <vt:lpstr>Stakeholders</vt:lpstr>
      <vt:lpstr>Corporate Social Responsibility</vt:lpstr>
      <vt:lpstr>Factors Affecting Corporate Image</vt:lpstr>
      <vt:lpstr>Cause-Related Marketing</vt:lpstr>
      <vt:lpstr>Causes Consumers Support</vt:lpstr>
      <vt:lpstr>Green Marketing</vt:lpstr>
      <vt:lpstr>Slide 28</vt:lpstr>
      <vt:lpstr>Sponsorships and Event Marketing in the U.S.</vt:lpstr>
      <vt:lpstr>What is the likelihood that a fan will buy a sponsor’s product?</vt:lpstr>
      <vt:lpstr>P.R. Damage Control Strategies</vt:lpstr>
      <vt:lpstr>Impression Management</vt:lpstr>
      <vt:lpstr>Crisis Management</vt:lpstr>
      <vt:lpstr>Crises Management</vt:lpstr>
      <vt:lpstr>Crises Management 2</vt:lpstr>
      <vt:lpstr>Crises Management 3</vt:lpstr>
      <vt:lpstr>Crises Management 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dc:creator>
  <cp:lastModifiedBy>R Vitale</cp:lastModifiedBy>
  <cp:revision>279</cp:revision>
  <dcterms:created xsi:type="dcterms:W3CDTF">2002-11-18T05:23:22Z</dcterms:created>
  <dcterms:modified xsi:type="dcterms:W3CDTF">2014-10-29T23:00:28Z</dcterms:modified>
</cp:coreProperties>
</file>