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732" r:id="rId1"/>
  </p:sldMasterIdLst>
  <p:notesMasterIdLst>
    <p:notesMasterId r:id="rId34"/>
  </p:notesMasterIdLst>
  <p:handoutMasterIdLst>
    <p:handoutMasterId r:id="rId35"/>
  </p:handoutMasterIdLst>
  <p:sldIdLst>
    <p:sldId id="347" r:id="rId2"/>
    <p:sldId id="346" r:id="rId3"/>
    <p:sldId id="457" r:id="rId4"/>
    <p:sldId id="350" r:id="rId5"/>
    <p:sldId id="396" r:id="rId6"/>
    <p:sldId id="352" r:id="rId7"/>
    <p:sldId id="397" r:id="rId8"/>
    <p:sldId id="354" r:id="rId9"/>
    <p:sldId id="353" r:id="rId10"/>
    <p:sldId id="452" r:id="rId11"/>
    <p:sldId id="453" r:id="rId12"/>
    <p:sldId id="398" r:id="rId13"/>
    <p:sldId id="355" r:id="rId14"/>
    <p:sldId id="357" r:id="rId15"/>
    <p:sldId id="360" r:id="rId16"/>
    <p:sldId id="364" r:id="rId17"/>
    <p:sldId id="366" r:id="rId18"/>
    <p:sldId id="369" r:id="rId19"/>
    <p:sldId id="399" r:id="rId20"/>
    <p:sldId id="401" r:id="rId21"/>
    <p:sldId id="458" r:id="rId22"/>
    <p:sldId id="376" r:id="rId23"/>
    <p:sldId id="381" r:id="rId24"/>
    <p:sldId id="383" r:id="rId25"/>
    <p:sldId id="384" r:id="rId26"/>
    <p:sldId id="386" r:id="rId27"/>
    <p:sldId id="402" r:id="rId28"/>
    <p:sldId id="451" r:id="rId29"/>
    <p:sldId id="390" r:id="rId30"/>
    <p:sldId id="405" r:id="rId31"/>
    <p:sldId id="406" r:id="rId32"/>
    <p:sldId id="391" r:id="rId33"/>
  </p:sldIdLst>
  <p:sldSz cx="9144000" cy="6858000" type="screen4x3"/>
  <p:notesSz cx="6858000" cy="9144000"/>
  <p:embeddedFontLst>
    <p:embeddedFont>
      <p:font typeface="Tahoma" pitchFamily="34" charset="0"/>
      <p:regular r:id="rId36"/>
      <p:bold r:id="rId37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FF6600"/>
    <a:srgbClr val="FFFF00"/>
    <a:srgbClr val="008000"/>
    <a:srgbClr val="A50021"/>
    <a:srgbClr val="7030A0"/>
    <a:srgbClr val="9933FF"/>
    <a:srgbClr val="CC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52" autoAdjust="0"/>
    <p:restoredTop sz="98058" autoAdjust="0"/>
  </p:normalViewPr>
  <p:slideViewPr>
    <p:cSldViewPr>
      <p:cViewPr>
        <p:scale>
          <a:sx n="58" d="100"/>
          <a:sy n="58" d="100"/>
        </p:scale>
        <p:origin x="-811" y="-4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0622"/>
    </p:cViewPr>
  </p:sorterViewPr>
  <p:notesViewPr>
    <p:cSldViewPr>
      <p:cViewPr varScale="1">
        <p:scale>
          <a:sx n="83" d="100"/>
          <a:sy n="83" d="100"/>
        </p:scale>
        <p:origin x="-2040" y="-90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font" Target="fonts/font2.fntdata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5.xml"/><Relationship Id="rId7" Type="http://schemas.openxmlformats.org/officeDocument/2006/relationships/slide" Target="slides/slide28.xml"/><Relationship Id="rId2" Type="http://schemas.openxmlformats.org/officeDocument/2006/relationships/slide" Target="slides/slide4.xml"/><Relationship Id="rId1" Type="http://schemas.openxmlformats.org/officeDocument/2006/relationships/slide" Target="slides/slide2.xml"/><Relationship Id="rId6" Type="http://schemas.openxmlformats.org/officeDocument/2006/relationships/slide" Target="slides/slide23.xml"/><Relationship Id="rId5" Type="http://schemas.openxmlformats.org/officeDocument/2006/relationships/slide" Target="slides/slide22.xml"/><Relationship Id="rId4" Type="http://schemas.openxmlformats.org/officeDocument/2006/relationships/slide" Target="slides/slide2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0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20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20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20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F75E9F5-7079-442E-8956-394C93CF213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762AD26-0582-46B4-9845-94097AD0C1F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9C5D120-E242-44A6-8239-7282FF0D89F7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2878"/>
            <a:ext cx="5486400" cy="4114558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 smtClean="0"/>
              <a:t>Coupons are used for a wide variety of products</a:t>
            </a:r>
            <a:r>
              <a:rPr lang="en-US" baseline="0" dirty="0" smtClean="0"/>
              <a:t>. This slide shows what percentage of these product category sales are with a coupon. For example, approximately 17% of all disposable diapers sold have a coupon redeemed. 15% of detergents sold have coupons. </a:t>
            </a:r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8400" y="696913"/>
            <a:ext cx="4522788" cy="3392487"/>
          </a:xfrm>
          <a:ln w="12700"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22763"/>
            <a:ext cx="5029200" cy="4167187"/>
          </a:xfrm>
          <a:noFill/>
          <a:ln/>
        </p:spPr>
        <p:txBody>
          <a:bodyPr lIns="92075" tIns="46038" rIns="92075" bIns="46038"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057400"/>
            <a:ext cx="37338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2057400"/>
            <a:ext cx="37338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838200" y="2057400"/>
            <a:ext cx="7620000" cy="4572000"/>
          </a:xfrm>
        </p:spPr>
        <p:txBody>
          <a:bodyPr/>
          <a:lstStyle/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0099"/>
          </a:solidFill>
          <a:ln w="381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en-US" dirty="0">
              <a:solidFill>
                <a:srgbClr val="CC0000"/>
              </a:solidFill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169653" y="194094"/>
            <a:ext cx="8823960" cy="6492240"/>
          </a:xfrm>
          <a:prstGeom prst="rect">
            <a:avLst/>
          </a:prstGeom>
          <a:solidFill>
            <a:schemeClr val="bg1"/>
          </a:solidFill>
          <a:ln w="762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</a:t>
            </a:r>
            <a:br>
              <a:rPr lang="en-US" smtClean="0"/>
            </a:br>
            <a:r>
              <a:rPr lang="en-US" smtClean="0"/>
              <a:t>Master title style</a:t>
            </a:r>
          </a:p>
        </p:txBody>
      </p:sp>
      <p:sp>
        <p:nvSpPr>
          <p:cNvPr id="307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057400"/>
            <a:ext cx="7620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   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8" r:id="rId5"/>
    <p:sldLayoutId id="2147483739" r:id="rId6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10000"/>
        </a:spcBef>
        <a:spcAft>
          <a:spcPct val="0"/>
        </a:spcAft>
        <a:buClr>
          <a:srgbClr val="000099"/>
        </a:buClr>
        <a:buChar char="•"/>
        <a:tabLst>
          <a:tab pos="0" algn="l"/>
        </a:tabLst>
        <a:defRPr sz="3200" b="1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10000"/>
        </a:spcBef>
        <a:spcAft>
          <a:spcPct val="0"/>
        </a:spcAft>
        <a:buClr>
          <a:srgbClr val="000099"/>
        </a:buClr>
        <a:buFont typeface="Wingdings" pitchFamily="2" charset="2"/>
        <a:buChar char="§"/>
        <a:tabLst>
          <a:tab pos="0" algn="l"/>
        </a:tabLst>
        <a:defRPr sz="2800" b="1">
          <a:solidFill>
            <a:srgbClr val="000099"/>
          </a:solidFill>
          <a:latin typeface="+mn-lt"/>
        </a:defRPr>
      </a:lvl2pPr>
      <a:lvl3pPr marL="1143000" indent="-228600" algn="l" rtl="0" eaLnBrk="0" fontAlgn="base" hangingPunct="0">
        <a:spcBef>
          <a:spcPct val="5000"/>
        </a:spcBef>
        <a:spcAft>
          <a:spcPct val="0"/>
        </a:spcAft>
        <a:buClr>
          <a:srgbClr val="000099"/>
        </a:buClr>
        <a:buChar char="•"/>
        <a:tabLst>
          <a:tab pos="0" algn="l"/>
        </a:tabLst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5000"/>
        </a:spcBef>
        <a:spcAft>
          <a:spcPct val="0"/>
        </a:spcAft>
        <a:buClr>
          <a:srgbClr val="000099"/>
        </a:buClr>
        <a:buChar char="–"/>
        <a:tabLst>
          <a:tab pos="0" algn="l"/>
        </a:tabLst>
        <a:defRPr sz="24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5000"/>
        </a:spcBef>
        <a:spcAft>
          <a:spcPct val="0"/>
        </a:spcAft>
        <a:buClr>
          <a:srgbClr val="000099"/>
        </a:buClr>
        <a:buChar char="»"/>
        <a:tabLst>
          <a:tab pos="0" algn="l"/>
        </a:tabLst>
        <a:defRPr sz="2400" b="1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5000"/>
        </a:spcBef>
        <a:spcAft>
          <a:spcPct val="0"/>
        </a:spcAft>
        <a:buClr>
          <a:srgbClr val="000099"/>
        </a:buClr>
        <a:buChar char="»"/>
        <a:tabLst>
          <a:tab pos="0" algn="l"/>
        </a:tabLst>
        <a:defRPr sz="2400" b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5000"/>
        </a:spcBef>
        <a:spcAft>
          <a:spcPct val="0"/>
        </a:spcAft>
        <a:buClr>
          <a:srgbClr val="000099"/>
        </a:buClr>
        <a:buChar char="»"/>
        <a:tabLst>
          <a:tab pos="0" algn="l"/>
        </a:tabLst>
        <a:defRPr sz="2400" b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5000"/>
        </a:spcBef>
        <a:spcAft>
          <a:spcPct val="0"/>
        </a:spcAft>
        <a:buClr>
          <a:srgbClr val="000099"/>
        </a:buClr>
        <a:buChar char="»"/>
        <a:tabLst>
          <a:tab pos="0" algn="l"/>
        </a:tabLst>
        <a:defRPr sz="2400" b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5000"/>
        </a:spcBef>
        <a:spcAft>
          <a:spcPct val="0"/>
        </a:spcAft>
        <a:buClr>
          <a:srgbClr val="000099"/>
        </a:buClr>
        <a:buChar char="»"/>
        <a:tabLst>
          <a:tab pos="0" algn="l"/>
        </a:tabLst>
        <a:defRPr sz="24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1295400"/>
            <a:ext cx="8534400" cy="2362200"/>
          </a:xfrm>
        </p:spPr>
        <p:txBody>
          <a:bodyPr/>
          <a:lstStyle/>
          <a:p>
            <a:r>
              <a:rPr lang="en-US" sz="6000" dirty="0" smtClean="0">
                <a:solidFill>
                  <a:schemeClr val="accent2"/>
                </a:solidFill>
                <a:latin typeface="Tahoma" pitchFamily="34" charset="0"/>
              </a:rPr>
              <a:t>Sales Promotions</a:t>
            </a:r>
            <a:endParaRPr lang="en-US" sz="4800" dirty="0" smtClean="0">
              <a:solidFill>
                <a:schemeClr val="accent2"/>
              </a:solidFill>
              <a:latin typeface="Tahoma" pitchFamily="34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4114800"/>
            <a:ext cx="9144000" cy="1143000"/>
          </a:xfrm>
        </p:spPr>
        <p:txBody>
          <a:bodyPr/>
          <a:lstStyle/>
          <a:p>
            <a:r>
              <a:rPr lang="en-US" sz="4800" dirty="0" smtClean="0">
                <a:solidFill>
                  <a:srgbClr val="FF0000"/>
                </a:solidFill>
                <a:latin typeface="Tahoma" pitchFamily="34" charset="0"/>
              </a:rPr>
              <a:t>Chapter 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52400" y="152400"/>
            <a:ext cx="8839200" cy="1219200"/>
          </a:xfrm>
          <a:prstGeom prst="rect">
            <a:avLst/>
          </a:prstGeom>
          <a:solidFill>
            <a:srgbClr val="FFC000">
              <a:alpha val="5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304800"/>
            <a:ext cx="8534400" cy="1066800"/>
          </a:xfrm>
          <a:noFill/>
        </p:spPr>
        <p:txBody>
          <a:bodyPr/>
          <a:lstStyle/>
          <a:p>
            <a:r>
              <a:rPr lang="en-US" sz="4400" dirty="0" smtClean="0">
                <a:solidFill>
                  <a:schemeClr val="accent2"/>
                </a:solidFill>
                <a:latin typeface="Tahoma" pitchFamily="34" charset="0"/>
              </a:rPr>
              <a:t>Coupon Distribution</a:t>
            </a:r>
          </a:p>
        </p:txBody>
      </p:sp>
      <p:sp>
        <p:nvSpPr>
          <p:cNvPr id="9219" name="Rectangle 3"/>
          <p:cNvSpPr txBox="1">
            <a:spLocks noChangeArrowheads="1"/>
          </p:cNvSpPr>
          <p:nvPr/>
        </p:nvSpPr>
        <p:spPr bwMode="auto">
          <a:xfrm>
            <a:off x="1905000" y="1676400"/>
            <a:ext cx="54864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10000"/>
              </a:spcBef>
              <a:buClr>
                <a:schemeClr val="accent2"/>
              </a:buClr>
              <a:buFontTx/>
              <a:buChar char="•"/>
              <a:tabLst>
                <a:tab pos="0" algn="l"/>
              </a:tabLst>
            </a:pPr>
            <a:r>
              <a:rPr lang="en-US" sz="2800" b="1" dirty="0">
                <a:solidFill>
                  <a:schemeClr val="accent2"/>
                </a:solidFill>
              </a:rPr>
              <a:t>Print media (90%)</a:t>
            </a:r>
          </a:p>
          <a:p>
            <a:pPr marL="742950" lvl="1" indent="-285750" eaLnBrk="0" hangingPunct="0">
              <a:spcBef>
                <a:spcPct val="10000"/>
              </a:spcBef>
              <a:buClr>
                <a:schemeClr val="accent2"/>
              </a:buClr>
              <a:buFont typeface="Wingdings" pitchFamily="2" charset="2"/>
              <a:buChar char="§"/>
              <a:tabLst>
                <a:tab pos="0" algn="l"/>
              </a:tabLst>
            </a:pPr>
            <a:r>
              <a:rPr lang="en-US" b="1" dirty="0">
                <a:solidFill>
                  <a:srgbClr val="00B050"/>
                </a:solidFill>
              </a:rPr>
              <a:t>FSI (88%)</a:t>
            </a:r>
          </a:p>
          <a:p>
            <a:pPr marL="342900" indent="-342900" eaLnBrk="0" hangingPunct="0">
              <a:spcBef>
                <a:spcPct val="10000"/>
              </a:spcBef>
              <a:buClr>
                <a:schemeClr val="accent2"/>
              </a:buClr>
              <a:buFontTx/>
              <a:buChar char="•"/>
              <a:tabLst>
                <a:tab pos="0" algn="l"/>
              </a:tabLst>
            </a:pPr>
            <a:r>
              <a:rPr lang="en-US" sz="2800" b="1" dirty="0">
                <a:solidFill>
                  <a:schemeClr val="accent2"/>
                </a:solidFill>
              </a:rPr>
              <a:t>Direct mail </a:t>
            </a:r>
          </a:p>
          <a:p>
            <a:pPr marL="342900" indent="-342900" eaLnBrk="0" hangingPunct="0">
              <a:spcBef>
                <a:spcPct val="10000"/>
              </a:spcBef>
              <a:buClr>
                <a:schemeClr val="accent2"/>
              </a:buClr>
              <a:buFontTx/>
              <a:buChar char="•"/>
              <a:tabLst>
                <a:tab pos="0" algn="l"/>
              </a:tabLst>
            </a:pPr>
            <a:r>
              <a:rPr lang="en-US" sz="2800" b="1" dirty="0">
                <a:solidFill>
                  <a:schemeClr val="accent2"/>
                </a:solidFill>
              </a:rPr>
              <a:t>On- or in-package</a:t>
            </a:r>
          </a:p>
          <a:p>
            <a:pPr marL="342900" indent="-342900" eaLnBrk="0" hangingPunct="0">
              <a:spcBef>
                <a:spcPct val="10000"/>
              </a:spcBef>
              <a:buClr>
                <a:schemeClr val="accent2"/>
              </a:buClr>
              <a:buFontTx/>
              <a:buChar char="•"/>
              <a:tabLst>
                <a:tab pos="0" algn="l"/>
              </a:tabLst>
            </a:pPr>
            <a:r>
              <a:rPr lang="en-US" sz="2800" b="1" dirty="0" smtClean="0">
                <a:solidFill>
                  <a:schemeClr val="accent2"/>
                </a:solidFill>
              </a:rPr>
              <a:t>In-store</a:t>
            </a:r>
          </a:p>
          <a:p>
            <a:pPr marL="800100" lvl="1" indent="-342900" eaLnBrk="0" hangingPunct="0">
              <a:spcBef>
                <a:spcPct val="10000"/>
              </a:spcBef>
              <a:buClr>
                <a:schemeClr val="accent2"/>
              </a:buClr>
              <a:buFont typeface="Wingdings" pitchFamily="2" charset="2"/>
              <a:buChar char="§"/>
              <a:tabLst>
                <a:tab pos="0" algn="l"/>
              </a:tabLst>
            </a:pPr>
            <a:r>
              <a:rPr lang="en-US" sz="2800" b="1" dirty="0" smtClean="0">
                <a:solidFill>
                  <a:schemeClr val="accent2"/>
                </a:solidFill>
              </a:rPr>
              <a:t>Scanner-delivered</a:t>
            </a:r>
          </a:p>
          <a:p>
            <a:pPr marL="342900" indent="-342900" eaLnBrk="0" hangingPunct="0">
              <a:spcBef>
                <a:spcPct val="10000"/>
              </a:spcBef>
              <a:buClr>
                <a:schemeClr val="accent2"/>
              </a:buClr>
              <a:buFontTx/>
              <a:buChar char="•"/>
              <a:tabLst>
                <a:tab pos="0" algn="l"/>
              </a:tabLst>
            </a:pPr>
            <a:r>
              <a:rPr lang="en-US" sz="2800" b="1" dirty="0" smtClean="0">
                <a:solidFill>
                  <a:schemeClr val="accent2"/>
                </a:solidFill>
              </a:rPr>
              <a:t>Digital</a:t>
            </a:r>
          </a:p>
          <a:p>
            <a:pPr marL="342900" indent="-342900" eaLnBrk="0" hangingPunct="0">
              <a:spcBef>
                <a:spcPct val="10000"/>
              </a:spcBef>
              <a:buClr>
                <a:schemeClr val="accent2"/>
              </a:buClr>
              <a:buFontTx/>
              <a:buChar char="•"/>
              <a:tabLst>
                <a:tab pos="0" algn="l"/>
              </a:tabLst>
            </a:pPr>
            <a:r>
              <a:rPr lang="en-US" sz="2800" b="1" dirty="0" smtClean="0">
                <a:solidFill>
                  <a:schemeClr val="accent2"/>
                </a:solidFill>
              </a:rPr>
              <a:t>Employee/Sales staff</a:t>
            </a:r>
          </a:p>
          <a:p>
            <a:pPr marL="342900" indent="-342900" eaLnBrk="0" hangingPunct="0">
              <a:spcBef>
                <a:spcPct val="10000"/>
              </a:spcBef>
              <a:buClr>
                <a:srgbClr val="000099"/>
              </a:buClr>
              <a:buFontTx/>
              <a:buChar char="•"/>
              <a:tabLst>
                <a:tab pos="0" algn="l"/>
              </a:tabLst>
            </a:pPr>
            <a:endParaRPr lang="en-US" sz="2800" b="1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152400" y="152400"/>
            <a:ext cx="8839200" cy="1219200"/>
          </a:xfrm>
          <a:prstGeom prst="rect">
            <a:avLst/>
          </a:prstGeom>
          <a:solidFill>
            <a:srgbClr val="FFC000">
              <a:alpha val="5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304801"/>
            <a:ext cx="8534400" cy="1066799"/>
          </a:xfrm>
          <a:noFill/>
        </p:spPr>
        <p:txBody>
          <a:bodyPr/>
          <a:lstStyle/>
          <a:p>
            <a:pPr algn="ctr"/>
            <a:r>
              <a:rPr lang="en-US" sz="3600" b="1" dirty="0" smtClean="0">
                <a:solidFill>
                  <a:schemeClr val="accent2"/>
                </a:solidFill>
              </a:rPr>
              <a:t>Percentage of Sales with a Coupon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2514600"/>
            <a:ext cx="7924800" cy="3305520"/>
          </a:xfrm>
        </p:spPr>
        <p:txBody>
          <a:bodyPr wrap="square">
            <a:spAutoFit/>
          </a:bodyPr>
          <a:lstStyle/>
          <a:p>
            <a:pPr algn="l"/>
            <a:r>
              <a:rPr lang="en-US" sz="2400" dirty="0" smtClean="0">
                <a:solidFill>
                  <a:schemeClr val="accent2"/>
                </a:solidFill>
              </a:rPr>
              <a:t>Disposable diapers			~17%</a:t>
            </a:r>
          </a:p>
          <a:p>
            <a:pPr algn="l"/>
            <a:r>
              <a:rPr lang="en-US" sz="2400" dirty="0" smtClean="0">
                <a:solidFill>
                  <a:schemeClr val="accent2"/>
                </a:solidFill>
              </a:rPr>
              <a:t>	Detergents					~15%</a:t>
            </a:r>
          </a:p>
          <a:p>
            <a:pPr algn="l"/>
            <a:r>
              <a:rPr lang="en-US" sz="2400" dirty="0" smtClean="0">
                <a:solidFill>
                  <a:schemeClr val="accent2"/>
                </a:solidFill>
              </a:rPr>
              <a:t>Meal starters				~14%</a:t>
            </a:r>
          </a:p>
          <a:p>
            <a:pPr algn="l"/>
            <a:r>
              <a:rPr lang="en-US" sz="2400" dirty="0" smtClean="0">
                <a:solidFill>
                  <a:schemeClr val="accent2"/>
                </a:solidFill>
              </a:rPr>
              <a:t>Dough products (refrigerated)	~14%</a:t>
            </a:r>
          </a:p>
          <a:p>
            <a:pPr algn="l"/>
            <a:r>
              <a:rPr lang="en-US" sz="2400" dirty="0" smtClean="0">
                <a:solidFill>
                  <a:schemeClr val="accent2"/>
                </a:solidFill>
              </a:rPr>
              <a:t>Cereal					~13%</a:t>
            </a:r>
          </a:p>
          <a:p>
            <a:pPr algn="l"/>
            <a:r>
              <a:rPr lang="en-US" sz="2400" dirty="0" smtClean="0">
                <a:solidFill>
                  <a:schemeClr val="accent2"/>
                </a:solidFill>
              </a:rPr>
              <a:t>Wrapping materials, bags		~13%</a:t>
            </a:r>
          </a:p>
          <a:p>
            <a:pPr algn="l"/>
            <a:r>
              <a:rPr lang="en-US" sz="2400" dirty="0" smtClean="0">
                <a:solidFill>
                  <a:schemeClr val="accent2"/>
                </a:solidFill>
              </a:rPr>
              <a:t>Oral hygiene products			~12%</a:t>
            </a:r>
          </a:p>
          <a:p>
            <a:pPr algn="l"/>
            <a:r>
              <a:rPr lang="en-US" sz="2400" dirty="0" smtClean="0">
                <a:solidFill>
                  <a:schemeClr val="accent2"/>
                </a:solidFill>
              </a:rPr>
              <a:t>Household cleaners			~12%</a:t>
            </a:r>
          </a:p>
        </p:txBody>
      </p:sp>
      <p:sp>
        <p:nvSpPr>
          <p:cNvPr id="12293" name="Text Box 4"/>
          <p:cNvSpPr txBox="1">
            <a:spLocks noChangeArrowheads="1"/>
          </p:cNvSpPr>
          <p:nvPr/>
        </p:nvSpPr>
        <p:spPr bwMode="auto">
          <a:xfrm>
            <a:off x="838200" y="1670189"/>
            <a:ext cx="7774885" cy="70788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b">
            <a:spAutoFit/>
          </a:bodyPr>
          <a:lstStyle/>
          <a:p>
            <a:pPr eaLnBrk="0" hangingPunct="0"/>
            <a:r>
              <a:rPr lang="en-US" sz="2000" b="1" dirty="0">
                <a:solidFill>
                  <a:schemeClr val="accent2"/>
                </a:solidFill>
              </a:rPr>
              <a:t>Product category	 		    % of sales using </a:t>
            </a:r>
          </a:p>
          <a:p>
            <a:pPr eaLnBrk="0" hangingPunct="0"/>
            <a:r>
              <a:rPr lang="en-US" sz="2000" b="1" dirty="0">
                <a:solidFill>
                  <a:schemeClr val="accent2"/>
                </a:solidFill>
              </a:rPr>
              <a:t>					manufacturer’s coupon</a:t>
            </a:r>
          </a:p>
        </p:txBody>
      </p:sp>
      <p:sp>
        <p:nvSpPr>
          <p:cNvPr id="12298" name="Line 9"/>
          <p:cNvSpPr>
            <a:spLocks noChangeShapeType="1"/>
          </p:cNvSpPr>
          <p:nvPr/>
        </p:nvSpPr>
        <p:spPr bwMode="auto">
          <a:xfrm flipH="1">
            <a:off x="685800" y="2362200"/>
            <a:ext cx="78486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52400" y="152400"/>
            <a:ext cx="8839200" cy="1219200"/>
          </a:xfrm>
          <a:prstGeom prst="rect">
            <a:avLst/>
          </a:prstGeom>
          <a:solidFill>
            <a:srgbClr val="FFC000">
              <a:alpha val="5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304800"/>
            <a:ext cx="8534400" cy="1066800"/>
          </a:xfrm>
          <a:noFill/>
        </p:spPr>
        <p:txBody>
          <a:bodyPr/>
          <a:lstStyle/>
          <a:p>
            <a:r>
              <a:rPr lang="en-US" sz="4000" dirty="0" smtClean="0">
                <a:solidFill>
                  <a:schemeClr val="accent2"/>
                </a:solidFill>
                <a:latin typeface="Tahoma" pitchFamily="34" charset="0"/>
              </a:rPr>
              <a:t>Coupon Redemption Rates</a:t>
            </a:r>
          </a:p>
        </p:txBody>
      </p:sp>
      <p:sp>
        <p:nvSpPr>
          <p:cNvPr id="11267" name="Rectangle 3"/>
          <p:cNvSpPr txBox="1">
            <a:spLocks noChangeArrowheads="1"/>
          </p:cNvSpPr>
          <p:nvPr/>
        </p:nvSpPr>
        <p:spPr bwMode="auto">
          <a:xfrm>
            <a:off x="571500" y="2133600"/>
            <a:ext cx="80010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lnSpc>
                <a:spcPct val="90000"/>
              </a:lnSpc>
              <a:spcBef>
                <a:spcPct val="10000"/>
              </a:spcBef>
              <a:buClr>
                <a:schemeClr val="accent2"/>
              </a:buClr>
              <a:buFontTx/>
              <a:buChar char="•"/>
              <a:tabLst>
                <a:tab pos="0" algn="l"/>
              </a:tabLst>
            </a:pPr>
            <a:r>
              <a:rPr lang="en-US" b="1" dirty="0">
                <a:solidFill>
                  <a:schemeClr val="accent2"/>
                </a:solidFill>
              </a:rPr>
              <a:t>Instant redeemable				</a:t>
            </a:r>
            <a:r>
              <a:rPr lang="en-US" b="1" dirty="0" smtClean="0">
                <a:solidFill>
                  <a:schemeClr val="accent2"/>
                </a:solidFill>
              </a:rPr>
              <a:t>~39%</a:t>
            </a:r>
            <a:endParaRPr lang="en-US" b="1" dirty="0">
              <a:solidFill>
                <a:schemeClr val="accent2"/>
              </a:solidFill>
            </a:endParaRPr>
          </a:p>
          <a:p>
            <a:pPr marL="342900" indent="-342900" eaLnBrk="0" hangingPunct="0">
              <a:lnSpc>
                <a:spcPct val="90000"/>
              </a:lnSpc>
              <a:spcBef>
                <a:spcPct val="10000"/>
              </a:spcBef>
              <a:buClr>
                <a:schemeClr val="accent2"/>
              </a:buClr>
              <a:buFontTx/>
              <a:buChar char="•"/>
              <a:tabLst>
                <a:tab pos="0" algn="l"/>
              </a:tabLst>
            </a:pPr>
            <a:r>
              <a:rPr lang="en-US" b="1" dirty="0" smtClean="0">
                <a:solidFill>
                  <a:schemeClr val="accent2"/>
                </a:solidFill>
              </a:rPr>
              <a:t>Bounce-back, In-Pack</a:t>
            </a:r>
            <a:r>
              <a:rPr lang="en-US" b="1" dirty="0">
                <a:solidFill>
                  <a:schemeClr val="accent2"/>
                </a:solidFill>
              </a:rPr>
              <a:t>			</a:t>
            </a:r>
            <a:r>
              <a:rPr lang="en-US" b="1" dirty="0" smtClean="0">
                <a:solidFill>
                  <a:schemeClr val="accent2"/>
                </a:solidFill>
              </a:rPr>
              <a:t>~23%</a:t>
            </a:r>
          </a:p>
          <a:p>
            <a:pPr marL="342900" indent="-342900" eaLnBrk="0" hangingPunct="0">
              <a:lnSpc>
                <a:spcPct val="90000"/>
              </a:lnSpc>
              <a:spcBef>
                <a:spcPct val="10000"/>
              </a:spcBef>
              <a:buClr>
                <a:schemeClr val="accent2"/>
              </a:buClr>
              <a:buFontTx/>
              <a:buChar char="•"/>
              <a:tabLst>
                <a:tab pos="0" algn="l"/>
              </a:tabLst>
            </a:pPr>
            <a:r>
              <a:rPr lang="en-US" b="1" dirty="0" smtClean="0">
                <a:solidFill>
                  <a:schemeClr val="accent2"/>
                </a:solidFill>
              </a:rPr>
              <a:t>Electronic shelf					~18%</a:t>
            </a:r>
          </a:p>
          <a:p>
            <a:pPr marL="342900" indent="-342900" eaLnBrk="0" hangingPunct="0">
              <a:lnSpc>
                <a:spcPct val="90000"/>
              </a:lnSpc>
              <a:spcBef>
                <a:spcPct val="10000"/>
              </a:spcBef>
              <a:buClr>
                <a:schemeClr val="accent2"/>
              </a:buClr>
              <a:buFontTx/>
              <a:buChar char="•"/>
              <a:tabLst>
                <a:tab pos="0" algn="l"/>
              </a:tabLst>
            </a:pPr>
            <a:r>
              <a:rPr lang="en-US" b="1" dirty="0" smtClean="0">
                <a:solidFill>
                  <a:schemeClr val="accent2"/>
                </a:solidFill>
              </a:rPr>
              <a:t>Instant </a:t>
            </a:r>
            <a:r>
              <a:rPr lang="en-US" b="1" dirty="0">
                <a:solidFill>
                  <a:schemeClr val="accent2"/>
                </a:solidFill>
              </a:rPr>
              <a:t>redeemable – cross ruff		</a:t>
            </a:r>
            <a:r>
              <a:rPr lang="en-US" b="1" dirty="0" smtClean="0">
                <a:solidFill>
                  <a:schemeClr val="accent2"/>
                </a:solidFill>
              </a:rPr>
              <a:t>~17%</a:t>
            </a:r>
            <a:endParaRPr lang="en-US" b="1" dirty="0">
              <a:solidFill>
                <a:schemeClr val="accent2"/>
              </a:solidFill>
            </a:endParaRPr>
          </a:p>
          <a:p>
            <a:pPr marL="342900" indent="-342900" eaLnBrk="0" hangingPunct="0">
              <a:lnSpc>
                <a:spcPct val="90000"/>
              </a:lnSpc>
              <a:spcBef>
                <a:spcPct val="10000"/>
              </a:spcBef>
              <a:buClr>
                <a:schemeClr val="accent2"/>
              </a:buClr>
              <a:buFontTx/>
              <a:buChar char="•"/>
              <a:tabLst>
                <a:tab pos="0" algn="l"/>
              </a:tabLst>
            </a:pPr>
            <a:r>
              <a:rPr lang="en-US" b="1" dirty="0" smtClean="0">
                <a:solidFill>
                  <a:schemeClr val="accent2"/>
                </a:solidFill>
              </a:rPr>
              <a:t>On-pack</a:t>
            </a:r>
            <a:r>
              <a:rPr lang="en-US" b="1" dirty="0">
                <a:solidFill>
                  <a:schemeClr val="accent2"/>
                </a:solidFill>
              </a:rPr>
              <a:t>						  </a:t>
            </a:r>
            <a:r>
              <a:rPr lang="en-US" b="1" dirty="0" smtClean="0">
                <a:solidFill>
                  <a:schemeClr val="accent2"/>
                </a:solidFill>
              </a:rPr>
              <a:t>~5%</a:t>
            </a:r>
            <a:endParaRPr lang="en-US" b="1" dirty="0">
              <a:solidFill>
                <a:schemeClr val="accent2"/>
              </a:solidFill>
            </a:endParaRPr>
          </a:p>
          <a:p>
            <a:pPr marL="342900" indent="-342900" eaLnBrk="0" hangingPunct="0">
              <a:lnSpc>
                <a:spcPct val="90000"/>
              </a:lnSpc>
              <a:spcBef>
                <a:spcPct val="10000"/>
              </a:spcBef>
              <a:buClr>
                <a:schemeClr val="accent2"/>
              </a:buClr>
              <a:buFontTx/>
              <a:buChar char="•"/>
              <a:tabLst>
                <a:tab pos="0" algn="l"/>
              </a:tabLst>
            </a:pPr>
            <a:r>
              <a:rPr lang="en-US" b="1" dirty="0">
                <a:solidFill>
                  <a:schemeClr val="accent2"/>
                </a:solidFill>
              </a:rPr>
              <a:t>Direct mail					   </a:t>
            </a:r>
            <a:r>
              <a:rPr lang="en-US" b="1" dirty="0" smtClean="0">
                <a:solidFill>
                  <a:schemeClr val="accent2"/>
                </a:solidFill>
              </a:rPr>
              <a:t>~4%</a:t>
            </a:r>
            <a:endParaRPr lang="en-US" b="1" dirty="0">
              <a:solidFill>
                <a:schemeClr val="accent2"/>
              </a:solidFill>
            </a:endParaRPr>
          </a:p>
          <a:p>
            <a:pPr marL="342900" indent="-342900" eaLnBrk="0" hangingPunct="0">
              <a:lnSpc>
                <a:spcPct val="90000"/>
              </a:lnSpc>
              <a:spcBef>
                <a:spcPct val="10000"/>
              </a:spcBef>
              <a:buClr>
                <a:schemeClr val="accent2"/>
              </a:buClr>
              <a:buFontTx/>
              <a:buChar char="•"/>
              <a:tabLst>
                <a:tab pos="0" algn="l"/>
              </a:tabLst>
            </a:pPr>
            <a:r>
              <a:rPr lang="en-US" b="1" dirty="0">
                <a:solidFill>
                  <a:schemeClr val="accent2"/>
                </a:solidFill>
              </a:rPr>
              <a:t>Handout						   </a:t>
            </a:r>
            <a:r>
              <a:rPr lang="en-US" b="1" dirty="0" smtClean="0">
                <a:solidFill>
                  <a:schemeClr val="accent2"/>
                </a:solidFill>
              </a:rPr>
              <a:t>~3%</a:t>
            </a:r>
            <a:endParaRPr lang="en-US" b="1" dirty="0">
              <a:solidFill>
                <a:schemeClr val="accent2"/>
              </a:solidFill>
            </a:endParaRPr>
          </a:p>
          <a:p>
            <a:pPr marL="342900" indent="-342900" eaLnBrk="0" hangingPunct="0">
              <a:lnSpc>
                <a:spcPct val="90000"/>
              </a:lnSpc>
              <a:spcBef>
                <a:spcPct val="10000"/>
              </a:spcBef>
              <a:buClr>
                <a:schemeClr val="accent2"/>
              </a:buClr>
              <a:buFontTx/>
              <a:buChar char="•"/>
              <a:tabLst>
                <a:tab pos="0" algn="l"/>
              </a:tabLst>
            </a:pPr>
            <a:r>
              <a:rPr lang="en-US" b="1" dirty="0">
                <a:solidFill>
                  <a:schemeClr val="accent2"/>
                </a:solidFill>
              </a:rPr>
              <a:t>Free-standing inserts				   </a:t>
            </a:r>
            <a:r>
              <a:rPr lang="en-US" b="1" dirty="0" smtClean="0">
                <a:solidFill>
                  <a:schemeClr val="accent2"/>
                </a:solidFill>
              </a:rPr>
              <a:t>~1%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685800" y="1600200"/>
            <a:ext cx="81534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/>
            <a:r>
              <a:rPr lang="en-US" b="1" u="sng" dirty="0">
                <a:solidFill>
                  <a:schemeClr val="accent2"/>
                </a:solidFill>
              </a:rPr>
              <a:t>Type of coupon</a:t>
            </a:r>
            <a:r>
              <a:rPr lang="en-US" b="1" dirty="0">
                <a:solidFill>
                  <a:schemeClr val="accent2"/>
                </a:solidFill>
              </a:rPr>
              <a:t>			     </a:t>
            </a:r>
            <a:r>
              <a:rPr lang="en-US" b="1" u="sng" dirty="0">
                <a:solidFill>
                  <a:schemeClr val="accent2"/>
                </a:solidFill>
              </a:rPr>
              <a:t>Percent Redeemed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914400" y="6172200"/>
            <a:ext cx="2822575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/>
              <a:t>Source: Santella &amp; Associates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52400" y="152400"/>
            <a:ext cx="8839200" cy="1219200"/>
          </a:xfrm>
          <a:prstGeom prst="rect">
            <a:avLst/>
          </a:prstGeom>
          <a:solidFill>
            <a:srgbClr val="FFC000">
              <a:alpha val="5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2100" y="304800"/>
            <a:ext cx="8572500" cy="1143000"/>
          </a:xfrm>
          <a:noFill/>
        </p:spPr>
        <p:txBody>
          <a:bodyPr/>
          <a:lstStyle/>
          <a:p>
            <a:r>
              <a:rPr lang="en-US" sz="4000" dirty="0" smtClean="0">
                <a:solidFill>
                  <a:schemeClr val="accent2"/>
                </a:solidFill>
                <a:latin typeface="Tahoma" pitchFamily="34" charset="0"/>
              </a:rPr>
              <a:t>Problems with Coupons</a:t>
            </a:r>
          </a:p>
        </p:txBody>
      </p:sp>
      <p:sp>
        <p:nvSpPr>
          <p:cNvPr id="12291" name="Rectangle 3"/>
          <p:cNvSpPr txBox="1">
            <a:spLocks noChangeArrowheads="1"/>
          </p:cNvSpPr>
          <p:nvPr/>
        </p:nvSpPr>
        <p:spPr bwMode="auto">
          <a:xfrm>
            <a:off x="1524000" y="2514600"/>
            <a:ext cx="58674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lnSpc>
                <a:spcPct val="80000"/>
              </a:lnSpc>
              <a:spcBef>
                <a:spcPct val="10000"/>
              </a:spcBef>
              <a:spcAft>
                <a:spcPts val="1200"/>
              </a:spcAft>
              <a:buClr>
                <a:schemeClr val="accent2"/>
              </a:buClr>
              <a:buFontTx/>
              <a:buChar char="•"/>
              <a:tabLst>
                <a:tab pos="0" algn="l"/>
              </a:tabLst>
            </a:pPr>
            <a:r>
              <a:rPr lang="en-US" sz="3200" b="1" dirty="0">
                <a:solidFill>
                  <a:schemeClr val="accent2"/>
                </a:solidFill>
              </a:rPr>
              <a:t>Reduced </a:t>
            </a:r>
            <a:r>
              <a:rPr lang="en-US" sz="3200" b="1" dirty="0" smtClean="0">
                <a:solidFill>
                  <a:schemeClr val="accent2"/>
                </a:solidFill>
              </a:rPr>
              <a:t>revenues</a:t>
            </a:r>
          </a:p>
          <a:p>
            <a:pPr marL="342900" indent="-342900" eaLnBrk="0" hangingPunct="0">
              <a:lnSpc>
                <a:spcPct val="80000"/>
              </a:lnSpc>
              <a:spcBef>
                <a:spcPct val="10000"/>
              </a:spcBef>
              <a:spcAft>
                <a:spcPts val="1200"/>
              </a:spcAft>
              <a:buClr>
                <a:schemeClr val="accent2"/>
              </a:buClr>
              <a:buFontTx/>
              <a:buChar char="•"/>
              <a:tabLst>
                <a:tab pos="0" algn="l"/>
              </a:tabLst>
            </a:pPr>
            <a:r>
              <a:rPr lang="en-US" sz="3200" b="1" dirty="0" smtClean="0">
                <a:solidFill>
                  <a:schemeClr val="accent2"/>
                </a:solidFill>
              </a:rPr>
              <a:t>Used </a:t>
            </a:r>
            <a:r>
              <a:rPr lang="en-US" sz="3200" b="1" dirty="0">
                <a:solidFill>
                  <a:schemeClr val="accent2"/>
                </a:solidFill>
              </a:rPr>
              <a:t>by brand preference consumers (80</a:t>
            </a:r>
            <a:r>
              <a:rPr lang="en-US" sz="3200" b="1" dirty="0" smtClean="0">
                <a:solidFill>
                  <a:schemeClr val="accent2"/>
                </a:solidFill>
              </a:rPr>
              <a:t>%)</a:t>
            </a:r>
          </a:p>
          <a:p>
            <a:pPr marL="342900" indent="-342900" eaLnBrk="0" hangingPunct="0">
              <a:lnSpc>
                <a:spcPct val="80000"/>
              </a:lnSpc>
              <a:spcBef>
                <a:spcPct val="10000"/>
              </a:spcBef>
              <a:spcAft>
                <a:spcPts val="1200"/>
              </a:spcAft>
              <a:buClr>
                <a:schemeClr val="accent2"/>
              </a:buClr>
              <a:buFontTx/>
              <a:buChar char="•"/>
              <a:tabLst>
                <a:tab pos="0" algn="l"/>
              </a:tabLst>
            </a:pPr>
            <a:r>
              <a:rPr lang="en-US" sz="3200" b="1" dirty="0" smtClean="0">
                <a:solidFill>
                  <a:schemeClr val="accent2"/>
                </a:solidFill>
              </a:rPr>
              <a:t>“</a:t>
            </a:r>
            <a:r>
              <a:rPr lang="en-US" sz="3200" b="1" dirty="0">
                <a:solidFill>
                  <a:schemeClr val="accent2"/>
                </a:solidFill>
              </a:rPr>
              <a:t>Necessary </a:t>
            </a:r>
            <a:r>
              <a:rPr lang="en-US" sz="3200" b="1" dirty="0" smtClean="0">
                <a:solidFill>
                  <a:schemeClr val="accent2"/>
                </a:solidFill>
              </a:rPr>
              <a:t>evil”</a:t>
            </a:r>
            <a:endParaRPr lang="en-US" sz="32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52400" y="152400"/>
            <a:ext cx="8839200" cy="1219200"/>
          </a:xfrm>
          <a:prstGeom prst="rect">
            <a:avLst/>
          </a:prstGeom>
          <a:solidFill>
            <a:srgbClr val="FFC000">
              <a:alpha val="5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304800"/>
            <a:ext cx="9144000" cy="1066800"/>
          </a:xfrm>
        </p:spPr>
        <p:txBody>
          <a:bodyPr/>
          <a:lstStyle/>
          <a:p>
            <a:pPr>
              <a:defRPr/>
            </a:pPr>
            <a:r>
              <a:rPr lang="en-US" sz="4400" dirty="0" smtClean="0">
                <a:solidFill>
                  <a:schemeClr val="accent2"/>
                </a:solidFill>
                <a:latin typeface="Tahoma" pitchFamily="34" charset="0"/>
              </a:rPr>
              <a:t>Premiums</a:t>
            </a:r>
            <a:endParaRPr lang="en-US" sz="4400" dirty="0" smtClean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</p:txBody>
      </p:sp>
      <p:sp>
        <p:nvSpPr>
          <p:cNvPr id="1331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2514600"/>
            <a:ext cx="6400800" cy="3352800"/>
          </a:xfrm>
          <a:noFill/>
        </p:spPr>
        <p:txBody>
          <a:bodyPr/>
          <a:lstStyle/>
          <a:p>
            <a:pPr marL="465138" indent="-465138" algn="l">
              <a:buClr>
                <a:schemeClr val="accent2"/>
              </a:buClr>
              <a:buFontTx/>
              <a:buChar char="•"/>
              <a:tabLst>
                <a:tab pos="465138" algn="l"/>
              </a:tabLst>
            </a:pPr>
            <a:r>
              <a:rPr lang="en-US" sz="3200" dirty="0" smtClean="0">
                <a:solidFill>
                  <a:schemeClr val="accent2"/>
                </a:solidFill>
                <a:latin typeface="Tahoma" pitchFamily="34" charset="0"/>
              </a:rPr>
              <a:t>Free-in-the-mail</a:t>
            </a:r>
          </a:p>
          <a:p>
            <a:pPr marL="465138" indent="-465138" algn="l">
              <a:buClr>
                <a:schemeClr val="accent2"/>
              </a:buClr>
              <a:buFontTx/>
              <a:buChar char="•"/>
              <a:tabLst>
                <a:tab pos="465138" algn="l"/>
              </a:tabLst>
            </a:pPr>
            <a:r>
              <a:rPr lang="en-US" sz="3200" dirty="0" smtClean="0">
                <a:solidFill>
                  <a:schemeClr val="accent2"/>
                </a:solidFill>
                <a:latin typeface="Tahoma" pitchFamily="34" charset="0"/>
              </a:rPr>
              <a:t>In- or on-package</a:t>
            </a:r>
          </a:p>
          <a:p>
            <a:pPr marL="465138" indent="-465138" algn="l">
              <a:buClr>
                <a:schemeClr val="accent2"/>
              </a:buClr>
              <a:buFontTx/>
              <a:buChar char="•"/>
              <a:tabLst>
                <a:tab pos="465138" algn="l"/>
              </a:tabLst>
            </a:pPr>
            <a:r>
              <a:rPr lang="en-US" sz="3200" dirty="0" smtClean="0">
                <a:solidFill>
                  <a:schemeClr val="accent2"/>
                </a:solidFill>
                <a:latin typeface="Tahoma" pitchFamily="34" charset="0"/>
              </a:rPr>
              <a:t>Store or manufacturer</a:t>
            </a:r>
          </a:p>
          <a:p>
            <a:pPr marL="465138" indent="-465138" algn="l">
              <a:buClr>
                <a:schemeClr val="accent2"/>
              </a:buClr>
              <a:buFontTx/>
              <a:buChar char="•"/>
              <a:tabLst>
                <a:tab pos="465138" algn="l"/>
              </a:tabLst>
            </a:pPr>
            <a:r>
              <a:rPr lang="en-US" sz="3200" dirty="0" smtClean="0">
                <a:solidFill>
                  <a:schemeClr val="accent2"/>
                </a:solidFill>
                <a:latin typeface="Tahoma" pitchFamily="34" charset="0"/>
              </a:rPr>
              <a:t>Self-liquidating</a:t>
            </a:r>
          </a:p>
          <a:p>
            <a:pPr marL="922338" lvl="1" indent="-465138" algn="l">
              <a:buClr>
                <a:schemeClr val="accent2"/>
              </a:buClr>
              <a:buFontTx/>
              <a:buChar char="•"/>
              <a:tabLst>
                <a:tab pos="465138" algn="l"/>
              </a:tabLst>
            </a:pPr>
            <a:r>
              <a:rPr lang="en-US" dirty="0" smtClean="0">
                <a:solidFill>
                  <a:schemeClr val="accent2"/>
                </a:solidFill>
                <a:latin typeface="Tahoma" pitchFamily="34" charset="0"/>
              </a:rPr>
              <a:t>Don’t </a:t>
            </a:r>
            <a:r>
              <a:rPr lang="en-US" dirty="0" smtClean="0">
                <a:solidFill>
                  <a:schemeClr val="accent2"/>
                </a:solidFill>
                <a:latin typeface="Tahoma" pitchFamily="34" charset="0"/>
              </a:rPr>
              <a:t>expect premiums to increase short-term profits</a:t>
            </a:r>
          </a:p>
          <a:p>
            <a:pPr marL="465138" indent="-465138" algn="l">
              <a:buClr>
                <a:schemeClr val="accent2"/>
              </a:buClr>
              <a:buFontTx/>
              <a:buChar char="•"/>
              <a:tabLst>
                <a:tab pos="465138" algn="l"/>
              </a:tabLst>
            </a:pPr>
            <a:endParaRPr lang="en-US" sz="3200" dirty="0" smtClean="0">
              <a:solidFill>
                <a:schemeClr val="accent2"/>
              </a:solidFill>
              <a:latin typeface="Tahoma" pitchFamily="34" charset="0"/>
            </a:endParaRPr>
          </a:p>
        </p:txBody>
      </p:sp>
      <p:sp>
        <p:nvSpPr>
          <p:cNvPr id="13315" name="Rectangle 2"/>
          <p:cNvSpPr>
            <a:spLocks noChangeArrowheads="1"/>
          </p:cNvSpPr>
          <p:nvPr/>
        </p:nvSpPr>
        <p:spPr bwMode="auto">
          <a:xfrm>
            <a:off x="304800" y="228600"/>
            <a:ext cx="8534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52400" y="152400"/>
            <a:ext cx="8839200" cy="1219200"/>
          </a:xfrm>
          <a:prstGeom prst="rect">
            <a:avLst/>
          </a:prstGeom>
          <a:solidFill>
            <a:srgbClr val="FFC000">
              <a:alpha val="5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304800"/>
            <a:ext cx="9144000" cy="1066800"/>
          </a:xfrm>
        </p:spPr>
        <p:txBody>
          <a:bodyPr/>
          <a:lstStyle/>
          <a:p>
            <a:pPr>
              <a:defRPr/>
            </a:pPr>
            <a:r>
              <a:rPr lang="en-US" sz="4400" dirty="0" smtClean="0">
                <a:solidFill>
                  <a:schemeClr val="accent2"/>
                </a:solidFill>
                <a:latin typeface="Tahoma" pitchFamily="34" charset="0"/>
              </a:rPr>
              <a:t>Contests and Sweepstakes</a:t>
            </a:r>
            <a:endParaRPr lang="en-US" sz="4400" dirty="0" smtClean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1752600"/>
            <a:ext cx="7391400" cy="3810000"/>
          </a:xfrm>
          <a:noFill/>
        </p:spPr>
        <p:txBody>
          <a:bodyPr/>
          <a:lstStyle/>
          <a:p>
            <a:pPr marL="465138" indent="-465138" algn="l">
              <a:buClr>
                <a:schemeClr val="accent2"/>
              </a:buClr>
              <a:buFontTx/>
              <a:buChar char="•"/>
              <a:tabLst>
                <a:tab pos="465138" algn="l"/>
              </a:tabLst>
            </a:pPr>
            <a:r>
              <a:rPr lang="en-US" sz="3000" dirty="0" smtClean="0">
                <a:solidFill>
                  <a:schemeClr val="accent2"/>
                </a:solidFill>
                <a:latin typeface="Tahoma" pitchFamily="34" charset="0"/>
              </a:rPr>
              <a:t>Contests</a:t>
            </a:r>
          </a:p>
          <a:p>
            <a:pPr marL="1020763" lvl="1" indent="-285750" algn="l">
              <a:buClr>
                <a:schemeClr val="accent2"/>
              </a:buClr>
              <a:buFont typeface="Wingdings" pitchFamily="2" charset="2"/>
              <a:buChar char="§"/>
              <a:tabLst>
                <a:tab pos="465138" algn="l"/>
              </a:tabLst>
            </a:pPr>
            <a:r>
              <a:rPr lang="en-US" dirty="0" smtClean="0">
                <a:solidFill>
                  <a:schemeClr val="accent2"/>
                </a:solidFill>
                <a:latin typeface="Tahoma" pitchFamily="34" charset="0"/>
              </a:rPr>
              <a:t>Require activity, skill</a:t>
            </a:r>
          </a:p>
          <a:p>
            <a:pPr marL="1020763" lvl="1" indent="-285750" algn="l">
              <a:buClr>
                <a:schemeClr val="accent2"/>
              </a:buClr>
              <a:buFont typeface="Wingdings" pitchFamily="2" charset="2"/>
              <a:buChar char="§"/>
              <a:tabLst>
                <a:tab pos="465138" algn="l"/>
              </a:tabLst>
            </a:pPr>
            <a:r>
              <a:rPr lang="en-US" dirty="0" smtClean="0">
                <a:solidFill>
                  <a:schemeClr val="accent2"/>
                </a:solidFill>
                <a:latin typeface="Tahoma" pitchFamily="34" charset="0"/>
              </a:rPr>
              <a:t>Can require purchase</a:t>
            </a:r>
          </a:p>
          <a:p>
            <a:pPr marL="465138" indent="-465138" algn="l">
              <a:buClr>
                <a:schemeClr val="accent2"/>
              </a:buClr>
              <a:buFontTx/>
              <a:buChar char="•"/>
              <a:tabLst>
                <a:tab pos="465138" algn="l"/>
              </a:tabLst>
            </a:pPr>
            <a:r>
              <a:rPr lang="en-US" sz="3000" dirty="0" smtClean="0">
                <a:solidFill>
                  <a:schemeClr val="accent2"/>
                </a:solidFill>
                <a:latin typeface="Tahoma" pitchFamily="34" charset="0"/>
              </a:rPr>
              <a:t>Sweepstakes</a:t>
            </a:r>
          </a:p>
          <a:p>
            <a:pPr marL="1020763" lvl="1" indent="-285750" algn="l">
              <a:buClr>
                <a:schemeClr val="accent2"/>
              </a:buClr>
              <a:buFont typeface="Wingdings" pitchFamily="2" charset="2"/>
              <a:buChar char="§"/>
              <a:tabLst>
                <a:tab pos="465138" algn="l"/>
              </a:tabLst>
            </a:pPr>
            <a:r>
              <a:rPr lang="en-US" dirty="0" smtClean="0">
                <a:solidFill>
                  <a:schemeClr val="accent2"/>
                </a:solidFill>
                <a:latin typeface="Tahoma" pitchFamily="34" charset="0"/>
              </a:rPr>
              <a:t>Random chance</a:t>
            </a:r>
          </a:p>
          <a:p>
            <a:pPr marL="1020763" lvl="1" indent="-285750" algn="l">
              <a:buClr>
                <a:schemeClr val="accent2"/>
              </a:buClr>
              <a:buFont typeface="Wingdings" pitchFamily="2" charset="2"/>
              <a:buChar char="§"/>
              <a:tabLst>
                <a:tab pos="465138" algn="l"/>
              </a:tabLst>
            </a:pPr>
            <a:r>
              <a:rPr lang="en-US" dirty="0" smtClean="0">
                <a:solidFill>
                  <a:schemeClr val="accent2"/>
                </a:solidFill>
                <a:latin typeface="Tahoma" pitchFamily="34" charset="0"/>
              </a:rPr>
              <a:t>Must publish odds</a:t>
            </a:r>
          </a:p>
          <a:p>
            <a:pPr marL="1020763" lvl="1" indent="-285750" algn="l">
              <a:buClr>
                <a:schemeClr val="accent2"/>
              </a:buClr>
              <a:buFont typeface="Wingdings" pitchFamily="2" charset="2"/>
              <a:buChar char="§"/>
              <a:tabLst>
                <a:tab pos="465138" algn="l"/>
              </a:tabLst>
            </a:pPr>
            <a:r>
              <a:rPr lang="en-US" dirty="0" smtClean="0">
                <a:solidFill>
                  <a:schemeClr val="accent2"/>
                </a:solidFill>
                <a:latin typeface="Tahoma" pitchFamily="34" charset="0"/>
              </a:rPr>
              <a:t>Cannot require purchase</a:t>
            </a:r>
          </a:p>
          <a:p>
            <a:pPr marL="1020763" lvl="1" indent="-285750" algn="l">
              <a:buClr>
                <a:schemeClr val="accent2"/>
              </a:buClr>
              <a:buFont typeface="Wingdings" pitchFamily="2" charset="2"/>
              <a:buChar char="§"/>
              <a:tabLst>
                <a:tab pos="465138" algn="l"/>
              </a:tabLst>
            </a:pPr>
            <a:r>
              <a:rPr lang="en-US" dirty="0" smtClean="0">
                <a:solidFill>
                  <a:schemeClr val="accent2"/>
                </a:solidFill>
                <a:latin typeface="Tahoma" pitchFamily="34" charset="0"/>
              </a:rPr>
              <a:t>Enter as many times as desired</a:t>
            </a:r>
          </a:p>
        </p:txBody>
      </p:sp>
      <p:sp>
        <p:nvSpPr>
          <p:cNvPr id="15363" name="Rectangle 2"/>
          <p:cNvSpPr>
            <a:spLocks noChangeArrowheads="1"/>
          </p:cNvSpPr>
          <p:nvPr/>
        </p:nvSpPr>
        <p:spPr bwMode="auto">
          <a:xfrm>
            <a:off x="304800" y="228600"/>
            <a:ext cx="8534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52400" y="152400"/>
            <a:ext cx="8839200" cy="1219200"/>
          </a:xfrm>
          <a:prstGeom prst="rect">
            <a:avLst/>
          </a:prstGeom>
          <a:solidFill>
            <a:srgbClr val="FFC000">
              <a:alpha val="5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304800"/>
            <a:ext cx="9144000" cy="1143000"/>
          </a:xfrm>
        </p:spPr>
        <p:txBody>
          <a:bodyPr/>
          <a:lstStyle/>
          <a:p>
            <a:pPr>
              <a:defRPr/>
            </a:pPr>
            <a:r>
              <a:rPr lang="en-US" sz="4400" dirty="0" smtClean="0">
                <a:solidFill>
                  <a:schemeClr val="accent2"/>
                </a:solidFill>
                <a:latin typeface="Tahoma" pitchFamily="34" charset="0"/>
              </a:rPr>
              <a:t>Refunds and Rebates</a:t>
            </a:r>
            <a:endParaRPr lang="en-US" sz="4400" dirty="0" smtClean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</p:txBody>
      </p:sp>
      <p:sp>
        <p:nvSpPr>
          <p:cNvPr id="17412" name="Rectangle 3"/>
          <p:cNvSpPr txBox="1">
            <a:spLocks noChangeArrowheads="1"/>
          </p:cNvSpPr>
          <p:nvPr/>
        </p:nvSpPr>
        <p:spPr bwMode="auto">
          <a:xfrm>
            <a:off x="1447800" y="1828800"/>
            <a:ext cx="6248400" cy="37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10000"/>
              </a:spcBef>
              <a:buClr>
                <a:schemeClr val="accent2"/>
              </a:buClr>
              <a:buFontTx/>
              <a:buChar char="•"/>
              <a:tabLst>
                <a:tab pos="0" algn="l"/>
              </a:tabLst>
            </a:pPr>
            <a:r>
              <a:rPr lang="en-US" sz="2800" b="1" dirty="0">
                <a:solidFill>
                  <a:schemeClr val="accent2"/>
                </a:solidFill>
              </a:rPr>
              <a:t>Refunds – soft goods</a:t>
            </a:r>
          </a:p>
          <a:p>
            <a:pPr marL="342900" indent="-342900" eaLnBrk="0" hangingPunct="0">
              <a:spcBef>
                <a:spcPct val="10000"/>
              </a:spcBef>
              <a:buClr>
                <a:schemeClr val="accent2"/>
              </a:buClr>
              <a:buFontTx/>
              <a:buChar char="•"/>
              <a:tabLst>
                <a:tab pos="0" algn="l"/>
              </a:tabLst>
            </a:pPr>
            <a:r>
              <a:rPr lang="en-US" sz="2800" b="1" dirty="0">
                <a:solidFill>
                  <a:schemeClr val="accent2"/>
                </a:solidFill>
              </a:rPr>
              <a:t>Rebates – hard goods</a:t>
            </a:r>
          </a:p>
          <a:p>
            <a:pPr marL="342900" indent="-342900" eaLnBrk="0" hangingPunct="0">
              <a:spcBef>
                <a:spcPct val="10000"/>
              </a:spcBef>
              <a:buClr>
                <a:schemeClr val="accent2"/>
              </a:buClr>
              <a:buFontTx/>
              <a:buChar char="•"/>
              <a:tabLst>
                <a:tab pos="0" algn="l"/>
              </a:tabLst>
            </a:pPr>
            <a:r>
              <a:rPr lang="en-US" sz="2800" b="1" dirty="0">
                <a:solidFill>
                  <a:schemeClr val="accent2"/>
                </a:solidFill>
              </a:rPr>
              <a:t>Hassle to redeem</a:t>
            </a:r>
          </a:p>
          <a:p>
            <a:pPr marL="342900" indent="-342900" eaLnBrk="0" hangingPunct="0">
              <a:spcBef>
                <a:spcPct val="10000"/>
              </a:spcBef>
              <a:buClr>
                <a:schemeClr val="accent2"/>
              </a:buClr>
              <a:buFontTx/>
              <a:buChar char="•"/>
              <a:tabLst>
                <a:tab pos="0" algn="l"/>
              </a:tabLst>
            </a:pPr>
            <a:r>
              <a:rPr lang="en-US" sz="2800" b="1" dirty="0">
                <a:solidFill>
                  <a:schemeClr val="accent2"/>
                </a:solidFill>
              </a:rPr>
              <a:t>Now expected by consumers</a:t>
            </a:r>
          </a:p>
          <a:p>
            <a:pPr marL="342900" indent="-342900" eaLnBrk="0" hangingPunct="0">
              <a:spcBef>
                <a:spcPct val="10000"/>
              </a:spcBef>
              <a:buClr>
                <a:schemeClr val="accent2"/>
              </a:buClr>
              <a:buFontTx/>
              <a:buChar char="•"/>
              <a:tabLst>
                <a:tab pos="0" algn="l"/>
              </a:tabLst>
            </a:pPr>
            <a:r>
              <a:rPr lang="en-US" sz="2800" b="1" dirty="0">
                <a:solidFill>
                  <a:schemeClr val="accent2"/>
                </a:solidFill>
              </a:rPr>
              <a:t>Redemption rates</a:t>
            </a:r>
          </a:p>
          <a:p>
            <a:pPr marL="742950" lvl="1" indent="-285750" eaLnBrk="0" hangingPunct="0">
              <a:spcBef>
                <a:spcPct val="10000"/>
              </a:spcBef>
              <a:buClr>
                <a:schemeClr val="accent2"/>
              </a:buClr>
              <a:buFont typeface="Wingdings" pitchFamily="2" charset="2"/>
              <a:buChar char="§"/>
              <a:tabLst>
                <a:tab pos="0" algn="l"/>
              </a:tabLst>
            </a:pPr>
            <a:r>
              <a:rPr lang="en-US" sz="2800" b="1" dirty="0">
                <a:solidFill>
                  <a:schemeClr val="accent2"/>
                </a:solidFill>
              </a:rPr>
              <a:t>30% overall</a:t>
            </a:r>
          </a:p>
          <a:p>
            <a:pPr marL="742950" lvl="1" indent="-285750" eaLnBrk="0" hangingPunct="0">
              <a:spcBef>
                <a:spcPct val="10000"/>
              </a:spcBef>
              <a:buClr>
                <a:schemeClr val="accent2"/>
              </a:buClr>
              <a:buFont typeface="Wingdings" pitchFamily="2" charset="2"/>
              <a:buChar char="§"/>
              <a:tabLst>
                <a:tab pos="0" algn="l"/>
              </a:tabLst>
            </a:pPr>
            <a:r>
              <a:rPr lang="en-US" sz="2800" b="1" dirty="0">
                <a:solidFill>
                  <a:schemeClr val="accent2"/>
                </a:solidFill>
              </a:rPr>
              <a:t>65% for rebates over $50</a:t>
            </a:r>
          </a:p>
          <a:p>
            <a:pPr marL="742950" lvl="1" indent="-285750" eaLnBrk="0" hangingPunct="0">
              <a:spcBef>
                <a:spcPct val="10000"/>
              </a:spcBef>
              <a:buClr>
                <a:srgbClr val="000099"/>
              </a:buClr>
              <a:buFont typeface="Wingdings" pitchFamily="2" charset="2"/>
              <a:buChar char="§"/>
              <a:tabLst>
                <a:tab pos="0" algn="l"/>
              </a:tabLst>
            </a:pPr>
            <a:endParaRPr lang="en-US" sz="2800" b="1" dirty="0">
              <a:solidFill>
                <a:srgbClr val="CC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52400" y="152400"/>
            <a:ext cx="8839200" cy="1219200"/>
          </a:xfrm>
          <a:prstGeom prst="rect">
            <a:avLst/>
          </a:prstGeom>
          <a:solidFill>
            <a:srgbClr val="FFC000">
              <a:alpha val="5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304800"/>
            <a:ext cx="9144000" cy="990600"/>
          </a:xfrm>
        </p:spPr>
        <p:txBody>
          <a:bodyPr/>
          <a:lstStyle/>
          <a:p>
            <a:pPr>
              <a:defRPr/>
            </a:pPr>
            <a:r>
              <a:rPr lang="en-US" sz="4400" dirty="0" smtClean="0">
                <a:solidFill>
                  <a:schemeClr val="accent2"/>
                </a:solidFill>
                <a:latin typeface="Tahoma" pitchFamily="34" charset="0"/>
              </a:rPr>
              <a:t>Sampling</a:t>
            </a:r>
            <a:endParaRPr lang="en-US" sz="4400" dirty="0" smtClean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19300" y="2095500"/>
            <a:ext cx="5105400" cy="2667000"/>
          </a:xfrm>
          <a:noFill/>
        </p:spPr>
        <p:txBody>
          <a:bodyPr/>
          <a:lstStyle/>
          <a:p>
            <a:pPr marL="465138" indent="-465138" algn="l">
              <a:buClr>
                <a:schemeClr val="accent2"/>
              </a:buClr>
              <a:buFontTx/>
              <a:buChar char="•"/>
              <a:tabLst>
                <a:tab pos="465138" algn="l"/>
              </a:tabLst>
            </a:pPr>
            <a:r>
              <a:rPr lang="en-US" sz="2800" dirty="0" smtClean="0">
                <a:solidFill>
                  <a:schemeClr val="accent2"/>
                </a:solidFill>
                <a:latin typeface="Tahoma" pitchFamily="34" charset="0"/>
              </a:rPr>
              <a:t>In-store distribution</a:t>
            </a:r>
          </a:p>
          <a:p>
            <a:pPr marL="465138" indent="-465138" algn="l">
              <a:buClr>
                <a:schemeClr val="accent2"/>
              </a:buClr>
              <a:buFontTx/>
              <a:buChar char="•"/>
              <a:tabLst>
                <a:tab pos="465138" algn="l"/>
              </a:tabLst>
            </a:pPr>
            <a:r>
              <a:rPr lang="en-US" sz="2800" dirty="0" smtClean="0">
                <a:solidFill>
                  <a:schemeClr val="accent2"/>
                </a:solidFill>
                <a:latin typeface="Tahoma" pitchFamily="34" charset="0"/>
              </a:rPr>
              <a:t>Direct sampling</a:t>
            </a:r>
          </a:p>
          <a:p>
            <a:pPr marL="465138" indent="-465138" algn="l">
              <a:buClr>
                <a:schemeClr val="accent2"/>
              </a:buClr>
              <a:buFontTx/>
              <a:buChar char="•"/>
              <a:tabLst>
                <a:tab pos="465138" algn="l"/>
              </a:tabLst>
            </a:pPr>
            <a:r>
              <a:rPr lang="en-US" sz="2800" dirty="0" smtClean="0">
                <a:solidFill>
                  <a:schemeClr val="accent2"/>
                </a:solidFill>
                <a:latin typeface="Tahoma" pitchFamily="34" charset="0"/>
              </a:rPr>
              <a:t>Response sampling</a:t>
            </a:r>
          </a:p>
          <a:p>
            <a:pPr marL="465138" indent="-465138" algn="l">
              <a:buClr>
                <a:schemeClr val="accent2"/>
              </a:buClr>
              <a:buFontTx/>
              <a:buChar char="•"/>
              <a:tabLst>
                <a:tab pos="465138" algn="l"/>
              </a:tabLst>
            </a:pPr>
            <a:r>
              <a:rPr lang="en-US" sz="2800" dirty="0" smtClean="0">
                <a:solidFill>
                  <a:schemeClr val="accent2"/>
                </a:solidFill>
                <a:latin typeface="Tahoma" pitchFamily="34" charset="0"/>
              </a:rPr>
              <a:t>Cross-ruff sampling</a:t>
            </a:r>
          </a:p>
          <a:p>
            <a:pPr marL="465138" indent="-465138" algn="l">
              <a:buClr>
                <a:schemeClr val="accent2"/>
              </a:buClr>
              <a:buFontTx/>
              <a:buChar char="•"/>
              <a:tabLst>
                <a:tab pos="465138" algn="l"/>
              </a:tabLst>
            </a:pPr>
            <a:r>
              <a:rPr lang="en-US" sz="2800" dirty="0" smtClean="0">
                <a:solidFill>
                  <a:schemeClr val="accent2"/>
                </a:solidFill>
                <a:latin typeface="Tahoma" pitchFamily="34" charset="0"/>
              </a:rPr>
              <a:t>Professional </a:t>
            </a:r>
            <a:r>
              <a:rPr lang="en-US" sz="2800" dirty="0" smtClean="0">
                <a:solidFill>
                  <a:schemeClr val="accent2"/>
                </a:solidFill>
                <a:latin typeface="Tahoma" pitchFamily="34" charset="0"/>
              </a:rPr>
              <a:t>sampling</a:t>
            </a:r>
          </a:p>
        </p:txBody>
      </p:sp>
      <p:sp>
        <p:nvSpPr>
          <p:cNvPr id="18435" name="Rectangle 2"/>
          <p:cNvSpPr>
            <a:spLocks noChangeArrowheads="1"/>
          </p:cNvSpPr>
          <p:nvPr/>
        </p:nvSpPr>
        <p:spPr bwMode="auto">
          <a:xfrm>
            <a:off x="304800" y="228600"/>
            <a:ext cx="8534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33400" y="4800600"/>
            <a:ext cx="8077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9863" indent="-169863"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00B050"/>
                </a:solidFill>
              </a:rPr>
              <a:t>33% who tried a sample made a purchase during same shopping trip</a:t>
            </a:r>
          </a:p>
          <a:p>
            <a:pPr marL="169863" indent="-169863"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00B050"/>
                </a:solidFill>
              </a:rPr>
              <a:t>58% would buy product again</a:t>
            </a:r>
          </a:p>
          <a:p>
            <a:pPr marL="169863" indent="-169863"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00B050"/>
                </a:solidFill>
              </a:rPr>
              <a:t>25% bought product instead of intended brand</a:t>
            </a:r>
            <a:endParaRPr lang="en-US" b="1" i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52400" y="152400"/>
            <a:ext cx="8839200" cy="1219200"/>
          </a:xfrm>
          <a:prstGeom prst="rect">
            <a:avLst/>
          </a:prstGeom>
          <a:solidFill>
            <a:srgbClr val="FFC000">
              <a:alpha val="5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304800"/>
            <a:ext cx="8534400" cy="1066800"/>
          </a:xfrm>
          <a:noFill/>
        </p:spPr>
        <p:txBody>
          <a:bodyPr/>
          <a:lstStyle/>
          <a:p>
            <a:r>
              <a:rPr lang="en-US" sz="4400" dirty="0" smtClean="0">
                <a:solidFill>
                  <a:schemeClr val="accent2"/>
                </a:solidFill>
                <a:latin typeface="Tahoma" pitchFamily="34" charset="0"/>
              </a:rPr>
              <a:t>Benefits of Sampling</a:t>
            </a:r>
          </a:p>
        </p:txBody>
      </p:sp>
      <p:sp>
        <p:nvSpPr>
          <p:cNvPr id="19459" name="Rectangle 3"/>
          <p:cNvSpPr txBox="1">
            <a:spLocks noChangeArrowheads="1"/>
          </p:cNvSpPr>
          <p:nvPr/>
        </p:nvSpPr>
        <p:spPr bwMode="auto">
          <a:xfrm>
            <a:off x="1181100" y="1905000"/>
            <a:ext cx="67818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10000"/>
              </a:spcBef>
              <a:buClr>
                <a:schemeClr val="accent2"/>
              </a:buClr>
              <a:tabLst>
                <a:tab pos="0" algn="l"/>
              </a:tabLst>
            </a:pPr>
            <a:r>
              <a:rPr lang="en-US" sz="2800" b="1" i="1" dirty="0" smtClean="0">
                <a:solidFill>
                  <a:schemeClr val="accent2"/>
                </a:solidFill>
              </a:rPr>
              <a:t>Target specific markets/audience</a:t>
            </a:r>
            <a:r>
              <a:rPr lang="en-US" sz="2800" b="1" i="1" dirty="0" smtClean="0">
                <a:solidFill>
                  <a:schemeClr val="accent2"/>
                </a:solidFill>
              </a:rPr>
              <a:t>!</a:t>
            </a:r>
            <a:endParaRPr lang="en-US" sz="2800" b="1" dirty="0" smtClean="0">
              <a:solidFill>
                <a:schemeClr val="accent2"/>
              </a:solidFill>
            </a:endParaRPr>
          </a:p>
          <a:p>
            <a:pPr marL="342900" indent="-342900" eaLnBrk="0" hangingPunct="0">
              <a:spcBef>
                <a:spcPct val="10000"/>
              </a:spcBef>
              <a:buClr>
                <a:schemeClr val="accent2"/>
              </a:buClr>
              <a:buFontTx/>
              <a:buChar char="•"/>
              <a:tabLst>
                <a:tab pos="0" algn="l"/>
              </a:tabLst>
            </a:pPr>
            <a:endParaRPr lang="en-US" sz="2800" b="1" dirty="0" smtClean="0">
              <a:solidFill>
                <a:schemeClr val="accent2"/>
              </a:solidFill>
            </a:endParaRPr>
          </a:p>
          <a:p>
            <a:pPr marL="800100" lvl="1" indent="-342900" eaLnBrk="0" hangingPunct="0">
              <a:spcBef>
                <a:spcPct val="10000"/>
              </a:spcBef>
              <a:buClr>
                <a:schemeClr val="accent2"/>
              </a:buClr>
              <a:buFontTx/>
              <a:buChar char="•"/>
              <a:tabLst>
                <a:tab pos="0" algn="l"/>
              </a:tabLst>
            </a:pPr>
            <a:r>
              <a:rPr lang="en-US" sz="2800" b="1" dirty="0" smtClean="0">
                <a:solidFill>
                  <a:schemeClr val="accent2"/>
                </a:solidFill>
              </a:rPr>
              <a:t>Introduce </a:t>
            </a:r>
            <a:r>
              <a:rPr lang="en-US" sz="2800" b="1" dirty="0">
                <a:solidFill>
                  <a:schemeClr val="accent2"/>
                </a:solidFill>
              </a:rPr>
              <a:t>new </a:t>
            </a:r>
            <a:r>
              <a:rPr lang="en-US" sz="2800" b="1" dirty="0" smtClean="0">
                <a:solidFill>
                  <a:schemeClr val="accent2"/>
                </a:solidFill>
              </a:rPr>
              <a:t>products</a:t>
            </a:r>
          </a:p>
          <a:p>
            <a:pPr marL="800100" lvl="1" indent="-342900" eaLnBrk="0" hangingPunct="0">
              <a:spcBef>
                <a:spcPct val="10000"/>
              </a:spcBef>
              <a:buClr>
                <a:schemeClr val="accent2"/>
              </a:buClr>
              <a:buFontTx/>
              <a:buChar char="•"/>
              <a:tabLst>
                <a:tab pos="0" algn="l"/>
              </a:tabLst>
            </a:pPr>
            <a:r>
              <a:rPr lang="en-US" sz="2800" b="1" dirty="0" smtClean="0">
                <a:solidFill>
                  <a:schemeClr val="accent2"/>
                </a:solidFill>
              </a:rPr>
              <a:t>Encourage trial</a:t>
            </a:r>
            <a:endParaRPr lang="en-US" sz="2800" b="1" dirty="0">
              <a:solidFill>
                <a:schemeClr val="accent2"/>
              </a:solidFill>
            </a:endParaRPr>
          </a:p>
          <a:p>
            <a:pPr marL="800100" lvl="1" indent="-342900" eaLnBrk="0" hangingPunct="0">
              <a:spcBef>
                <a:spcPct val="10000"/>
              </a:spcBef>
              <a:buClr>
                <a:schemeClr val="accent2"/>
              </a:buClr>
              <a:buFontTx/>
              <a:buChar char="•"/>
              <a:tabLst>
                <a:tab pos="0" algn="l"/>
              </a:tabLst>
            </a:pPr>
            <a:r>
              <a:rPr lang="en-US" sz="2800" b="1" dirty="0" smtClean="0">
                <a:solidFill>
                  <a:schemeClr val="accent2"/>
                </a:solidFill>
              </a:rPr>
              <a:t>Generate </a:t>
            </a:r>
            <a:r>
              <a:rPr lang="en-US" sz="2800" b="1" dirty="0">
                <a:solidFill>
                  <a:schemeClr val="accent2"/>
                </a:solidFill>
              </a:rPr>
              <a:t>leads</a:t>
            </a:r>
          </a:p>
          <a:p>
            <a:pPr marL="800100" lvl="1" indent="-342900" eaLnBrk="0" hangingPunct="0">
              <a:spcBef>
                <a:spcPct val="10000"/>
              </a:spcBef>
              <a:buClr>
                <a:schemeClr val="accent2"/>
              </a:buClr>
              <a:buFontTx/>
              <a:buChar char="•"/>
              <a:tabLst>
                <a:tab pos="0" algn="l"/>
              </a:tabLst>
            </a:pPr>
            <a:r>
              <a:rPr lang="en-US" sz="2800" b="1" dirty="0">
                <a:solidFill>
                  <a:schemeClr val="accent2"/>
                </a:solidFill>
              </a:rPr>
              <a:t>Collect </a:t>
            </a:r>
            <a:r>
              <a:rPr lang="en-US" sz="2800" b="1" dirty="0" smtClean="0">
                <a:solidFill>
                  <a:schemeClr val="accent2"/>
                </a:solidFill>
              </a:rPr>
              <a:t>information</a:t>
            </a:r>
            <a:endParaRPr lang="en-US" sz="2800" b="1" dirty="0">
              <a:solidFill>
                <a:schemeClr val="accent2"/>
              </a:solidFill>
            </a:endParaRPr>
          </a:p>
          <a:p>
            <a:pPr marL="800100" lvl="1" indent="-342900" eaLnBrk="0" hangingPunct="0">
              <a:spcBef>
                <a:spcPct val="10000"/>
              </a:spcBef>
              <a:buClr>
                <a:schemeClr val="accent2"/>
              </a:buClr>
              <a:buFontTx/>
              <a:buChar char="•"/>
              <a:tabLst>
                <a:tab pos="0" algn="l"/>
              </a:tabLst>
            </a:pPr>
            <a:r>
              <a:rPr lang="en-US" sz="2800" b="1" dirty="0">
                <a:solidFill>
                  <a:schemeClr val="accent2"/>
                </a:solidFill>
              </a:rPr>
              <a:t>Boost sales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52400" y="152400"/>
            <a:ext cx="8839200" cy="1219200"/>
          </a:xfrm>
          <a:prstGeom prst="rect">
            <a:avLst/>
          </a:prstGeom>
          <a:solidFill>
            <a:srgbClr val="FFC000">
              <a:alpha val="5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304800"/>
            <a:ext cx="9144000" cy="990600"/>
          </a:xfrm>
        </p:spPr>
        <p:txBody>
          <a:bodyPr/>
          <a:lstStyle/>
          <a:p>
            <a:pPr>
              <a:defRPr/>
            </a:pPr>
            <a:r>
              <a:rPr lang="en-US" sz="4400" dirty="0" smtClean="0">
                <a:solidFill>
                  <a:schemeClr val="accent2"/>
                </a:solidFill>
                <a:latin typeface="Tahoma" pitchFamily="34" charset="0"/>
              </a:rPr>
              <a:t>Bonus Packs</a:t>
            </a:r>
            <a:endParaRPr lang="en-US" sz="4400" dirty="0" smtClean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</p:txBody>
      </p:sp>
      <p:sp>
        <p:nvSpPr>
          <p:cNvPr id="2150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1676400"/>
            <a:ext cx="6629400" cy="2971800"/>
          </a:xfrm>
          <a:noFill/>
        </p:spPr>
        <p:txBody>
          <a:bodyPr/>
          <a:lstStyle/>
          <a:p>
            <a:pPr marL="465138" indent="-465138" algn="l">
              <a:buClr>
                <a:schemeClr val="accent2"/>
              </a:buClr>
              <a:buFontTx/>
              <a:buChar char="•"/>
              <a:tabLst>
                <a:tab pos="465138" algn="l"/>
              </a:tabLst>
            </a:pPr>
            <a:r>
              <a:rPr lang="en-US" sz="2800" dirty="0" smtClean="0">
                <a:solidFill>
                  <a:schemeClr val="accent2"/>
                </a:solidFill>
                <a:latin typeface="Tahoma" pitchFamily="34" charset="0"/>
              </a:rPr>
              <a:t>Increase usage of product</a:t>
            </a:r>
          </a:p>
          <a:p>
            <a:pPr marL="465138" indent="-465138" algn="l">
              <a:buClr>
                <a:schemeClr val="accent2"/>
              </a:buClr>
              <a:buFontTx/>
              <a:buChar char="•"/>
              <a:tabLst>
                <a:tab pos="465138" algn="l"/>
              </a:tabLst>
            </a:pPr>
            <a:r>
              <a:rPr lang="en-US" sz="2800" dirty="0" smtClean="0">
                <a:solidFill>
                  <a:schemeClr val="accent2"/>
                </a:solidFill>
                <a:latin typeface="Tahoma" pitchFamily="34" charset="0"/>
              </a:rPr>
              <a:t>Match or preempt competition</a:t>
            </a:r>
          </a:p>
          <a:p>
            <a:pPr marL="465138" indent="-465138" algn="l">
              <a:buClr>
                <a:schemeClr val="accent2"/>
              </a:buClr>
              <a:buFontTx/>
              <a:buChar char="•"/>
              <a:tabLst>
                <a:tab pos="465138" algn="l"/>
              </a:tabLst>
            </a:pPr>
            <a:r>
              <a:rPr lang="en-US" sz="2800" dirty="0" smtClean="0">
                <a:solidFill>
                  <a:schemeClr val="accent2"/>
                </a:solidFill>
                <a:latin typeface="Tahoma" pitchFamily="34" charset="0"/>
              </a:rPr>
              <a:t>May lead to stockpiling</a:t>
            </a:r>
          </a:p>
          <a:p>
            <a:pPr marL="465138" indent="-465138" algn="l">
              <a:buClr>
                <a:schemeClr val="accent2"/>
              </a:buClr>
              <a:buFontTx/>
              <a:buChar char="•"/>
              <a:tabLst>
                <a:tab pos="465138" algn="l"/>
              </a:tabLst>
            </a:pPr>
            <a:r>
              <a:rPr lang="en-US" sz="2800" dirty="0" smtClean="0">
                <a:solidFill>
                  <a:schemeClr val="accent2"/>
                </a:solidFill>
                <a:latin typeface="Tahoma" pitchFamily="34" charset="0"/>
              </a:rPr>
              <a:t>Develop customer loyalty</a:t>
            </a:r>
          </a:p>
          <a:p>
            <a:pPr marL="465138" indent="-465138" algn="l">
              <a:buClr>
                <a:schemeClr val="accent2"/>
              </a:buClr>
              <a:buFontTx/>
              <a:buChar char="•"/>
              <a:tabLst>
                <a:tab pos="465138" algn="l"/>
              </a:tabLst>
            </a:pPr>
            <a:r>
              <a:rPr lang="en-US" sz="2800" dirty="0" smtClean="0">
                <a:solidFill>
                  <a:schemeClr val="accent2"/>
                </a:solidFill>
                <a:latin typeface="Tahoma" pitchFamily="34" charset="0"/>
              </a:rPr>
              <a:t>Attract new users</a:t>
            </a:r>
          </a:p>
          <a:p>
            <a:pPr marL="465138" indent="-465138" algn="l">
              <a:buClr>
                <a:schemeClr val="accent2"/>
              </a:buClr>
              <a:buFontTx/>
              <a:buChar char="•"/>
              <a:tabLst>
                <a:tab pos="465138" algn="l"/>
              </a:tabLst>
            </a:pPr>
            <a:r>
              <a:rPr lang="en-US" sz="2800" dirty="0" smtClean="0">
                <a:solidFill>
                  <a:schemeClr val="accent2"/>
                </a:solidFill>
                <a:latin typeface="Tahoma" pitchFamily="34" charset="0"/>
              </a:rPr>
              <a:t>Encourage brand switching</a:t>
            </a:r>
          </a:p>
        </p:txBody>
      </p:sp>
      <p:sp>
        <p:nvSpPr>
          <p:cNvPr id="21507" name="Rectangle 2"/>
          <p:cNvSpPr>
            <a:spLocks noChangeArrowheads="1"/>
          </p:cNvSpPr>
          <p:nvPr/>
        </p:nvSpPr>
        <p:spPr bwMode="auto">
          <a:xfrm>
            <a:off x="304800" y="228600"/>
            <a:ext cx="8534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33400" y="5029200"/>
            <a:ext cx="807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9863" indent="-169863" algn="ctr"/>
            <a:r>
              <a:rPr lang="en-US" b="1" i="1" dirty="0" smtClean="0">
                <a:solidFill>
                  <a:srgbClr val="00B050"/>
                </a:solidFill>
              </a:rPr>
              <a:t>Typical bonus packs  are special multi-packs or packages with extra 20- 100 % of product.</a:t>
            </a:r>
            <a:endParaRPr lang="en-US" b="1" i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152400" y="152400"/>
            <a:ext cx="8839200" cy="1219200"/>
          </a:xfrm>
          <a:prstGeom prst="rect">
            <a:avLst/>
          </a:prstGeom>
          <a:solidFill>
            <a:srgbClr val="FFC000">
              <a:alpha val="5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315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0" y="228600"/>
            <a:ext cx="9144000" cy="1143000"/>
          </a:xfrm>
        </p:spPr>
        <p:txBody>
          <a:bodyPr/>
          <a:lstStyle/>
          <a:p>
            <a:pPr>
              <a:defRPr/>
            </a:pPr>
            <a:r>
              <a:rPr lang="en-US" sz="4400" dirty="0" smtClean="0">
                <a:solidFill>
                  <a:schemeClr val="accent2"/>
                </a:solidFill>
                <a:latin typeface="Tahoma" pitchFamily="34" charset="0"/>
              </a:rPr>
              <a:t>Chapter Overview</a:t>
            </a:r>
            <a:endParaRPr lang="en-US" sz="4400" dirty="0" smtClean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</p:txBody>
      </p:sp>
      <p:sp>
        <p:nvSpPr>
          <p:cNvPr id="433157" name="Rectangle 5"/>
          <p:cNvSpPr>
            <a:spLocks noChangeArrowheads="1"/>
          </p:cNvSpPr>
          <p:nvPr/>
        </p:nvSpPr>
        <p:spPr bwMode="auto">
          <a:xfrm>
            <a:off x="4419600" y="1981200"/>
            <a:ext cx="4343400" cy="3741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15000"/>
              </a:spcBef>
              <a:buClr>
                <a:schemeClr val="tx1"/>
              </a:buClr>
              <a:defRPr/>
            </a:pPr>
            <a:endParaRPr lang="en-US" b="1" dirty="0">
              <a:solidFill>
                <a:srgbClr val="CC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2057400" lvl="4" indent="-228600">
              <a:spcBef>
                <a:spcPct val="20000"/>
              </a:spcBef>
              <a:buFontTx/>
              <a:buChar char="»"/>
              <a:defRPr/>
            </a:pPr>
            <a:endParaRPr lang="en-US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101" name="Rectangle 4"/>
          <p:cNvSpPr txBox="1">
            <a:spLocks noChangeArrowheads="1"/>
          </p:cNvSpPr>
          <p:nvPr/>
        </p:nvSpPr>
        <p:spPr bwMode="auto">
          <a:xfrm>
            <a:off x="1028700" y="2057400"/>
            <a:ext cx="70866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10000"/>
              </a:spcBef>
              <a:buClr>
                <a:schemeClr val="accent2"/>
              </a:buClr>
              <a:buFontTx/>
              <a:buChar char="•"/>
              <a:tabLst>
                <a:tab pos="0" algn="l"/>
              </a:tabLst>
            </a:pPr>
            <a:r>
              <a:rPr lang="en-US" sz="2800" b="1" dirty="0">
                <a:solidFill>
                  <a:schemeClr val="accent2"/>
                </a:solidFill>
              </a:rPr>
              <a:t>Consumer promotions</a:t>
            </a:r>
          </a:p>
          <a:p>
            <a:pPr marL="742950" lvl="1" indent="-285750" eaLnBrk="0" hangingPunct="0">
              <a:spcBef>
                <a:spcPct val="10000"/>
              </a:spcBef>
              <a:buClr>
                <a:schemeClr val="accent2"/>
              </a:buClr>
              <a:buFont typeface="Wingdings" pitchFamily="2" charset="2"/>
              <a:buChar char="§"/>
              <a:tabLst>
                <a:tab pos="0" algn="l"/>
              </a:tabLst>
            </a:pPr>
            <a:r>
              <a:rPr lang="en-US" sz="2800" b="1" dirty="0" smtClean="0">
                <a:solidFill>
                  <a:schemeClr val="accent2"/>
                </a:solidFill>
              </a:rPr>
              <a:t>Directed to individuals/ businesses </a:t>
            </a:r>
            <a:r>
              <a:rPr lang="en-US" sz="2800" b="1" dirty="0">
                <a:solidFill>
                  <a:schemeClr val="accent2"/>
                </a:solidFill>
              </a:rPr>
              <a:t>that use product</a:t>
            </a:r>
          </a:p>
          <a:p>
            <a:pPr marL="342900" indent="-342900" eaLnBrk="0" hangingPunct="0">
              <a:spcBef>
                <a:spcPct val="10000"/>
              </a:spcBef>
              <a:buClr>
                <a:schemeClr val="accent2"/>
              </a:buClr>
              <a:buFontTx/>
              <a:buChar char="•"/>
              <a:tabLst>
                <a:tab pos="0" algn="l"/>
              </a:tabLst>
            </a:pPr>
            <a:r>
              <a:rPr lang="en-US" sz="2800" b="1" dirty="0">
                <a:solidFill>
                  <a:schemeClr val="accent2"/>
                </a:solidFill>
              </a:rPr>
              <a:t>Trade promotions</a:t>
            </a:r>
          </a:p>
          <a:p>
            <a:pPr marL="742950" lvl="1" indent="-285750" eaLnBrk="0" hangingPunct="0">
              <a:spcBef>
                <a:spcPct val="10000"/>
              </a:spcBef>
              <a:buClr>
                <a:schemeClr val="accent2"/>
              </a:buClr>
              <a:buFont typeface="Wingdings" pitchFamily="2" charset="2"/>
              <a:buChar char="§"/>
              <a:tabLst>
                <a:tab pos="0" algn="l"/>
              </a:tabLst>
            </a:pPr>
            <a:r>
              <a:rPr lang="en-US" sz="2800" b="1" dirty="0">
                <a:solidFill>
                  <a:schemeClr val="accent2"/>
                </a:solidFill>
              </a:rPr>
              <a:t>Directed to channel </a:t>
            </a:r>
            <a:r>
              <a:rPr lang="en-US" sz="2800" b="1" dirty="0" smtClean="0">
                <a:solidFill>
                  <a:schemeClr val="accent2"/>
                </a:solidFill>
              </a:rPr>
              <a:t>members</a:t>
            </a:r>
          </a:p>
          <a:p>
            <a:pPr marL="342900" indent="-342900" eaLnBrk="0" hangingPunct="0">
              <a:spcBef>
                <a:spcPct val="10000"/>
              </a:spcBef>
              <a:buClr>
                <a:schemeClr val="accent2"/>
              </a:buClr>
              <a:buFontTx/>
              <a:buChar char="•"/>
              <a:tabLst>
                <a:tab pos="0" algn="l"/>
              </a:tabLst>
            </a:pPr>
            <a:r>
              <a:rPr lang="en-US" sz="2800" b="1" dirty="0" smtClean="0">
                <a:solidFill>
                  <a:schemeClr val="accent2"/>
                </a:solidFill>
              </a:rPr>
              <a:t>Can </a:t>
            </a:r>
            <a:r>
              <a:rPr lang="en-US" sz="2800" b="1" dirty="0">
                <a:solidFill>
                  <a:schemeClr val="accent2"/>
                </a:solidFill>
              </a:rPr>
              <a:t>differentiate a brand</a:t>
            </a:r>
          </a:p>
          <a:p>
            <a:pPr marL="342900" indent="-342900" eaLnBrk="0" hangingPunct="0">
              <a:spcBef>
                <a:spcPct val="10000"/>
              </a:spcBef>
              <a:buClr>
                <a:schemeClr val="accent2"/>
              </a:buClr>
              <a:buFontTx/>
              <a:buChar char="•"/>
              <a:tabLst>
                <a:tab pos="0" algn="l"/>
              </a:tabLst>
            </a:pPr>
            <a:r>
              <a:rPr lang="en-US" sz="2800" b="1" dirty="0">
                <a:solidFill>
                  <a:schemeClr val="accent2"/>
                </a:solidFill>
              </a:rPr>
              <a:t>Use varies – product life cycle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52400" y="152400"/>
            <a:ext cx="8839200" cy="1219200"/>
          </a:xfrm>
          <a:prstGeom prst="rect">
            <a:avLst/>
          </a:prstGeom>
          <a:solidFill>
            <a:srgbClr val="FFC000">
              <a:alpha val="5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304800"/>
            <a:ext cx="9144000" cy="990600"/>
          </a:xfrm>
        </p:spPr>
        <p:txBody>
          <a:bodyPr/>
          <a:lstStyle/>
          <a:p>
            <a:pPr>
              <a:defRPr/>
            </a:pPr>
            <a:r>
              <a:rPr lang="en-US" sz="4400" dirty="0" smtClean="0">
                <a:solidFill>
                  <a:schemeClr val="accent2"/>
                </a:solidFill>
                <a:latin typeface="Tahoma" pitchFamily="34" charset="0"/>
              </a:rPr>
              <a:t>Price-Offs</a:t>
            </a:r>
            <a:endParaRPr lang="en-US" sz="4400" dirty="0" smtClean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</p:txBody>
      </p:sp>
      <p:sp>
        <p:nvSpPr>
          <p:cNvPr id="22532" name="Rectangle 3"/>
          <p:cNvSpPr txBox="1">
            <a:spLocks noChangeArrowheads="1"/>
          </p:cNvSpPr>
          <p:nvPr/>
        </p:nvSpPr>
        <p:spPr bwMode="auto">
          <a:xfrm>
            <a:off x="838200" y="1981200"/>
            <a:ext cx="74676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lnSpc>
                <a:spcPct val="90000"/>
              </a:lnSpc>
              <a:spcBef>
                <a:spcPct val="10000"/>
              </a:spcBef>
              <a:buClr>
                <a:schemeClr val="tx1"/>
              </a:buClr>
              <a:tabLst>
                <a:tab pos="0" algn="l"/>
              </a:tabLst>
            </a:pPr>
            <a:r>
              <a:rPr lang="en-US" sz="2800" b="1" dirty="0" smtClean="0">
                <a:solidFill>
                  <a:schemeClr val="accent2"/>
                </a:solidFill>
              </a:rPr>
              <a:t>Benefits:</a:t>
            </a:r>
            <a:endParaRPr lang="en-US" sz="2800" b="1" dirty="0">
              <a:solidFill>
                <a:schemeClr val="accent2"/>
              </a:solidFill>
            </a:endParaRPr>
          </a:p>
          <a:p>
            <a:pPr marL="800100" lvl="1" indent="-342900" eaLnBrk="0" hangingPunct="0">
              <a:lnSpc>
                <a:spcPct val="90000"/>
              </a:lnSpc>
              <a:spcBef>
                <a:spcPct val="10000"/>
              </a:spcBef>
              <a:buClr>
                <a:srgbClr val="000099"/>
              </a:buClr>
              <a:buFont typeface="Arial" pitchFamily="34" charset="0"/>
              <a:buChar char="•"/>
              <a:tabLst>
                <a:tab pos="0" algn="l"/>
              </a:tabLst>
            </a:pPr>
            <a:r>
              <a:rPr lang="en-US" b="1" dirty="0" smtClean="0">
                <a:solidFill>
                  <a:schemeClr val="accent2"/>
                </a:solidFill>
              </a:rPr>
              <a:t>Stimulate sales</a:t>
            </a:r>
          </a:p>
          <a:p>
            <a:pPr marL="800100" lvl="1" indent="-342900" eaLnBrk="0" hangingPunct="0">
              <a:lnSpc>
                <a:spcPct val="90000"/>
              </a:lnSpc>
              <a:spcBef>
                <a:spcPct val="10000"/>
              </a:spcBef>
              <a:buClr>
                <a:srgbClr val="000099"/>
              </a:buClr>
              <a:buFont typeface="Arial" pitchFamily="34" charset="0"/>
              <a:buChar char="•"/>
              <a:tabLst>
                <a:tab pos="0" algn="l"/>
              </a:tabLst>
            </a:pPr>
            <a:r>
              <a:rPr lang="en-US" b="1" dirty="0" smtClean="0">
                <a:solidFill>
                  <a:schemeClr val="accent2"/>
                </a:solidFill>
              </a:rPr>
              <a:t>Entice </a:t>
            </a:r>
            <a:r>
              <a:rPr lang="en-US" b="1" dirty="0" smtClean="0">
                <a:solidFill>
                  <a:schemeClr val="accent2"/>
                </a:solidFill>
              </a:rPr>
              <a:t>trial</a:t>
            </a:r>
            <a:endParaRPr lang="en-US" b="1" dirty="0">
              <a:solidFill>
                <a:schemeClr val="accent2"/>
              </a:solidFill>
            </a:endParaRPr>
          </a:p>
          <a:p>
            <a:pPr marL="800100" lvl="1" indent="-342900" eaLnBrk="0" hangingPunct="0">
              <a:lnSpc>
                <a:spcPct val="90000"/>
              </a:lnSpc>
              <a:spcBef>
                <a:spcPct val="10000"/>
              </a:spcBef>
              <a:buClr>
                <a:srgbClr val="000099"/>
              </a:buClr>
              <a:buFont typeface="Arial" pitchFamily="34" charset="0"/>
              <a:buChar char="•"/>
              <a:tabLst>
                <a:tab pos="0" algn="l"/>
              </a:tabLst>
            </a:pPr>
            <a:r>
              <a:rPr lang="en-US" b="1" dirty="0">
                <a:solidFill>
                  <a:schemeClr val="accent2"/>
                </a:solidFill>
              </a:rPr>
              <a:t>Reduces </a:t>
            </a:r>
            <a:r>
              <a:rPr lang="en-US" b="1" dirty="0" smtClean="0">
                <a:solidFill>
                  <a:schemeClr val="accent2"/>
                </a:solidFill>
              </a:rPr>
              <a:t>customer financial risk</a:t>
            </a:r>
          </a:p>
          <a:p>
            <a:pPr marL="800100" lvl="1" indent="-342900" eaLnBrk="0" hangingPunct="0">
              <a:lnSpc>
                <a:spcPct val="90000"/>
              </a:lnSpc>
              <a:spcBef>
                <a:spcPct val="10000"/>
              </a:spcBef>
              <a:buClr>
                <a:srgbClr val="000099"/>
              </a:buClr>
              <a:buFont typeface="Arial" pitchFamily="34" charset="0"/>
              <a:buChar char="•"/>
              <a:tabLst>
                <a:tab pos="0" algn="l"/>
              </a:tabLst>
            </a:pPr>
            <a:r>
              <a:rPr lang="en-US" b="1" dirty="0" smtClean="0">
                <a:solidFill>
                  <a:schemeClr val="accent2"/>
                </a:solidFill>
              </a:rPr>
              <a:t>Encourages brand switching, stockpiling</a:t>
            </a:r>
          </a:p>
          <a:p>
            <a:pPr marL="342900" indent="-342900" eaLnBrk="0" hangingPunct="0">
              <a:spcBef>
                <a:spcPct val="10000"/>
              </a:spcBef>
              <a:buClr>
                <a:schemeClr val="tx1"/>
              </a:buClr>
              <a:tabLst>
                <a:tab pos="0" algn="l"/>
              </a:tabLst>
            </a:pPr>
            <a:r>
              <a:rPr lang="en-US" sz="2800" b="1" dirty="0" smtClean="0">
                <a:solidFill>
                  <a:schemeClr val="accent2"/>
                </a:solidFill>
              </a:rPr>
              <a:t>Problems:</a:t>
            </a:r>
          </a:p>
          <a:p>
            <a:pPr marL="742950" lvl="1" indent="-285750" eaLnBrk="0" hangingPunct="0">
              <a:spcBef>
                <a:spcPct val="10000"/>
              </a:spcBef>
              <a:buClr>
                <a:srgbClr val="000099"/>
              </a:buClr>
              <a:buSzPct val="100000"/>
              <a:buFont typeface="Arial" pitchFamily="34" charset="0"/>
              <a:buChar char="•"/>
              <a:tabLst>
                <a:tab pos="0" algn="l"/>
              </a:tabLst>
            </a:pPr>
            <a:r>
              <a:rPr lang="en-US" b="1" dirty="0" smtClean="0">
                <a:solidFill>
                  <a:schemeClr val="accent2"/>
                </a:solidFill>
              </a:rPr>
              <a:t>Negative impact on profit</a:t>
            </a:r>
          </a:p>
          <a:p>
            <a:pPr marL="742950" lvl="1" indent="-285750" eaLnBrk="0" hangingPunct="0">
              <a:spcBef>
                <a:spcPct val="10000"/>
              </a:spcBef>
              <a:buClr>
                <a:srgbClr val="000099"/>
              </a:buClr>
              <a:buSzPct val="100000"/>
              <a:buFont typeface="Arial" pitchFamily="34" charset="0"/>
              <a:buChar char="•"/>
              <a:tabLst>
                <a:tab pos="0" algn="l"/>
              </a:tabLst>
            </a:pPr>
            <a:r>
              <a:rPr lang="en-US" b="1" dirty="0" smtClean="0">
                <a:solidFill>
                  <a:schemeClr val="accent2"/>
                </a:solidFill>
              </a:rPr>
              <a:t>Encourages price-sensitivity</a:t>
            </a:r>
          </a:p>
          <a:p>
            <a:pPr marL="742950" lvl="1" indent="-285750" eaLnBrk="0" hangingPunct="0">
              <a:spcBef>
                <a:spcPct val="10000"/>
              </a:spcBef>
              <a:buClr>
                <a:srgbClr val="000099"/>
              </a:buClr>
              <a:buSzPct val="100000"/>
              <a:buFont typeface="Arial" pitchFamily="34" charset="0"/>
              <a:buChar char="•"/>
              <a:tabLst>
                <a:tab pos="0" algn="l"/>
              </a:tabLst>
            </a:pPr>
            <a:r>
              <a:rPr lang="en-US" b="1" dirty="0" smtClean="0">
                <a:solidFill>
                  <a:schemeClr val="accent2"/>
                </a:solidFill>
              </a:rPr>
              <a:t>Potential impact on brand image </a:t>
            </a:r>
          </a:p>
          <a:p>
            <a:pPr marL="342900" indent="-342900" eaLnBrk="0" hangingPunct="0">
              <a:lnSpc>
                <a:spcPct val="90000"/>
              </a:lnSpc>
              <a:spcBef>
                <a:spcPct val="10000"/>
              </a:spcBef>
              <a:buClr>
                <a:srgbClr val="000099"/>
              </a:buClr>
              <a:buFontTx/>
              <a:buChar char="•"/>
              <a:tabLst>
                <a:tab pos="0" algn="l"/>
              </a:tabLst>
            </a:pPr>
            <a:endParaRPr lang="en-US" b="1" dirty="0" smtClean="0">
              <a:solidFill>
                <a:srgbClr val="000099"/>
              </a:solidFill>
            </a:endParaRPr>
          </a:p>
          <a:p>
            <a:pPr marL="342900" indent="-342900" eaLnBrk="0" hangingPunct="0">
              <a:lnSpc>
                <a:spcPct val="90000"/>
              </a:lnSpc>
              <a:spcBef>
                <a:spcPct val="10000"/>
              </a:spcBef>
              <a:buClr>
                <a:srgbClr val="000099"/>
              </a:buClr>
              <a:buFontTx/>
              <a:buChar char="•"/>
              <a:tabLst>
                <a:tab pos="0" algn="l"/>
              </a:tabLst>
            </a:pPr>
            <a:endParaRPr lang="en-US" b="1" dirty="0" smtClean="0">
              <a:solidFill>
                <a:srgbClr val="000099"/>
              </a:solidFill>
            </a:endParaRPr>
          </a:p>
          <a:p>
            <a:pPr marL="342900" indent="-342900" eaLnBrk="0" hangingPunct="0">
              <a:lnSpc>
                <a:spcPct val="90000"/>
              </a:lnSpc>
              <a:spcBef>
                <a:spcPct val="10000"/>
              </a:spcBef>
              <a:buClr>
                <a:srgbClr val="000099"/>
              </a:buClr>
              <a:buFontTx/>
              <a:buChar char="•"/>
              <a:tabLst>
                <a:tab pos="0" algn="l"/>
              </a:tabLst>
            </a:pPr>
            <a:endParaRPr lang="en-US" b="1" dirty="0" smtClean="0">
              <a:solidFill>
                <a:srgbClr val="000099"/>
              </a:solidFill>
            </a:endParaRPr>
          </a:p>
          <a:p>
            <a:pPr marL="342900" indent="-342900" eaLnBrk="0" hangingPunct="0">
              <a:lnSpc>
                <a:spcPct val="90000"/>
              </a:lnSpc>
              <a:spcBef>
                <a:spcPct val="10000"/>
              </a:spcBef>
              <a:buClr>
                <a:srgbClr val="000099"/>
              </a:buClr>
              <a:buFontTx/>
              <a:buChar char="•"/>
              <a:tabLst>
                <a:tab pos="0" algn="l"/>
              </a:tabLst>
            </a:pPr>
            <a:endParaRPr lang="en-US" b="1" dirty="0" smtClean="0">
              <a:solidFill>
                <a:srgbClr val="000099"/>
              </a:solidFill>
            </a:endParaRPr>
          </a:p>
          <a:p>
            <a:pPr marL="342900" indent="-342900" eaLnBrk="0" hangingPunct="0">
              <a:lnSpc>
                <a:spcPct val="90000"/>
              </a:lnSpc>
              <a:spcBef>
                <a:spcPct val="10000"/>
              </a:spcBef>
              <a:buClr>
                <a:srgbClr val="000099"/>
              </a:buClr>
              <a:buFontTx/>
              <a:buChar char="•"/>
              <a:tabLst>
                <a:tab pos="0" algn="l"/>
              </a:tabLst>
            </a:pPr>
            <a:endParaRPr lang="en-US" b="1" dirty="0">
              <a:solidFill>
                <a:srgbClr val="000099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1447800"/>
            <a:ext cx="49664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chemeClr val="accent2"/>
                </a:solidFill>
              </a:rPr>
              <a:t>Temporary price reduction</a:t>
            </a:r>
            <a:endParaRPr lang="en-US" sz="28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52400" y="152400"/>
            <a:ext cx="8839200" cy="1219200"/>
          </a:xfrm>
          <a:prstGeom prst="rect">
            <a:avLst/>
          </a:prstGeom>
          <a:solidFill>
            <a:srgbClr val="FFC000">
              <a:alpha val="5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84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04800" y="286656"/>
            <a:ext cx="8534400" cy="1143000"/>
          </a:xfrm>
          <a:noFill/>
        </p:spPr>
        <p:txBody>
          <a:bodyPr/>
          <a:lstStyle/>
          <a:p>
            <a:pPr algn="r">
              <a:defRPr/>
            </a:pPr>
            <a:r>
              <a:rPr lang="en-US" sz="4000" dirty="0" smtClean="0">
                <a:solidFill>
                  <a:schemeClr val="accent2"/>
                </a:solidFill>
                <a:latin typeface="Tahoma" pitchFamily="34" charset="0"/>
              </a:rPr>
              <a:t>Planning Consumer Promotions</a:t>
            </a:r>
            <a:br>
              <a:rPr lang="en-US" sz="4000" dirty="0" smtClean="0">
                <a:solidFill>
                  <a:schemeClr val="accent2"/>
                </a:solidFill>
                <a:latin typeface="Tahoma" pitchFamily="34" charset="0"/>
              </a:rPr>
            </a:br>
            <a:r>
              <a:rPr lang="en-US" sz="2400" b="0" dirty="0" smtClean="0">
                <a:solidFill>
                  <a:schemeClr val="accent2"/>
                </a:solidFill>
                <a:latin typeface="Tahoma" pitchFamily="34" charset="0"/>
              </a:rPr>
              <a:t>(</a:t>
            </a:r>
            <a:r>
              <a:rPr lang="en-US" sz="2400" b="0" i="1" dirty="0" smtClean="0">
                <a:solidFill>
                  <a:schemeClr val="accent2"/>
                </a:solidFill>
                <a:latin typeface="Tahoma" pitchFamily="34" charset="0"/>
              </a:rPr>
              <a:t>Pull)</a:t>
            </a:r>
            <a:endParaRPr lang="en-US" sz="2400" b="0" i="1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762000" y="1905000"/>
            <a:ext cx="74676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0" hangingPunct="0">
              <a:spcBef>
                <a:spcPct val="10000"/>
              </a:spcBef>
              <a:buClr>
                <a:schemeClr val="tx1"/>
              </a:buClr>
              <a:tabLst>
                <a:tab pos="0" algn="l"/>
              </a:tabLst>
            </a:pPr>
            <a:r>
              <a:rPr lang="en-US" sz="2800" b="1" kern="0" dirty="0" smtClean="0">
                <a:solidFill>
                  <a:schemeClr val="accent2"/>
                </a:solidFill>
                <a:ea typeface="Tahoma" pitchFamily="34" charset="0"/>
                <a:cs typeface="Tahoma" pitchFamily="34" charset="0"/>
              </a:rPr>
              <a:t>Advertising vs. Sales Promotion</a:t>
            </a:r>
          </a:p>
          <a:p>
            <a:pPr lvl="2" eaLnBrk="0" hangingPunct="0">
              <a:spcBef>
                <a:spcPct val="10000"/>
              </a:spcBef>
              <a:buClr>
                <a:schemeClr val="tx1"/>
              </a:buClr>
              <a:tabLst>
                <a:tab pos="0" algn="l"/>
              </a:tabLst>
            </a:pPr>
            <a:endParaRPr lang="en-US" sz="2800" b="1" kern="0" dirty="0" smtClean="0">
              <a:solidFill>
                <a:schemeClr val="accent2"/>
              </a:solidFill>
              <a:ea typeface="Tahoma" pitchFamily="34" charset="0"/>
              <a:cs typeface="Tahoma" pitchFamily="34" charset="0"/>
            </a:endParaRPr>
          </a:p>
          <a:p>
            <a:pPr marL="798513" lvl="2" indent="-392113" eaLnBrk="0" hangingPunct="0">
              <a:spcBef>
                <a:spcPct val="10000"/>
              </a:spcBef>
              <a:buClr>
                <a:schemeClr val="accent2"/>
              </a:buClr>
              <a:buFont typeface="Arial" pitchFamily="34" charset="0"/>
              <a:buChar char="•"/>
              <a:tabLst>
                <a:tab pos="0" algn="l"/>
              </a:tabLst>
            </a:pPr>
            <a:r>
              <a:rPr lang="en-US" sz="2800" b="1" kern="0" dirty="0" smtClean="0">
                <a:solidFill>
                  <a:schemeClr val="accent2"/>
                </a:solidFill>
                <a:ea typeface="Tahoma" pitchFamily="34" charset="0"/>
                <a:cs typeface="Tahoma" pitchFamily="34" charset="0"/>
              </a:rPr>
              <a:t>Advertising more profitable, high growth, and premium priced brands.</a:t>
            </a:r>
          </a:p>
          <a:p>
            <a:pPr marL="798513" lvl="2" indent="-392113" eaLnBrk="0" hangingPunct="0">
              <a:spcBef>
                <a:spcPct val="10000"/>
              </a:spcBef>
              <a:buClr>
                <a:schemeClr val="accent2"/>
              </a:buClr>
              <a:buFont typeface="Arial" pitchFamily="34" charset="0"/>
              <a:buChar char="•"/>
              <a:tabLst>
                <a:tab pos="0" algn="l"/>
              </a:tabLst>
            </a:pPr>
            <a:r>
              <a:rPr lang="en-US" sz="2800" b="1" kern="0" dirty="0" smtClean="0">
                <a:solidFill>
                  <a:schemeClr val="accent2"/>
                </a:solidFill>
                <a:ea typeface="Tahoma" pitchFamily="34" charset="0"/>
                <a:cs typeface="Tahoma" pitchFamily="34" charset="0"/>
              </a:rPr>
              <a:t>Sales Promotion significant in less popular, low growth, mid to lower priced brands.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52400" y="152400"/>
            <a:ext cx="8839200" cy="1219200"/>
          </a:xfrm>
          <a:prstGeom prst="rect">
            <a:avLst/>
          </a:prstGeom>
          <a:solidFill>
            <a:srgbClr val="FFC000">
              <a:alpha val="5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84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04800" y="304800"/>
            <a:ext cx="8534400" cy="1143000"/>
          </a:xfrm>
          <a:noFill/>
        </p:spPr>
        <p:txBody>
          <a:bodyPr/>
          <a:lstStyle/>
          <a:p>
            <a:pPr algn="r">
              <a:defRPr/>
            </a:pPr>
            <a:r>
              <a:rPr lang="en-US" sz="4000" dirty="0" smtClean="0">
                <a:solidFill>
                  <a:schemeClr val="accent2"/>
                </a:solidFill>
                <a:latin typeface="Tahoma" pitchFamily="34" charset="0"/>
              </a:rPr>
              <a:t>Planning Consumer Promotions</a:t>
            </a:r>
            <a:br>
              <a:rPr lang="en-US" sz="4000" dirty="0" smtClean="0">
                <a:solidFill>
                  <a:schemeClr val="accent2"/>
                </a:solidFill>
                <a:latin typeface="Tahoma" pitchFamily="34" charset="0"/>
              </a:rPr>
            </a:br>
            <a:r>
              <a:rPr lang="en-US" sz="2400" b="0" i="1" dirty="0" smtClean="0">
                <a:solidFill>
                  <a:schemeClr val="accent2"/>
                </a:solidFill>
                <a:latin typeface="Tahoma" pitchFamily="34" charset="0"/>
              </a:rPr>
              <a:t>(Pull)</a:t>
            </a:r>
            <a:endParaRPr lang="en-US" sz="2400" b="0" i="1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  <p:sp>
        <p:nvSpPr>
          <p:cNvPr id="24579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2209800"/>
            <a:ext cx="6477000" cy="3276600"/>
          </a:xfrm>
          <a:noFill/>
        </p:spPr>
        <p:txBody>
          <a:bodyPr/>
          <a:lstStyle/>
          <a:p>
            <a:pPr marL="53975" indent="-53975" algn="l">
              <a:lnSpc>
                <a:spcPct val="80000"/>
              </a:lnSpc>
              <a:buClr>
                <a:schemeClr val="accent2"/>
              </a:buClr>
            </a:pPr>
            <a:r>
              <a:rPr lang="en-US" sz="3600" dirty="0" smtClean="0">
                <a:solidFill>
                  <a:schemeClr val="accent2"/>
                </a:solidFill>
                <a:latin typeface="Tahoma" pitchFamily="34" charset="0"/>
              </a:rPr>
              <a:t>Retailers’ incentive to participate:</a:t>
            </a:r>
          </a:p>
          <a:p>
            <a:pPr marL="53975" indent="-53975" algn="l">
              <a:lnSpc>
                <a:spcPct val="80000"/>
              </a:lnSpc>
              <a:buClr>
                <a:schemeClr val="accent2"/>
              </a:buClr>
            </a:pPr>
            <a:endParaRPr lang="en-US" dirty="0" smtClean="0">
              <a:solidFill>
                <a:schemeClr val="accent2"/>
              </a:solidFill>
              <a:latin typeface="Tahoma" pitchFamily="34" charset="0"/>
            </a:endParaRPr>
          </a:p>
          <a:p>
            <a:pPr marL="1020763" lvl="1" indent="-285750" algn="l">
              <a:lnSpc>
                <a:spcPct val="80000"/>
              </a:lnSpc>
              <a:buClr>
                <a:schemeClr val="accent2"/>
              </a:buClr>
              <a:buFont typeface="Arial" pitchFamily="34" charset="0"/>
              <a:buChar char="•"/>
              <a:tabLst>
                <a:tab pos="465138" algn="l"/>
              </a:tabLst>
            </a:pPr>
            <a:r>
              <a:rPr lang="en-US" sz="3200" dirty="0" smtClean="0">
                <a:solidFill>
                  <a:schemeClr val="accent2"/>
                </a:solidFill>
                <a:latin typeface="Tahoma" pitchFamily="34" charset="0"/>
              </a:rPr>
              <a:t>Increase store traffic</a:t>
            </a:r>
          </a:p>
          <a:p>
            <a:pPr marL="1020763" lvl="1" indent="-285750" algn="l">
              <a:lnSpc>
                <a:spcPct val="80000"/>
              </a:lnSpc>
              <a:buClr>
                <a:schemeClr val="accent2"/>
              </a:buClr>
              <a:buFont typeface="Arial" pitchFamily="34" charset="0"/>
              <a:buChar char="•"/>
              <a:tabLst>
                <a:tab pos="465138" algn="l"/>
              </a:tabLst>
            </a:pPr>
            <a:r>
              <a:rPr lang="en-US" sz="3200" dirty="0" smtClean="0">
                <a:solidFill>
                  <a:schemeClr val="accent2"/>
                </a:solidFill>
                <a:latin typeface="Tahoma" pitchFamily="34" charset="0"/>
              </a:rPr>
              <a:t>Increase store sales</a:t>
            </a:r>
          </a:p>
          <a:p>
            <a:pPr marL="1020763" lvl="1" indent="-285750" algn="l">
              <a:lnSpc>
                <a:spcPct val="80000"/>
              </a:lnSpc>
              <a:buClr>
                <a:schemeClr val="accent2"/>
              </a:buClr>
              <a:buFont typeface="Arial" pitchFamily="34" charset="0"/>
              <a:buChar char="•"/>
              <a:tabLst>
                <a:tab pos="465138" algn="l"/>
              </a:tabLst>
            </a:pPr>
            <a:r>
              <a:rPr lang="en-US" sz="3200" dirty="0" smtClean="0">
                <a:solidFill>
                  <a:schemeClr val="accent2"/>
                </a:solidFill>
                <a:latin typeface="Tahoma" pitchFamily="34" charset="0"/>
              </a:rPr>
              <a:t>Attract new customers</a:t>
            </a:r>
          </a:p>
          <a:p>
            <a:pPr marL="1020763" lvl="1" indent="-285750" algn="l">
              <a:lnSpc>
                <a:spcPct val="80000"/>
              </a:lnSpc>
              <a:buClr>
                <a:schemeClr val="accent2"/>
              </a:buClr>
              <a:buFont typeface="Arial" pitchFamily="34" charset="0"/>
              <a:buChar char="•"/>
              <a:tabLst>
                <a:tab pos="465138" algn="l"/>
              </a:tabLst>
            </a:pPr>
            <a:r>
              <a:rPr lang="en-US" sz="3200" dirty="0" smtClean="0">
                <a:solidFill>
                  <a:schemeClr val="accent2"/>
                </a:solidFill>
                <a:latin typeface="Tahoma" pitchFamily="34" charset="0"/>
              </a:rPr>
              <a:t>Increase basket size</a:t>
            </a:r>
          </a:p>
          <a:p>
            <a:pPr marL="465138" indent="-465138" algn="l">
              <a:lnSpc>
                <a:spcPct val="80000"/>
              </a:lnSpc>
              <a:tabLst>
                <a:tab pos="465138" algn="l"/>
              </a:tabLst>
            </a:pPr>
            <a:endParaRPr lang="en-US" dirty="0" smtClean="0">
              <a:latin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52400" y="152400"/>
            <a:ext cx="8839200" cy="1219200"/>
          </a:xfrm>
          <a:prstGeom prst="rect">
            <a:avLst/>
          </a:prstGeom>
          <a:solidFill>
            <a:srgbClr val="FFC000">
              <a:alpha val="5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86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304800"/>
            <a:ext cx="9144000" cy="1143000"/>
          </a:xfrm>
        </p:spPr>
        <p:txBody>
          <a:bodyPr/>
          <a:lstStyle/>
          <a:p>
            <a:pPr>
              <a:defRPr/>
            </a:pPr>
            <a:r>
              <a:rPr lang="en-US" sz="4000" dirty="0" smtClean="0">
                <a:solidFill>
                  <a:schemeClr val="accent2"/>
                </a:solidFill>
                <a:latin typeface="Tahoma" pitchFamily="34" charset="0"/>
              </a:rPr>
              <a:t>Trade Promotions</a:t>
            </a:r>
            <a:br>
              <a:rPr lang="en-US" sz="4000" dirty="0" smtClean="0">
                <a:solidFill>
                  <a:schemeClr val="accent2"/>
                </a:solidFill>
                <a:latin typeface="Tahoma" pitchFamily="34" charset="0"/>
              </a:rPr>
            </a:br>
            <a:r>
              <a:rPr lang="en-US" sz="2400" b="0" i="1" dirty="0" smtClean="0">
                <a:solidFill>
                  <a:schemeClr val="accent2"/>
                </a:solidFill>
                <a:latin typeface="Tahoma" pitchFamily="34" charset="0"/>
              </a:rPr>
              <a:t>(Push)</a:t>
            </a:r>
            <a:endParaRPr lang="en-US" sz="2400" b="0" i="1" dirty="0" smtClean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81000" y="1905000"/>
            <a:ext cx="8382000" cy="4267200"/>
          </a:xfrm>
          <a:noFill/>
        </p:spPr>
        <p:txBody>
          <a:bodyPr/>
          <a:lstStyle/>
          <a:p>
            <a:pPr marL="465138" indent="-465138" algn="l">
              <a:lnSpc>
                <a:spcPct val="90000"/>
              </a:lnSpc>
              <a:buClr>
                <a:schemeClr val="accent2"/>
              </a:buClr>
              <a:buFont typeface="Tahoma" pitchFamily="34" charset="0"/>
              <a:buChar char="•"/>
              <a:tabLst>
                <a:tab pos="465138" algn="l"/>
              </a:tabLst>
            </a:pPr>
            <a:r>
              <a:rPr lang="en-US" sz="3200" dirty="0" smtClean="0">
                <a:solidFill>
                  <a:schemeClr val="accent2"/>
                </a:solidFill>
                <a:latin typeface="Tahoma" pitchFamily="34" charset="0"/>
              </a:rPr>
              <a:t>Types of trade promotions</a:t>
            </a:r>
          </a:p>
          <a:p>
            <a:pPr marL="865188" lvl="1" indent="-465138" algn="l">
              <a:lnSpc>
                <a:spcPct val="90000"/>
              </a:lnSpc>
              <a:buClr>
                <a:schemeClr val="accent2"/>
              </a:buClr>
              <a:buFont typeface="Tahoma" pitchFamily="34" charset="0"/>
              <a:buChar char="•"/>
              <a:tabLst>
                <a:tab pos="465138" algn="l"/>
              </a:tabLst>
            </a:pPr>
            <a:r>
              <a:rPr lang="en-US" dirty="0" smtClean="0">
                <a:solidFill>
                  <a:schemeClr val="accent2"/>
                </a:solidFill>
                <a:latin typeface="Tahoma" pitchFamily="34" charset="0"/>
              </a:rPr>
              <a:t>Trade allowances</a:t>
            </a:r>
          </a:p>
          <a:p>
            <a:pPr marL="865188" lvl="1" indent="-465138" algn="l">
              <a:lnSpc>
                <a:spcPct val="90000"/>
              </a:lnSpc>
              <a:buClr>
                <a:schemeClr val="accent2"/>
              </a:buClr>
              <a:buFont typeface="Tahoma" pitchFamily="34" charset="0"/>
              <a:buChar char="•"/>
              <a:tabLst>
                <a:tab pos="465138" algn="l"/>
              </a:tabLst>
            </a:pPr>
            <a:r>
              <a:rPr lang="en-US" dirty="0" smtClean="0">
                <a:solidFill>
                  <a:schemeClr val="accent2"/>
                </a:solidFill>
                <a:latin typeface="Tahoma" pitchFamily="34" charset="0"/>
              </a:rPr>
              <a:t>Trade contests</a:t>
            </a:r>
          </a:p>
          <a:p>
            <a:pPr marL="865188" lvl="1" indent="-465138" algn="l">
              <a:lnSpc>
                <a:spcPct val="90000"/>
              </a:lnSpc>
              <a:buClr>
                <a:schemeClr val="accent2"/>
              </a:buClr>
              <a:buFont typeface="Tahoma" pitchFamily="34" charset="0"/>
              <a:buChar char="•"/>
              <a:tabLst>
                <a:tab pos="465138" algn="l"/>
              </a:tabLst>
            </a:pPr>
            <a:r>
              <a:rPr lang="en-US" dirty="0" smtClean="0">
                <a:solidFill>
                  <a:schemeClr val="accent2"/>
                </a:solidFill>
                <a:latin typeface="Tahoma" pitchFamily="34" charset="0"/>
              </a:rPr>
              <a:t>Trade incentives</a:t>
            </a:r>
          </a:p>
          <a:p>
            <a:pPr marL="865188" lvl="1" indent="-465138" algn="l">
              <a:lnSpc>
                <a:spcPct val="90000"/>
              </a:lnSpc>
              <a:buClr>
                <a:schemeClr val="accent2"/>
              </a:buClr>
              <a:buFont typeface="Tahoma" pitchFamily="34" charset="0"/>
              <a:buChar char="•"/>
              <a:tabLst>
                <a:tab pos="465138" algn="l"/>
              </a:tabLst>
            </a:pPr>
            <a:r>
              <a:rPr lang="en-US" dirty="0" smtClean="0">
                <a:solidFill>
                  <a:schemeClr val="accent2"/>
                </a:solidFill>
                <a:latin typeface="Tahoma" pitchFamily="34" charset="0"/>
              </a:rPr>
              <a:t>Trade shows</a:t>
            </a:r>
          </a:p>
          <a:p>
            <a:pPr marL="865188" lvl="1" indent="-465138" algn="l">
              <a:lnSpc>
                <a:spcPct val="90000"/>
              </a:lnSpc>
              <a:buClr>
                <a:schemeClr val="accent2"/>
              </a:buClr>
              <a:tabLst>
                <a:tab pos="465138" algn="l"/>
              </a:tabLst>
            </a:pPr>
            <a:endParaRPr lang="en-US" dirty="0" smtClean="0">
              <a:solidFill>
                <a:schemeClr val="accent2"/>
              </a:solidFill>
              <a:latin typeface="Tahoma" pitchFamily="34" charset="0"/>
            </a:endParaRPr>
          </a:p>
          <a:p>
            <a:pPr marL="865188" lvl="1" indent="-465138" algn="l">
              <a:lnSpc>
                <a:spcPct val="90000"/>
              </a:lnSpc>
              <a:buClr>
                <a:schemeClr val="accent2"/>
              </a:buClr>
              <a:tabLst>
                <a:tab pos="465138" algn="l"/>
              </a:tabLst>
            </a:pPr>
            <a:r>
              <a:rPr lang="en-US" sz="2800" dirty="0" smtClean="0">
                <a:solidFill>
                  <a:schemeClr val="accent2"/>
                </a:solidFill>
                <a:latin typeface="Tahoma" pitchFamily="34" charset="0"/>
              </a:rPr>
              <a:t>For manufacturers, trade promotions</a:t>
            </a:r>
          </a:p>
          <a:p>
            <a:pPr marL="865188" lvl="1" indent="-465138" algn="l">
              <a:lnSpc>
                <a:spcPct val="90000"/>
              </a:lnSpc>
              <a:buClr>
                <a:schemeClr val="accent2"/>
              </a:buClr>
              <a:buFont typeface="Tahoma" pitchFamily="34" charset="0"/>
              <a:buChar char="•"/>
              <a:tabLst>
                <a:tab pos="465138" algn="l"/>
              </a:tabLst>
            </a:pPr>
            <a:r>
              <a:rPr lang="en-US" sz="2400" i="1" dirty="0" smtClean="0">
                <a:solidFill>
                  <a:schemeClr val="accent2"/>
                </a:solidFill>
                <a:latin typeface="Tahoma" pitchFamily="34" charset="0"/>
              </a:rPr>
              <a:t>Accounts for 70% of marketing budget</a:t>
            </a:r>
          </a:p>
          <a:p>
            <a:pPr marL="865188" lvl="1" indent="-465138" algn="l">
              <a:lnSpc>
                <a:spcPct val="90000"/>
              </a:lnSpc>
              <a:buClr>
                <a:schemeClr val="accent2"/>
              </a:buClr>
              <a:buFont typeface="Tahoma" pitchFamily="34" charset="0"/>
              <a:buChar char="•"/>
              <a:tabLst>
                <a:tab pos="465138" algn="l"/>
              </a:tabLst>
            </a:pPr>
            <a:r>
              <a:rPr lang="en-US" sz="2400" i="1" dirty="0" smtClean="0">
                <a:solidFill>
                  <a:schemeClr val="accent2"/>
                </a:solidFill>
                <a:latin typeface="Tahoma" pitchFamily="34" charset="0"/>
              </a:rPr>
              <a:t>Often 2</a:t>
            </a:r>
            <a:r>
              <a:rPr lang="en-US" sz="2400" i="1" baseline="30000" dirty="0" smtClean="0">
                <a:solidFill>
                  <a:schemeClr val="accent2"/>
                </a:solidFill>
                <a:latin typeface="Tahoma" pitchFamily="34" charset="0"/>
              </a:rPr>
              <a:t>nd</a:t>
            </a:r>
            <a:r>
              <a:rPr lang="en-US" sz="2400" i="1" dirty="0" smtClean="0">
                <a:solidFill>
                  <a:schemeClr val="accent2"/>
                </a:solidFill>
                <a:latin typeface="Tahoma" pitchFamily="34" charset="0"/>
              </a:rPr>
              <a:t> largest expense</a:t>
            </a:r>
          </a:p>
          <a:p>
            <a:pPr marL="865188" lvl="1" indent="-465138" algn="l">
              <a:lnSpc>
                <a:spcPct val="90000"/>
              </a:lnSpc>
              <a:buClr>
                <a:schemeClr val="accent2"/>
              </a:buClr>
              <a:buFont typeface="Tahoma" pitchFamily="34" charset="0"/>
              <a:buChar char="•"/>
              <a:tabLst>
                <a:tab pos="465138" algn="l"/>
              </a:tabLst>
            </a:pPr>
            <a:r>
              <a:rPr lang="en-US" sz="2400" i="1" dirty="0" smtClean="0">
                <a:solidFill>
                  <a:schemeClr val="accent2"/>
                </a:solidFill>
                <a:latin typeface="Tahoma" pitchFamily="34" charset="0"/>
              </a:rPr>
              <a:t>Accounts for 17.4% of gross sales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52400" y="152400"/>
            <a:ext cx="8839200" cy="1219200"/>
          </a:xfrm>
          <a:prstGeom prst="rect">
            <a:avLst/>
          </a:prstGeom>
          <a:solidFill>
            <a:srgbClr val="FFC000">
              <a:alpha val="5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304800"/>
            <a:ext cx="9144000" cy="1066800"/>
          </a:xfrm>
        </p:spPr>
        <p:txBody>
          <a:bodyPr/>
          <a:lstStyle/>
          <a:p>
            <a:pPr>
              <a:defRPr/>
            </a:pPr>
            <a:r>
              <a:rPr lang="en-US" sz="4400" dirty="0" smtClean="0">
                <a:solidFill>
                  <a:schemeClr val="accent2"/>
                </a:solidFill>
                <a:latin typeface="Tahoma" pitchFamily="34" charset="0"/>
              </a:rPr>
              <a:t>Trade Allowances</a:t>
            </a:r>
            <a:endParaRPr lang="en-US" sz="4400" dirty="0" smtClean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</p:txBody>
      </p:sp>
      <p:sp>
        <p:nvSpPr>
          <p:cNvPr id="26628" name="Rectangle 3"/>
          <p:cNvSpPr txBox="1">
            <a:spLocks noChangeArrowheads="1"/>
          </p:cNvSpPr>
          <p:nvPr/>
        </p:nvSpPr>
        <p:spPr bwMode="auto">
          <a:xfrm>
            <a:off x="1905000" y="3276600"/>
            <a:ext cx="55626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lnSpc>
                <a:spcPct val="80000"/>
              </a:lnSpc>
              <a:spcBef>
                <a:spcPct val="10000"/>
              </a:spcBef>
              <a:buClr>
                <a:schemeClr val="accent2"/>
              </a:buClr>
              <a:tabLst>
                <a:tab pos="0" algn="l"/>
              </a:tabLst>
            </a:pPr>
            <a:r>
              <a:rPr lang="en-US" sz="2800" b="1" dirty="0" smtClean="0">
                <a:solidFill>
                  <a:schemeClr val="accent2"/>
                </a:solidFill>
              </a:rPr>
              <a:t>Types:</a:t>
            </a:r>
          </a:p>
          <a:p>
            <a:pPr marL="342900" indent="-342900" eaLnBrk="0" hangingPunct="0">
              <a:lnSpc>
                <a:spcPct val="80000"/>
              </a:lnSpc>
              <a:spcBef>
                <a:spcPct val="10000"/>
              </a:spcBef>
              <a:buClr>
                <a:schemeClr val="accent2"/>
              </a:buClr>
              <a:buFontTx/>
              <a:buChar char="•"/>
              <a:tabLst>
                <a:tab pos="0" algn="l"/>
              </a:tabLst>
            </a:pPr>
            <a:r>
              <a:rPr lang="en-US" sz="2800" b="1" dirty="0" smtClean="0">
                <a:solidFill>
                  <a:schemeClr val="accent2"/>
                </a:solidFill>
              </a:rPr>
              <a:t>Off-invoice allowance</a:t>
            </a:r>
            <a:endParaRPr lang="en-US" sz="2800" b="1" dirty="0">
              <a:solidFill>
                <a:schemeClr val="accent2"/>
              </a:solidFill>
            </a:endParaRPr>
          </a:p>
          <a:p>
            <a:pPr marL="742950" lvl="1" indent="-285750" eaLnBrk="0" hangingPunct="0">
              <a:lnSpc>
                <a:spcPct val="80000"/>
              </a:lnSpc>
              <a:spcBef>
                <a:spcPct val="10000"/>
              </a:spcBef>
              <a:buClr>
                <a:schemeClr val="accent2"/>
              </a:buClr>
              <a:buFont typeface="Wingdings" pitchFamily="2" charset="2"/>
              <a:buChar char="§"/>
              <a:tabLst>
                <a:tab pos="0" algn="l"/>
              </a:tabLst>
            </a:pPr>
            <a:r>
              <a:rPr lang="en-US" sz="2800" b="1" dirty="0">
                <a:solidFill>
                  <a:schemeClr val="accent2"/>
                </a:solidFill>
              </a:rPr>
              <a:t>Price discount</a:t>
            </a:r>
          </a:p>
          <a:p>
            <a:pPr marL="742950" lvl="1" indent="-285750" eaLnBrk="0" hangingPunct="0">
              <a:lnSpc>
                <a:spcPct val="80000"/>
              </a:lnSpc>
              <a:spcBef>
                <a:spcPct val="10000"/>
              </a:spcBef>
              <a:buClr>
                <a:schemeClr val="accent2"/>
              </a:buClr>
              <a:buFont typeface="Wingdings" pitchFamily="2" charset="2"/>
              <a:buChar char="§"/>
              <a:tabLst>
                <a:tab pos="0" algn="l"/>
              </a:tabLst>
            </a:pPr>
            <a:r>
              <a:rPr lang="en-US" sz="2800" b="1" dirty="0">
                <a:solidFill>
                  <a:schemeClr val="accent2"/>
                </a:solidFill>
              </a:rPr>
              <a:t>35% of all trade dollars</a:t>
            </a:r>
          </a:p>
          <a:p>
            <a:pPr marL="342900" indent="-342900" eaLnBrk="0" hangingPunct="0">
              <a:lnSpc>
                <a:spcPct val="80000"/>
              </a:lnSpc>
              <a:spcBef>
                <a:spcPct val="10000"/>
              </a:spcBef>
              <a:buClr>
                <a:schemeClr val="accent2"/>
              </a:buClr>
              <a:buFontTx/>
              <a:buChar char="•"/>
              <a:tabLst>
                <a:tab pos="0" algn="l"/>
              </a:tabLst>
            </a:pPr>
            <a:r>
              <a:rPr lang="en-US" sz="2800" b="1" dirty="0">
                <a:solidFill>
                  <a:schemeClr val="accent2"/>
                </a:solidFill>
              </a:rPr>
              <a:t>Slotting fees</a:t>
            </a:r>
          </a:p>
          <a:p>
            <a:pPr marL="342900" indent="-342900" eaLnBrk="0" hangingPunct="0">
              <a:lnSpc>
                <a:spcPct val="80000"/>
              </a:lnSpc>
              <a:spcBef>
                <a:spcPct val="10000"/>
              </a:spcBef>
              <a:buClr>
                <a:schemeClr val="accent2"/>
              </a:buClr>
              <a:buFontTx/>
              <a:buChar char="•"/>
              <a:tabLst>
                <a:tab pos="0" algn="l"/>
              </a:tabLst>
            </a:pPr>
            <a:r>
              <a:rPr lang="en-US" sz="2800" b="1" dirty="0">
                <a:solidFill>
                  <a:schemeClr val="accent2"/>
                </a:solidFill>
              </a:rPr>
              <a:t>Exit fees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3400" y="1752600"/>
            <a:ext cx="817352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2"/>
                </a:solidFill>
              </a:rPr>
              <a:t>Trade allowances: financial incentives to channel members – may be passed on to other members of channel</a:t>
            </a:r>
            <a:endParaRPr lang="en-US" sz="28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52400" y="152400"/>
            <a:ext cx="8839200" cy="1219200"/>
          </a:xfrm>
          <a:prstGeom prst="rect">
            <a:avLst/>
          </a:prstGeom>
          <a:solidFill>
            <a:srgbClr val="FFC000">
              <a:alpha val="5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304800"/>
            <a:ext cx="8534400" cy="1066800"/>
          </a:xfrm>
          <a:noFill/>
        </p:spPr>
        <p:txBody>
          <a:bodyPr/>
          <a:lstStyle/>
          <a:p>
            <a:r>
              <a:rPr lang="en-US" sz="4400" dirty="0" smtClean="0">
                <a:solidFill>
                  <a:schemeClr val="accent2"/>
                </a:solidFill>
                <a:latin typeface="Tahoma" pitchFamily="34" charset="0"/>
              </a:rPr>
              <a:t>Slotting &amp; Exit Fees</a:t>
            </a:r>
          </a:p>
        </p:txBody>
      </p:sp>
      <p:sp>
        <p:nvSpPr>
          <p:cNvPr id="27651" name="Content Placeholder 11"/>
          <p:cNvSpPr>
            <a:spLocks noGrp="1"/>
          </p:cNvSpPr>
          <p:nvPr>
            <p:ph type="subTitle" idx="1"/>
          </p:nvPr>
        </p:nvSpPr>
        <p:spPr>
          <a:xfrm>
            <a:off x="533400" y="1752600"/>
            <a:ext cx="8077200" cy="4191000"/>
          </a:xfrm>
        </p:spPr>
        <p:txBody>
          <a:bodyPr/>
          <a:lstStyle/>
          <a:p>
            <a:pPr marL="342900" indent="-342900" algn="l">
              <a:buClr>
                <a:schemeClr val="accent2"/>
              </a:buClr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2"/>
                </a:solidFill>
                <a:latin typeface="Tahoma" pitchFamily="34" charset="0"/>
              </a:rPr>
              <a:t>Retailer justification</a:t>
            </a:r>
          </a:p>
          <a:p>
            <a:pPr marL="742950" lvl="1" indent="-285750" algn="l"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accent2"/>
                </a:solidFill>
                <a:latin typeface="Tahoma" pitchFamily="34" charset="0"/>
              </a:rPr>
              <a:t>Cost to add new products to inventory</a:t>
            </a:r>
          </a:p>
          <a:p>
            <a:pPr marL="742950" lvl="1" indent="-285750" algn="l"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accent2"/>
                </a:solidFill>
                <a:latin typeface="Tahoma" pitchFamily="34" charset="0"/>
              </a:rPr>
              <a:t>Requires shelf space</a:t>
            </a:r>
          </a:p>
          <a:p>
            <a:pPr marL="742950" lvl="1" indent="-285750" algn="l"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accent2"/>
                </a:solidFill>
                <a:latin typeface="Tahoma" pitchFamily="34" charset="0"/>
              </a:rPr>
              <a:t>Simplifies decision about new products</a:t>
            </a:r>
          </a:p>
          <a:p>
            <a:pPr marL="742950" lvl="1" indent="-285750" algn="l"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accent2"/>
                </a:solidFill>
                <a:latin typeface="Tahoma" pitchFamily="34" charset="0"/>
              </a:rPr>
              <a:t>Adds to bottom line</a:t>
            </a:r>
          </a:p>
          <a:p>
            <a:pPr marL="342900" indent="-342900" algn="l">
              <a:buClr>
                <a:schemeClr val="accent2"/>
              </a:buClr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2"/>
                </a:solidFill>
                <a:latin typeface="Tahoma" pitchFamily="34" charset="0"/>
              </a:rPr>
              <a:t>Manufacturer objections</a:t>
            </a:r>
          </a:p>
          <a:p>
            <a:pPr marL="742950" lvl="1" indent="-285750" algn="l"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accent2"/>
                </a:solidFill>
                <a:latin typeface="Tahoma" pitchFamily="34" charset="0"/>
              </a:rPr>
              <a:t>Form of extortion</a:t>
            </a:r>
          </a:p>
          <a:p>
            <a:pPr marL="742950" lvl="1" indent="-285750" algn="l"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accent2"/>
                </a:solidFill>
                <a:latin typeface="Tahoma" pitchFamily="34" charset="0"/>
              </a:rPr>
              <a:t>Divert money from advertising and marketing</a:t>
            </a:r>
          </a:p>
          <a:p>
            <a:pPr marL="742950" lvl="1" indent="-285750" algn="l"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accent2"/>
                </a:solidFill>
                <a:latin typeface="Tahoma" pitchFamily="34" charset="0"/>
              </a:rPr>
              <a:t>Detrimental to small manufacturers</a:t>
            </a:r>
          </a:p>
          <a:p>
            <a:pPr marL="742950" lvl="1" indent="-285750" algn="l">
              <a:buFont typeface="Wingdings" pitchFamily="2" charset="2"/>
              <a:buChar char="§"/>
            </a:pPr>
            <a:endParaRPr lang="en-US" sz="2000" dirty="0" smtClean="0">
              <a:latin typeface="Tahoma" pitchFamily="34" charset="0"/>
            </a:endParaRPr>
          </a:p>
          <a:p>
            <a:pPr marL="742950" lvl="1" indent="-285750" algn="l">
              <a:buFont typeface="Wingdings" pitchFamily="2" charset="2"/>
              <a:buChar char="§"/>
            </a:pPr>
            <a:endParaRPr lang="en-US" sz="2000" dirty="0" smtClean="0">
              <a:latin typeface="Tahoma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5867400"/>
            <a:ext cx="81419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rgbClr val="00B050"/>
                </a:solidFill>
              </a:rPr>
              <a:t>4% of retailers use exit fees, 82% use slotting fees</a:t>
            </a:r>
            <a:endParaRPr lang="en-US" b="1" i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52400" y="152400"/>
            <a:ext cx="8839200" cy="1524000"/>
          </a:xfrm>
          <a:prstGeom prst="rect">
            <a:avLst/>
          </a:prstGeom>
          <a:solidFill>
            <a:srgbClr val="FFC000">
              <a:alpha val="5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304800"/>
            <a:ext cx="8534400" cy="1371600"/>
          </a:xfrm>
          <a:noFill/>
        </p:spPr>
        <p:txBody>
          <a:bodyPr/>
          <a:lstStyle/>
          <a:p>
            <a:r>
              <a:rPr lang="en-US" sz="4000" dirty="0" smtClean="0">
                <a:solidFill>
                  <a:schemeClr val="accent2"/>
                </a:solidFill>
                <a:latin typeface="Tahoma" pitchFamily="34" charset="0"/>
              </a:rPr>
              <a:t>Trade Allowance</a:t>
            </a:r>
            <a:br>
              <a:rPr lang="en-US" sz="4000" dirty="0" smtClean="0">
                <a:solidFill>
                  <a:schemeClr val="accent2"/>
                </a:solidFill>
                <a:latin typeface="Tahoma" pitchFamily="34" charset="0"/>
              </a:rPr>
            </a:br>
            <a:r>
              <a:rPr lang="en-US" sz="4000" dirty="0" smtClean="0">
                <a:solidFill>
                  <a:schemeClr val="accent2"/>
                </a:solidFill>
                <a:latin typeface="Tahoma" pitchFamily="34" charset="0"/>
              </a:rPr>
              <a:t>Complications</a:t>
            </a:r>
          </a:p>
        </p:txBody>
      </p:sp>
      <p:sp>
        <p:nvSpPr>
          <p:cNvPr id="28675" name="Rectangle 3"/>
          <p:cNvSpPr txBox="1">
            <a:spLocks noChangeArrowheads="1"/>
          </p:cNvSpPr>
          <p:nvPr/>
        </p:nvSpPr>
        <p:spPr bwMode="auto">
          <a:xfrm>
            <a:off x="533400" y="1981200"/>
            <a:ext cx="82296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lnSpc>
                <a:spcPct val="90000"/>
              </a:lnSpc>
              <a:spcBef>
                <a:spcPct val="10000"/>
              </a:spcBef>
              <a:buClr>
                <a:schemeClr val="accent2"/>
              </a:buClr>
              <a:buFontTx/>
              <a:buChar char="•"/>
              <a:tabLst>
                <a:tab pos="0" algn="l"/>
              </a:tabLst>
            </a:pPr>
            <a:r>
              <a:rPr lang="en-US" sz="2800" b="1" dirty="0">
                <a:solidFill>
                  <a:schemeClr val="accent2"/>
                </a:solidFill>
              </a:rPr>
              <a:t>Failure to pass allowances on to retail customers</a:t>
            </a:r>
          </a:p>
          <a:p>
            <a:pPr marL="742950" lvl="1" indent="-285750" eaLnBrk="0" hangingPunct="0">
              <a:lnSpc>
                <a:spcPct val="90000"/>
              </a:lnSpc>
              <a:spcBef>
                <a:spcPct val="10000"/>
              </a:spcBef>
              <a:buClr>
                <a:schemeClr val="accent2"/>
              </a:buClr>
              <a:buFont typeface="Wingdings" pitchFamily="2" charset="2"/>
              <a:buChar char="§"/>
              <a:tabLst>
                <a:tab pos="0" algn="l"/>
              </a:tabLst>
            </a:pPr>
            <a:r>
              <a:rPr lang="en-US" b="1" dirty="0">
                <a:solidFill>
                  <a:schemeClr val="accent2"/>
                </a:solidFill>
              </a:rPr>
              <a:t>Only occurs 52% of the time</a:t>
            </a:r>
          </a:p>
          <a:p>
            <a:pPr marL="742950" lvl="1" indent="-285750" eaLnBrk="0" hangingPunct="0">
              <a:lnSpc>
                <a:spcPct val="90000"/>
              </a:lnSpc>
              <a:spcBef>
                <a:spcPct val="10000"/>
              </a:spcBef>
              <a:buClr>
                <a:schemeClr val="accent2"/>
              </a:buClr>
              <a:buFont typeface="Wingdings" pitchFamily="2" charset="2"/>
              <a:buChar char="§"/>
              <a:tabLst>
                <a:tab pos="0" algn="l"/>
              </a:tabLst>
            </a:pPr>
            <a:r>
              <a:rPr lang="en-US" b="1" dirty="0">
                <a:solidFill>
                  <a:schemeClr val="accent2"/>
                </a:solidFill>
              </a:rPr>
              <a:t>Retailers like only one brand on-deal at a time</a:t>
            </a:r>
          </a:p>
          <a:p>
            <a:pPr marL="342900" indent="-342900" eaLnBrk="0" hangingPunct="0">
              <a:lnSpc>
                <a:spcPct val="90000"/>
              </a:lnSpc>
              <a:spcBef>
                <a:spcPct val="10000"/>
              </a:spcBef>
              <a:buClr>
                <a:schemeClr val="accent2"/>
              </a:buClr>
              <a:buFontTx/>
              <a:buChar char="•"/>
              <a:tabLst>
                <a:tab pos="0" algn="l"/>
              </a:tabLst>
            </a:pPr>
            <a:r>
              <a:rPr lang="en-US" sz="2800" b="1" dirty="0" smtClean="0">
                <a:solidFill>
                  <a:schemeClr val="accent2"/>
                </a:solidFill>
              </a:rPr>
              <a:t>Forward </a:t>
            </a:r>
            <a:r>
              <a:rPr lang="en-US" sz="2800" b="1" dirty="0">
                <a:solidFill>
                  <a:schemeClr val="accent2"/>
                </a:solidFill>
              </a:rPr>
              <a:t>buying</a:t>
            </a:r>
          </a:p>
          <a:p>
            <a:pPr marL="742950" lvl="1" indent="-285750" eaLnBrk="0" hangingPunct="0">
              <a:lnSpc>
                <a:spcPct val="90000"/>
              </a:lnSpc>
              <a:spcBef>
                <a:spcPct val="10000"/>
              </a:spcBef>
              <a:buClr>
                <a:schemeClr val="accent2"/>
              </a:buClr>
              <a:buFont typeface="Wingdings" pitchFamily="2" charset="2"/>
              <a:buChar char="§"/>
              <a:tabLst>
                <a:tab pos="0" algn="l"/>
              </a:tabLst>
            </a:pPr>
            <a:r>
              <a:rPr lang="en-US" b="1" dirty="0">
                <a:solidFill>
                  <a:schemeClr val="accent2"/>
                </a:solidFill>
              </a:rPr>
              <a:t>Pass savings on or pocket higher margin</a:t>
            </a:r>
          </a:p>
          <a:p>
            <a:pPr marL="742950" lvl="1" indent="-285750" eaLnBrk="0" hangingPunct="0">
              <a:lnSpc>
                <a:spcPct val="90000"/>
              </a:lnSpc>
              <a:spcBef>
                <a:spcPct val="10000"/>
              </a:spcBef>
              <a:buClr>
                <a:schemeClr val="accent2"/>
              </a:buClr>
              <a:buFont typeface="Wingdings" pitchFamily="2" charset="2"/>
              <a:buChar char="§"/>
              <a:tabLst>
                <a:tab pos="0" algn="l"/>
              </a:tabLst>
            </a:pPr>
            <a:r>
              <a:rPr lang="en-US" b="1" dirty="0">
                <a:solidFill>
                  <a:schemeClr val="accent2"/>
                </a:solidFill>
              </a:rPr>
              <a:t>Additional carrying costs</a:t>
            </a:r>
          </a:p>
          <a:p>
            <a:pPr marL="342900" indent="-342900" eaLnBrk="0" hangingPunct="0">
              <a:lnSpc>
                <a:spcPct val="90000"/>
              </a:lnSpc>
              <a:spcBef>
                <a:spcPct val="10000"/>
              </a:spcBef>
              <a:buClr>
                <a:schemeClr val="accent2"/>
              </a:buClr>
              <a:buFontTx/>
              <a:buChar char="•"/>
              <a:tabLst>
                <a:tab pos="0" algn="l"/>
              </a:tabLst>
            </a:pPr>
            <a:r>
              <a:rPr lang="en-US" sz="2800" b="1" dirty="0">
                <a:solidFill>
                  <a:schemeClr val="accent2"/>
                </a:solidFill>
              </a:rPr>
              <a:t>Diversion</a:t>
            </a:r>
          </a:p>
          <a:p>
            <a:pPr marL="742950" lvl="1" indent="-285750" eaLnBrk="0" hangingPunct="0">
              <a:lnSpc>
                <a:spcPct val="90000"/>
              </a:lnSpc>
              <a:spcBef>
                <a:spcPct val="10000"/>
              </a:spcBef>
              <a:buClr>
                <a:schemeClr val="accent2"/>
              </a:buClr>
              <a:buFont typeface="Wingdings" pitchFamily="2" charset="2"/>
              <a:buChar char="§"/>
              <a:tabLst>
                <a:tab pos="0" algn="l"/>
              </a:tabLst>
            </a:pPr>
            <a:r>
              <a:rPr lang="en-US" b="1" dirty="0" smtClean="0">
                <a:solidFill>
                  <a:schemeClr val="accent2"/>
                </a:solidFill>
              </a:rPr>
              <a:t>Segmentation strategy nullified</a:t>
            </a:r>
            <a:endParaRPr lang="en-US" b="1" dirty="0">
              <a:solidFill>
                <a:schemeClr val="accent2"/>
              </a:solidFill>
            </a:endParaRPr>
          </a:p>
          <a:p>
            <a:pPr marL="742950" lvl="1" indent="-285750" eaLnBrk="0" hangingPunct="0">
              <a:lnSpc>
                <a:spcPct val="90000"/>
              </a:lnSpc>
              <a:spcBef>
                <a:spcPct val="10000"/>
              </a:spcBef>
              <a:buClr>
                <a:schemeClr val="accent2"/>
              </a:buClr>
              <a:buFont typeface="Wingdings" pitchFamily="2" charset="2"/>
              <a:buChar char="§"/>
              <a:tabLst>
                <a:tab pos="0" algn="l"/>
              </a:tabLst>
            </a:pPr>
            <a:r>
              <a:rPr lang="en-US" b="1" dirty="0">
                <a:solidFill>
                  <a:schemeClr val="accent2"/>
                </a:solidFill>
              </a:rPr>
              <a:t>Additional shipping costs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52400" y="152400"/>
            <a:ext cx="8839200" cy="1219200"/>
          </a:xfrm>
          <a:prstGeom prst="rect">
            <a:avLst/>
          </a:prstGeom>
          <a:solidFill>
            <a:srgbClr val="FFC000">
              <a:alpha val="5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304800"/>
            <a:ext cx="9144000" cy="990600"/>
          </a:xfrm>
        </p:spPr>
        <p:txBody>
          <a:bodyPr/>
          <a:lstStyle/>
          <a:p>
            <a:pPr>
              <a:defRPr/>
            </a:pPr>
            <a:r>
              <a:rPr lang="en-US" sz="4400" dirty="0" smtClean="0">
                <a:solidFill>
                  <a:schemeClr val="accent2"/>
                </a:solidFill>
                <a:latin typeface="Tahoma" pitchFamily="34" charset="0"/>
              </a:rPr>
              <a:t>Trade Contests</a:t>
            </a:r>
            <a:endParaRPr lang="en-US" sz="4400" dirty="0" smtClean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</p:txBody>
      </p:sp>
      <p:sp>
        <p:nvSpPr>
          <p:cNvPr id="29700" name="Rectangle 1027"/>
          <p:cNvSpPr txBox="1">
            <a:spLocks noChangeArrowheads="1"/>
          </p:cNvSpPr>
          <p:nvPr/>
        </p:nvSpPr>
        <p:spPr bwMode="auto">
          <a:xfrm>
            <a:off x="609600" y="1905000"/>
            <a:ext cx="80772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/>
          <a:lstStyle/>
          <a:p>
            <a:pPr marL="342900" indent="-342900" eaLnBrk="0" hangingPunct="0">
              <a:lnSpc>
                <a:spcPts val="3700"/>
              </a:lnSpc>
              <a:spcBef>
                <a:spcPct val="10000"/>
              </a:spcBef>
              <a:buClr>
                <a:schemeClr val="accent2"/>
              </a:buClr>
              <a:buFontTx/>
              <a:buChar char="•"/>
              <a:tabLst>
                <a:tab pos="0" algn="l"/>
              </a:tabLst>
            </a:pPr>
            <a:r>
              <a:rPr lang="en-US" sz="2800" b="1" dirty="0">
                <a:solidFill>
                  <a:schemeClr val="accent2"/>
                </a:solidFill>
              </a:rPr>
              <a:t>Used to achieve </a:t>
            </a:r>
            <a:r>
              <a:rPr lang="en-US" sz="2800" b="1" dirty="0" smtClean="0">
                <a:solidFill>
                  <a:schemeClr val="accent2"/>
                </a:solidFill>
              </a:rPr>
              <a:t>specific sales </a:t>
            </a:r>
            <a:r>
              <a:rPr lang="en-US" sz="2800" b="1" dirty="0">
                <a:solidFill>
                  <a:schemeClr val="accent2"/>
                </a:solidFill>
              </a:rPr>
              <a:t>targets.</a:t>
            </a:r>
          </a:p>
          <a:p>
            <a:pPr marL="342900" indent="-342900" eaLnBrk="0" hangingPunct="0">
              <a:lnSpc>
                <a:spcPts val="3700"/>
              </a:lnSpc>
              <a:spcBef>
                <a:spcPct val="10000"/>
              </a:spcBef>
              <a:buClr>
                <a:schemeClr val="accent2"/>
              </a:buClr>
              <a:buFontTx/>
              <a:buChar char="•"/>
              <a:tabLst>
                <a:tab pos="0" algn="l"/>
              </a:tabLst>
            </a:pPr>
            <a:r>
              <a:rPr lang="en-US" sz="2800" b="1" dirty="0">
                <a:solidFill>
                  <a:schemeClr val="accent2"/>
                </a:solidFill>
              </a:rPr>
              <a:t>Funds known as “spiff money.”</a:t>
            </a:r>
          </a:p>
          <a:p>
            <a:pPr marL="342900" indent="-342900" eaLnBrk="0" hangingPunct="0">
              <a:lnSpc>
                <a:spcPts val="3700"/>
              </a:lnSpc>
              <a:spcBef>
                <a:spcPct val="10000"/>
              </a:spcBef>
              <a:buClr>
                <a:schemeClr val="accent2"/>
              </a:buClr>
              <a:buFontTx/>
              <a:buChar char="•"/>
              <a:tabLst>
                <a:tab pos="0" algn="l"/>
              </a:tabLst>
            </a:pPr>
            <a:r>
              <a:rPr lang="en-US" sz="2800" b="1" dirty="0">
                <a:solidFill>
                  <a:schemeClr val="accent2"/>
                </a:solidFill>
              </a:rPr>
              <a:t>Rewards can be prizes or cash.</a:t>
            </a:r>
          </a:p>
          <a:p>
            <a:pPr marL="342900" indent="-342900" eaLnBrk="0" hangingPunct="0">
              <a:spcBef>
                <a:spcPct val="10000"/>
              </a:spcBef>
              <a:buClr>
                <a:schemeClr val="accent2"/>
              </a:buClr>
              <a:buFontTx/>
              <a:buChar char="•"/>
              <a:tabLst>
                <a:tab pos="0" algn="l"/>
              </a:tabLst>
            </a:pPr>
            <a:r>
              <a:rPr lang="en-US" sz="2800" b="1" dirty="0">
                <a:solidFill>
                  <a:schemeClr val="accent2"/>
                </a:solidFill>
              </a:rPr>
              <a:t>Can be designed for various channel members.</a:t>
            </a:r>
          </a:p>
          <a:p>
            <a:pPr marL="342900" indent="-342900" eaLnBrk="0" hangingPunct="0">
              <a:spcBef>
                <a:spcPct val="10000"/>
              </a:spcBef>
              <a:buClr>
                <a:schemeClr val="accent2"/>
              </a:buClr>
              <a:buFontTx/>
              <a:buChar char="•"/>
              <a:tabLst>
                <a:tab pos="0" algn="l"/>
              </a:tabLst>
            </a:pPr>
            <a:r>
              <a:rPr lang="en-US" sz="2800" b="1" dirty="0">
                <a:solidFill>
                  <a:schemeClr val="accent2"/>
                </a:solidFill>
              </a:rPr>
              <a:t>Some </a:t>
            </a:r>
            <a:r>
              <a:rPr lang="en-US" sz="2800" b="1" dirty="0" smtClean="0">
                <a:solidFill>
                  <a:schemeClr val="accent2"/>
                </a:solidFill>
              </a:rPr>
              <a:t>channel members do </a:t>
            </a:r>
            <a:r>
              <a:rPr lang="en-US" sz="2800" b="1" dirty="0">
                <a:solidFill>
                  <a:schemeClr val="accent2"/>
                </a:solidFill>
              </a:rPr>
              <a:t>not allow trade contests because of possible conflict of interests.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152400" y="152400"/>
            <a:ext cx="8839200" cy="1219200"/>
          </a:xfrm>
          <a:prstGeom prst="rect">
            <a:avLst/>
          </a:prstGeom>
          <a:solidFill>
            <a:srgbClr val="FFC000">
              <a:alpha val="5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3" name="Rectangle 7"/>
          <p:cNvSpPr>
            <a:spLocks noChangeArrowheads="1"/>
          </p:cNvSpPr>
          <p:nvPr/>
        </p:nvSpPr>
        <p:spPr bwMode="auto">
          <a:xfrm>
            <a:off x="1257300" y="457200"/>
            <a:ext cx="6629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ctr"/>
            <a:r>
              <a:rPr lang="en-US" sz="4400" b="1" dirty="0" smtClean="0">
                <a:solidFill>
                  <a:schemeClr val="accent2"/>
                </a:solidFill>
                <a:cs typeface="Arial" charset="0"/>
              </a:rPr>
              <a:t>Trade </a:t>
            </a:r>
            <a:r>
              <a:rPr lang="en-US" sz="4400" b="1" dirty="0">
                <a:solidFill>
                  <a:schemeClr val="accent2"/>
                </a:solidFill>
                <a:cs typeface="Arial" charset="0"/>
              </a:rPr>
              <a:t>Incentives</a:t>
            </a:r>
          </a:p>
        </p:txBody>
      </p:sp>
      <p:sp>
        <p:nvSpPr>
          <p:cNvPr id="30724" name="Slide Number Placeholder 11"/>
          <p:cNvSpPr txBox="1">
            <a:spLocks noGrp="1"/>
          </p:cNvSpPr>
          <p:nvPr/>
        </p:nvSpPr>
        <p:spPr bwMode="auto">
          <a:xfrm>
            <a:off x="7010400" y="6553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r" eaLnBrk="0" hangingPunct="0"/>
            <a:r>
              <a:rPr lang="en-US" sz="1400">
                <a:latin typeface="Arial" charset="0"/>
              </a:rPr>
              <a:t>12-</a:t>
            </a:r>
            <a:fld id="{E903C9A4-7D6E-4D9A-AA6C-A593FA4AF819}" type="slidenum">
              <a:rPr lang="en-US" sz="1400">
                <a:latin typeface="Arial" charset="0"/>
              </a:rPr>
              <a:pPr algn="r" eaLnBrk="0" hangingPunct="0"/>
              <a:t>28</a:t>
            </a:fld>
            <a:endParaRPr lang="en-US" sz="1400">
              <a:latin typeface="Arial" charset="0"/>
            </a:endParaRPr>
          </a:p>
        </p:txBody>
      </p:sp>
      <p:sp>
        <p:nvSpPr>
          <p:cNvPr id="30725" name="Rectangle 3"/>
          <p:cNvSpPr txBox="1">
            <a:spLocks noChangeArrowheads="1"/>
          </p:cNvSpPr>
          <p:nvPr/>
        </p:nvSpPr>
        <p:spPr bwMode="auto">
          <a:xfrm>
            <a:off x="4343400" y="2209800"/>
            <a:ext cx="44958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b="1" dirty="0">
                <a:solidFill>
                  <a:schemeClr val="accent2"/>
                </a:solidFill>
                <a:cs typeface="Arial" charset="0"/>
              </a:rPr>
              <a:t>Cooperative merchandising agreement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accent2"/>
              </a:buClr>
            </a:pPr>
            <a:endParaRPr lang="en-US" b="1" dirty="0">
              <a:solidFill>
                <a:schemeClr val="accent2"/>
              </a:solidFill>
              <a:cs typeface="Arial" charset="0"/>
            </a:endParaRPr>
          </a:p>
          <a:p>
            <a:pPr marL="342900" indent="-342900" eaLnBrk="0" hangingPunct="0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b="1" dirty="0">
                <a:solidFill>
                  <a:schemeClr val="accent2"/>
                </a:solidFill>
                <a:cs typeface="Arial" charset="0"/>
              </a:rPr>
              <a:t>Premium or bonus pack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endParaRPr lang="en-US" b="1" dirty="0">
              <a:solidFill>
                <a:schemeClr val="accent2"/>
              </a:solidFill>
              <a:cs typeface="Arial" charset="0"/>
            </a:endParaRPr>
          </a:p>
          <a:p>
            <a:pPr marL="342900" indent="-342900" eaLnBrk="0" hangingPunct="0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b="1" dirty="0">
                <a:solidFill>
                  <a:schemeClr val="accent2"/>
                </a:solidFill>
                <a:cs typeface="Arial" charset="0"/>
              </a:rPr>
              <a:t>Co-op advertising programs</a:t>
            </a:r>
          </a:p>
        </p:txBody>
      </p:sp>
      <p:sp>
        <p:nvSpPr>
          <p:cNvPr id="30726" name="Text Box 4"/>
          <p:cNvSpPr txBox="1">
            <a:spLocks noChangeArrowheads="1"/>
          </p:cNvSpPr>
          <p:nvPr/>
        </p:nvSpPr>
        <p:spPr bwMode="auto">
          <a:xfrm>
            <a:off x="966083" y="3048000"/>
            <a:ext cx="208262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chemeClr val="accent2"/>
                </a:solidFill>
                <a:cs typeface="Arial" charset="0"/>
              </a:rPr>
              <a:t>Trade</a:t>
            </a:r>
          </a:p>
          <a:p>
            <a:pPr algn="ctr"/>
            <a:r>
              <a:rPr lang="en-US" sz="2800" b="1" dirty="0" smtClean="0">
                <a:solidFill>
                  <a:schemeClr val="accent2"/>
                </a:solidFill>
                <a:cs typeface="Arial" charset="0"/>
              </a:rPr>
              <a:t>Incentives</a:t>
            </a:r>
            <a:endParaRPr lang="en-US" sz="2800" b="1" dirty="0">
              <a:solidFill>
                <a:schemeClr val="accent2"/>
              </a:solidFill>
              <a:cs typeface="Arial" charset="0"/>
            </a:endParaRPr>
          </a:p>
        </p:txBody>
      </p:sp>
      <p:sp>
        <p:nvSpPr>
          <p:cNvPr id="30727" name="Line 5"/>
          <p:cNvSpPr>
            <a:spLocks noChangeShapeType="1"/>
          </p:cNvSpPr>
          <p:nvPr/>
        </p:nvSpPr>
        <p:spPr bwMode="auto">
          <a:xfrm flipV="1">
            <a:off x="2971800" y="2514600"/>
            <a:ext cx="1371600" cy="9906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728" name="Line 6"/>
          <p:cNvSpPr>
            <a:spLocks noChangeShapeType="1"/>
          </p:cNvSpPr>
          <p:nvPr/>
        </p:nvSpPr>
        <p:spPr bwMode="auto">
          <a:xfrm>
            <a:off x="2971800" y="3505200"/>
            <a:ext cx="1371600" cy="5334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729" name="Line 7"/>
          <p:cNvSpPr>
            <a:spLocks noChangeShapeType="1"/>
          </p:cNvSpPr>
          <p:nvPr/>
        </p:nvSpPr>
        <p:spPr bwMode="auto">
          <a:xfrm>
            <a:off x="2971800" y="3505200"/>
            <a:ext cx="1371600" cy="13716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52400" y="152400"/>
            <a:ext cx="8839200" cy="1524000"/>
          </a:xfrm>
          <a:prstGeom prst="rect">
            <a:avLst/>
          </a:prstGeom>
          <a:solidFill>
            <a:srgbClr val="FFC000">
              <a:alpha val="5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304800"/>
            <a:ext cx="8534400" cy="1371600"/>
          </a:xfrm>
          <a:noFill/>
        </p:spPr>
        <p:txBody>
          <a:bodyPr/>
          <a:lstStyle/>
          <a:p>
            <a:r>
              <a:rPr lang="en-US" sz="3600" dirty="0" smtClean="0">
                <a:solidFill>
                  <a:schemeClr val="accent2"/>
                </a:solidFill>
                <a:latin typeface="Tahoma" pitchFamily="34" charset="0"/>
              </a:rPr>
              <a:t>Cooperative Merchandising</a:t>
            </a:r>
            <a:br>
              <a:rPr lang="en-US" sz="3600" dirty="0" smtClean="0">
                <a:solidFill>
                  <a:schemeClr val="accent2"/>
                </a:solidFill>
                <a:latin typeface="Tahoma" pitchFamily="34" charset="0"/>
              </a:rPr>
            </a:br>
            <a:r>
              <a:rPr lang="en-US" sz="3600" dirty="0" smtClean="0">
                <a:solidFill>
                  <a:schemeClr val="accent2"/>
                </a:solidFill>
                <a:latin typeface="Tahoma" pitchFamily="34" charset="0"/>
              </a:rPr>
              <a:t> Agreement</a:t>
            </a:r>
            <a:endParaRPr lang="en-US" sz="1000" dirty="0" smtClean="0">
              <a:solidFill>
                <a:schemeClr val="accent2"/>
              </a:solidFill>
              <a:latin typeface="Tahoma" pitchFamily="34" charset="0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914400" y="2057400"/>
            <a:ext cx="75438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10000"/>
              </a:spcBef>
              <a:buClr>
                <a:schemeClr val="accent2"/>
              </a:buClr>
              <a:buFontTx/>
              <a:buChar char="•"/>
              <a:tabLst>
                <a:tab pos="0" algn="l"/>
              </a:tabLst>
              <a:defRPr/>
            </a:pPr>
            <a:r>
              <a:rPr lang="en-US" sz="3200" b="1" kern="0" dirty="0">
                <a:solidFill>
                  <a:schemeClr val="accent2"/>
                </a:solidFill>
                <a:latin typeface="+mn-lt"/>
              </a:rPr>
              <a:t>Formal agreement</a:t>
            </a:r>
          </a:p>
          <a:p>
            <a:pPr marL="342900" indent="-342900" eaLnBrk="0" hangingPunct="0">
              <a:spcBef>
                <a:spcPct val="10000"/>
              </a:spcBef>
              <a:buClr>
                <a:schemeClr val="accent2"/>
              </a:buClr>
              <a:buFontTx/>
              <a:buChar char="•"/>
              <a:tabLst>
                <a:tab pos="0" algn="l"/>
              </a:tabLst>
              <a:defRPr/>
            </a:pPr>
            <a:r>
              <a:rPr lang="en-US" sz="3200" b="1" kern="0" dirty="0">
                <a:solidFill>
                  <a:schemeClr val="accent2"/>
                </a:solidFill>
                <a:latin typeface="+mn-lt"/>
              </a:rPr>
              <a:t>Popular with manufacturers</a:t>
            </a:r>
          </a:p>
          <a:p>
            <a:pPr marL="742950" lvl="1" indent="-285750" eaLnBrk="0" hangingPunct="0">
              <a:spcBef>
                <a:spcPct val="10000"/>
              </a:spcBef>
              <a:buClr>
                <a:schemeClr val="accent2"/>
              </a:buClr>
              <a:buFont typeface="Wingdings" pitchFamily="2" charset="2"/>
              <a:buChar char="§"/>
              <a:tabLst>
                <a:tab pos="0" algn="l"/>
              </a:tabLst>
              <a:defRPr/>
            </a:pPr>
            <a:r>
              <a:rPr lang="en-US" sz="2800" b="1" kern="0" dirty="0">
                <a:solidFill>
                  <a:schemeClr val="accent2"/>
                </a:solidFill>
                <a:latin typeface="+mn-lt"/>
              </a:rPr>
              <a:t>Retailer must perform marketing functions</a:t>
            </a:r>
          </a:p>
          <a:p>
            <a:pPr marL="742950" lvl="1" indent="-285750" eaLnBrk="0" hangingPunct="0">
              <a:spcBef>
                <a:spcPct val="10000"/>
              </a:spcBef>
              <a:buClr>
                <a:schemeClr val="accent2"/>
              </a:buClr>
              <a:buFont typeface="Wingdings" pitchFamily="2" charset="2"/>
              <a:buChar char="§"/>
              <a:tabLst>
                <a:tab pos="0" algn="l"/>
              </a:tabLst>
              <a:defRPr/>
            </a:pPr>
            <a:r>
              <a:rPr lang="en-US" sz="2800" b="1" kern="0" dirty="0">
                <a:solidFill>
                  <a:schemeClr val="accent2"/>
                </a:solidFill>
                <a:latin typeface="+mn-lt"/>
              </a:rPr>
              <a:t>Manufacturer maintains control</a:t>
            </a:r>
          </a:p>
          <a:p>
            <a:pPr marL="742950" lvl="1" indent="-285750" eaLnBrk="0" hangingPunct="0">
              <a:spcBef>
                <a:spcPct val="10000"/>
              </a:spcBef>
              <a:buClr>
                <a:schemeClr val="accent2"/>
              </a:buClr>
              <a:buFont typeface="Wingdings" pitchFamily="2" charset="2"/>
              <a:buChar char="§"/>
              <a:tabLst>
                <a:tab pos="0" algn="l"/>
              </a:tabLst>
              <a:defRPr/>
            </a:pPr>
            <a:r>
              <a:rPr lang="en-US" sz="2800" b="1" kern="0" dirty="0">
                <a:solidFill>
                  <a:schemeClr val="accent2"/>
                </a:solidFill>
                <a:latin typeface="+mn-lt"/>
              </a:rPr>
              <a:t>Longer-term commitments</a:t>
            </a:r>
          </a:p>
          <a:p>
            <a:pPr marL="342900" indent="-342900" eaLnBrk="0" hangingPunct="0">
              <a:spcBef>
                <a:spcPct val="10000"/>
              </a:spcBef>
              <a:buClr>
                <a:schemeClr val="accent2"/>
              </a:buClr>
              <a:buFontTx/>
              <a:buChar char="•"/>
              <a:tabLst>
                <a:tab pos="0" algn="l"/>
              </a:tabLst>
              <a:defRPr/>
            </a:pPr>
            <a:r>
              <a:rPr lang="en-US" sz="3200" b="1" kern="0" dirty="0">
                <a:solidFill>
                  <a:schemeClr val="accent2"/>
                </a:solidFill>
                <a:latin typeface="+mn-lt"/>
              </a:rPr>
              <a:t>Benefit retailers</a:t>
            </a:r>
          </a:p>
          <a:p>
            <a:pPr marL="742950" lvl="1" indent="-285750" eaLnBrk="0" hangingPunct="0">
              <a:spcBef>
                <a:spcPct val="10000"/>
              </a:spcBef>
              <a:buClr>
                <a:schemeClr val="accent2"/>
              </a:buClr>
              <a:buFont typeface="Wingdings" pitchFamily="2" charset="2"/>
              <a:buChar char="§"/>
              <a:tabLst>
                <a:tab pos="0" algn="l"/>
              </a:tabLst>
              <a:defRPr/>
            </a:pPr>
            <a:r>
              <a:rPr lang="en-US" sz="2800" b="1" kern="0" dirty="0">
                <a:solidFill>
                  <a:schemeClr val="accent2"/>
                </a:solidFill>
                <a:latin typeface="+mn-lt"/>
              </a:rPr>
              <a:t>Schedule calendar promotions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>
            <a:spLocks noChangeArrowheads="1"/>
          </p:cNvSpPr>
          <p:nvPr/>
        </p:nvSpPr>
        <p:spPr bwMode="auto">
          <a:xfrm>
            <a:off x="152400" y="152400"/>
            <a:ext cx="8839200" cy="1219200"/>
          </a:xfrm>
          <a:prstGeom prst="rect">
            <a:avLst/>
          </a:prstGeom>
          <a:solidFill>
            <a:srgbClr val="FFC000">
              <a:alpha val="5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U-Turn Arrow 25"/>
          <p:cNvSpPr/>
          <p:nvPr/>
        </p:nvSpPr>
        <p:spPr>
          <a:xfrm rot="16200000" flipH="1">
            <a:off x="956290" y="3179540"/>
            <a:ext cx="3886202" cy="1086111"/>
          </a:xfrm>
          <a:prstGeom prst="uturnArrow">
            <a:avLst>
              <a:gd name="adj1" fmla="val 25000"/>
              <a:gd name="adj2" fmla="val 19008"/>
              <a:gd name="adj3" fmla="val 36983"/>
              <a:gd name="adj4" fmla="val 43750"/>
              <a:gd name="adj5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52400"/>
            <a:ext cx="8534400" cy="1219200"/>
          </a:xfrm>
          <a:noFill/>
        </p:spPr>
        <p:txBody>
          <a:bodyPr/>
          <a:lstStyle/>
          <a:p>
            <a:r>
              <a:rPr lang="en-US" sz="4400" dirty="0" smtClean="0">
                <a:solidFill>
                  <a:schemeClr val="accent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Push/Pull Promotions</a:t>
            </a:r>
            <a:endParaRPr lang="en-US" sz="4400" dirty="0">
              <a:solidFill>
                <a:schemeClr val="accent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4191000"/>
            <a:ext cx="20574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>
                <a:solidFill>
                  <a:schemeClr val="accent2"/>
                </a:solidFill>
              </a:rPr>
              <a:t>Pull:</a:t>
            </a:r>
          </a:p>
          <a:p>
            <a:r>
              <a:rPr lang="en-US" sz="2200" b="1" dirty="0" smtClean="0">
                <a:solidFill>
                  <a:schemeClr val="accent2"/>
                </a:solidFill>
              </a:rPr>
              <a:t>aimed at consumers – </a:t>
            </a:r>
            <a:r>
              <a:rPr lang="en-US" b="1" i="1" u="sng" dirty="0" smtClean="0">
                <a:solidFill>
                  <a:schemeClr val="accent1">
                    <a:lumMod val="75000"/>
                  </a:schemeClr>
                </a:solidFill>
              </a:rPr>
              <a:t>consumer promotions</a:t>
            </a:r>
            <a:endParaRPr lang="en-US" b="1" i="1" u="sng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781800" y="1524000"/>
            <a:ext cx="2164104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>
                <a:solidFill>
                  <a:schemeClr val="accent2"/>
                </a:solidFill>
              </a:rPr>
              <a:t>Push:</a:t>
            </a:r>
          </a:p>
          <a:p>
            <a:r>
              <a:rPr lang="en-US" sz="2200" b="1" dirty="0" smtClean="0">
                <a:solidFill>
                  <a:schemeClr val="accent2"/>
                </a:solidFill>
              </a:rPr>
              <a:t>aimed at channel members – </a:t>
            </a:r>
            <a:r>
              <a:rPr lang="en-US" b="1" i="1" u="sng" dirty="0" smtClean="0">
                <a:solidFill>
                  <a:srgbClr val="FF0000"/>
                </a:solidFill>
              </a:rPr>
              <a:t>trade promotions</a:t>
            </a:r>
            <a:endParaRPr lang="en-US" b="1" i="1" u="sng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472828" y="1748118"/>
            <a:ext cx="2076325" cy="400110"/>
          </a:xfrm>
          <a:prstGeom prst="rect">
            <a:avLst/>
          </a:prstGeom>
          <a:solidFill>
            <a:srgbClr val="FFFF00">
              <a:alpha val="58000"/>
            </a:srgbClr>
          </a:solidFill>
          <a:ln>
            <a:solidFill>
              <a:srgbClr val="00009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00099"/>
                </a:solidFill>
              </a:rPr>
              <a:t>Manufacturer</a:t>
            </a:r>
            <a:endParaRPr lang="en-US" sz="2000" b="1" dirty="0">
              <a:solidFill>
                <a:srgbClr val="000099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81400" y="2590800"/>
            <a:ext cx="1828800" cy="707886"/>
          </a:xfrm>
          <a:prstGeom prst="rect">
            <a:avLst/>
          </a:prstGeom>
          <a:solidFill>
            <a:srgbClr val="FFFF00">
              <a:alpha val="58000"/>
            </a:srgbClr>
          </a:solidFill>
          <a:ln>
            <a:solidFill>
              <a:srgbClr val="000099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0099"/>
                </a:solidFill>
              </a:rPr>
              <a:t>Wholesaler/ distributors</a:t>
            </a:r>
            <a:endParaRPr lang="en-US" sz="2000" b="1" dirty="0">
              <a:solidFill>
                <a:srgbClr val="000099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429000" y="4800600"/>
            <a:ext cx="2209800" cy="400110"/>
          </a:xfrm>
          <a:prstGeom prst="rect">
            <a:avLst/>
          </a:prstGeom>
          <a:solidFill>
            <a:srgbClr val="FFFF00">
              <a:alpha val="58000"/>
            </a:srgbClr>
          </a:solidFill>
          <a:ln>
            <a:solidFill>
              <a:srgbClr val="00009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00099"/>
                </a:solidFill>
              </a:rPr>
              <a:t>Consumers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850786" y="3790890"/>
            <a:ext cx="1330814" cy="400110"/>
          </a:xfrm>
          <a:prstGeom prst="rect">
            <a:avLst/>
          </a:prstGeom>
          <a:solidFill>
            <a:srgbClr val="FFFF00">
              <a:alpha val="58000"/>
            </a:srgbClr>
          </a:solidFill>
          <a:ln>
            <a:solidFill>
              <a:srgbClr val="000099"/>
            </a:solidFill>
          </a:ln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000099"/>
                </a:solidFill>
              </a:rPr>
              <a:t>Retailers</a:t>
            </a:r>
            <a:endParaRPr lang="en-US" sz="2000" b="1" dirty="0">
              <a:solidFill>
                <a:srgbClr val="000099"/>
              </a:solidFill>
            </a:endParaRPr>
          </a:p>
        </p:txBody>
      </p:sp>
      <p:sp>
        <p:nvSpPr>
          <p:cNvPr id="17" name="Curved Left Arrow 16"/>
          <p:cNvSpPr/>
          <p:nvPr/>
        </p:nvSpPr>
        <p:spPr>
          <a:xfrm>
            <a:off x="5562600" y="1981200"/>
            <a:ext cx="609600" cy="1063752"/>
          </a:xfrm>
          <a:prstGeom prst="curvedLef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Curved Left Arrow 18"/>
          <p:cNvSpPr/>
          <p:nvPr/>
        </p:nvSpPr>
        <p:spPr>
          <a:xfrm rot="665781">
            <a:off x="5910831" y="2138056"/>
            <a:ext cx="803203" cy="2113057"/>
          </a:xfrm>
          <a:prstGeom prst="curvedLeftArrow">
            <a:avLst>
              <a:gd name="adj1" fmla="val 25000"/>
              <a:gd name="adj2" fmla="val 52515"/>
              <a:gd name="adj3" fmla="val 2500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" name="Curved Left Arrow 22"/>
          <p:cNvSpPr/>
          <p:nvPr/>
        </p:nvSpPr>
        <p:spPr>
          <a:xfrm>
            <a:off x="5410200" y="3124200"/>
            <a:ext cx="533400" cy="914400"/>
          </a:xfrm>
          <a:prstGeom prst="curvedLef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28" name="Straight Arrow Connector 27"/>
          <p:cNvCxnSpPr/>
          <p:nvPr/>
        </p:nvCxnSpPr>
        <p:spPr>
          <a:xfrm rot="5400000" flipH="1" flipV="1">
            <a:off x="3738282" y="5257800"/>
            <a:ext cx="304800" cy="3048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5400000" flipH="1" flipV="1">
            <a:off x="4267200" y="5257800"/>
            <a:ext cx="304800" cy="3048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5400000" flipH="1" flipV="1">
            <a:off x="4800600" y="5257800"/>
            <a:ext cx="304800" cy="3048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52400" y="152400"/>
            <a:ext cx="8839200" cy="1219200"/>
          </a:xfrm>
          <a:prstGeom prst="rect">
            <a:avLst/>
          </a:prstGeom>
          <a:solidFill>
            <a:srgbClr val="FFC000">
              <a:alpha val="5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304800"/>
            <a:ext cx="8534400" cy="990600"/>
          </a:xfrm>
          <a:noFill/>
        </p:spPr>
        <p:txBody>
          <a:bodyPr/>
          <a:lstStyle/>
          <a:p>
            <a:r>
              <a:rPr lang="en-US" sz="4400" dirty="0" smtClean="0">
                <a:solidFill>
                  <a:schemeClr val="accent2"/>
                </a:solidFill>
                <a:latin typeface="Tahoma" pitchFamily="34" charset="0"/>
              </a:rPr>
              <a:t>Cooperative Advertising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3400" y="1828800"/>
            <a:ext cx="82296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10000"/>
              </a:spcBef>
              <a:buClr>
                <a:schemeClr val="accent2"/>
              </a:buClr>
              <a:buFontTx/>
              <a:buChar char="•"/>
              <a:tabLst>
                <a:tab pos="0" algn="l"/>
              </a:tabLst>
              <a:defRPr/>
            </a:pPr>
            <a:r>
              <a:rPr lang="en-US" sz="2800" b="1" kern="0" dirty="0">
                <a:solidFill>
                  <a:schemeClr val="accent2"/>
                </a:solidFill>
                <a:latin typeface="+mn-lt"/>
              </a:rPr>
              <a:t>Manufacturer pays part of retailer’s </a:t>
            </a:r>
            <a:r>
              <a:rPr lang="en-US" sz="2800" b="1" kern="0" dirty="0" smtClean="0">
                <a:solidFill>
                  <a:schemeClr val="accent2"/>
                </a:solidFill>
                <a:latin typeface="+mn-lt"/>
              </a:rPr>
              <a:t>costs</a:t>
            </a:r>
            <a:endParaRPr lang="en-US" sz="2800" b="1" kern="0" dirty="0">
              <a:solidFill>
                <a:schemeClr val="accent2"/>
              </a:solidFill>
              <a:latin typeface="+mn-lt"/>
            </a:endParaRPr>
          </a:p>
          <a:p>
            <a:pPr marL="342900" indent="-342900" eaLnBrk="0" hangingPunct="0">
              <a:spcBef>
                <a:spcPct val="10000"/>
              </a:spcBef>
              <a:buClr>
                <a:schemeClr val="accent2"/>
              </a:buClr>
              <a:buFontTx/>
              <a:buChar char="•"/>
              <a:tabLst>
                <a:tab pos="0" algn="l"/>
              </a:tabLst>
              <a:defRPr/>
            </a:pPr>
            <a:r>
              <a:rPr lang="en-US" sz="2800" b="1" kern="0" dirty="0">
                <a:solidFill>
                  <a:schemeClr val="accent2"/>
                </a:solidFill>
                <a:latin typeface="+mn-lt"/>
              </a:rPr>
              <a:t>Retailer must follow specific guidelines</a:t>
            </a:r>
          </a:p>
          <a:p>
            <a:pPr marL="742950" lvl="1" indent="-285750" eaLnBrk="0" hangingPunct="0">
              <a:spcBef>
                <a:spcPct val="10000"/>
              </a:spcBef>
              <a:buClr>
                <a:schemeClr val="accent2"/>
              </a:buClr>
              <a:buFont typeface="Wingdings" pitchFamily="2" charset="2"/>
              <a:buChar char="§"/>
              <a:tabLst>
                <a:tab pos="0" algn="l"/>
              </a:tabLst>
              <a:defRPr/>
            </a:pPr>
            <a:r>
              <a:rPr lang="en-US" b="1" i="1" kern="0" dirty="0">
                <a:solidFill>
                  <a:schemeClr val="accent2"/>
                </a:solidFill>
                <a:latin typeface="+mn-lt"/>
              </a:rPr>
              <a:t>No competing brands</a:t>
            </a:r>
          </a:p>
          <a:p>
            <a:pPr marL="342900" indent="-342900" eaLnBrk="0" hangingPunct="0">
              <a:spcBef>
                <a:spcPct val="10000"/>
              </a:spcBef>
              <a:buClr>
                <a:schemeClr val="accent2"/>
              </a:buClr>
              <a:buFontTx/>
              <a:buChar char="•"/>
              <a:tabLst>
                <a:tab pos="0" algn="l"/>
              </a:tabLst>
              <a:defRPr/>
            </a:pPr>
            <a:r>
              <a:rPr lang="en-US" sz="2800" b="1" kern="0" dirty="0">
                <a:solidFill>
                  <a:schemeClr val="accent2"/>
                </a:solidFill>
                <a:latin typeface="+mn-lt"/>
              </a:rPr>
              <a:t>Retailers accrue monies</a:t>
            </a:r>
          </a:p>
          <a:p>
            <a:pPr marL="742950" lvl="1" indent="-285750" eaLnBrk="0" hangingPunct="0">
              <a:spcBef>
                <a:spcPct val="10000"/>
              </a:spcBef>
              <a:buClr>
                <a:schemeClr val="accent2"/>
              </a:buClr>
              <a:buFont typeface="Wingdings" pitchFamily="2" charset="2"/>
              <a:buChar char="§"/>
              <a:tabLst>
                <a:tab pos="0" algn="l"/>
              </a:tabLst>
              <a:defRPr/>
            </a:pPr>
            <a:r>
              <a:rPr lang="en-US" b="1" i="1" kern="0" dirty="0">
                <a:solidFill>
                  <a:schemeClr val="accent2"/>
                </a:solidFill>
                <a:latin typeface="+mn-lt"/>
              </a:rPr>
              <a:t>Amount is based on sales</a:t>
            </a:r>
          </a:p>
          <a:p>
            <a:pPr marL="342900" indent="-342900" eaLnBrk="0" hangingPunct="0">
              <a:spcBef>
                <a:spcPct val="10000"/>
              </a:spcBef>
              <a:buClr>
                <a:schemeClr val="accent2"/>
              </a:buClr>
              <a:buFontTx/>
              <a:buChar char="•"/>
              <a:tabLst>
                <a:tab pos="0" algn="l"/>
              </a:tabLst>
              <a:defRPr/>
            </a:pPr>
            <a:r>
              <a:rPr lang="en-US" sz="2800" b="1" kern="0" dirty="0">
                <a:solidFill>
                  <a:schemeClr val="accent2"/>
                </a:solidFill>
                <a:latin typeface="+mn-lt"/>
              </a:rPr>
              <a:t>Allows retailers to expand advertising</a:t>
            </a:r>
          </a:p>
          <a:p>
            <a:pPr marL="342900" indent="-342900" eaLnBrk="0" hangingPunct="0">
              <a:spcBef>
                <a:spcPct val="10000"/>
              </a:spcBef>
              <a:buClr>
                <a:schemeClr val="accent2"/>
              </a:buClr>
              <a:buFontTx/>
              <a:buChar char="•"/>
              <a:tabLst>
                <a:tab pos="0" algn="l"/>
              </a:tabLst>
              <a:defRPr/>
            </a:pPr>
            <a:r>
              <a:rPr lang="en-US" sz="2800" b="1" kern="0" dirty="0">
                <a:solidFill>
                  <a:schemeClr val="accent2"/>
                </a:solidFill>
                <a:latin typeface="+mn-lt"/>
              </a:rPr>
              <a:t>Manufacturers gain exposure in local markets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52400" y="152400"/>
            <a:ext cx="8839200" cy="1219200"/>
          </a:xfrm>
          <a:prstGeom prst="rect">
            <a:avLst/>
          </a:prstGeom>
          <a:solidFill>
            <a:srgbClr val="FFC000">
              <a:alpha val="5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304800"/>
            <a:ext cx="9144000" cy="1066800"/>
          </a:xfrm>
        </p:spPr>
        <p:txBody>
          <a:bodyPr/>
          <a:lstStyle/>
          <a:p>
            <a:pPr>
              <a:defRPr/>
            </a:pPr>
            <a:r>
              <a:rPr lang="en-US" sz="4400" dirty="0" smtClean="0">
                <a:solidFill>
                  <a:schemeClr val="accent2"/>
                </a:solidFill>
                <a:latin typeface="Tahoma" pitchFamily="34" charset="0"/>
              </a:rPr>
              <a:t>Trade Shows</a:t>
            </a:r>
            <a:endParaRPr lang="en-US" sz="4400" dirty="0" smtClean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85800" y="2057400"/>
            <a:ext cx="79248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lnSpc>
                <a:spcPct val="80000"/>
              </a:lnSpc>
              <a:spcBef>
                <a:spcPct val="10000"/>
              </a:spcBef>
              <a:buClr>
                <a:schemeClr val="accent2"/>
              </a:buClr>
              <a:buFontTx/>
              <a:buChar char="•"/>
              <a:tabLst>
                <a:tab pos="0" algn="l"/>
              </a:tabLst>
              <a:defRPr/>
            </a:pPr>
            <a:r>
              <a:rPr lang="en-US" sz="3200" b="1" kern="0" dirty="0" smtClean="0">
                <a:solidFill>
                  <a:schemeClr val="accent2"/>
                </a:solidFill>
                <a:ea typeface="Tahoma" pitchFamily="34" charset="0"/>
                <a:cs typeface="Tahoma" pitchFamily="34" charset="0"/>
              </a:rPr>
              <a:t>Business to Business venue</a:t>
            </a:r>
          </a:p>
          <a:p>
            <a:pPr marL="800100" lvl="1" indent="-342900" eaLnBrk="0" hangingPunct="0">
              <a:lnSpc>
                <a:spcPct val="80000"/>
              </a:lnSpc>
              <a:spcBef>
                <a:spcPct val="10000"/>
              </a:spcBef>
              <a:buClr>
                <a:schemeClr val="accent2"/>
              </a:buClr>
              <a:buFont typeface="Wingdings" pitchFamily="2" charset="2"/>
              <a:buChar char="§"/>
              <a:tabLst>
                <a:tab pos="0" algn="l"/>
              </a:tabLst>
              <a:defRPr/>
            </a:pPr>
            <a:r>
              <a:rPr lang="en-US" sz="2800" b="1" kern="0" dirty="0" smtClean="0">
                <a:solidFill>
                  <a:schemeClr val="accent2"/>
                </a:solidFill>
                <a:ea typeface="Tahoma" pitchFamily="34" charset="0"/>
                <a:cs typeface="Tahoma" pitchFamily="34" charset="0"/>
              </a:rPr>
              <a:t>Consumer &amp; </a:t>
            </a:r>
            <a:r>
              <a:rPr lang="en-US" sz="2800" b="1" kern="0" dirty="0" err="1" smtClean="0">
                <a:solidFill>
                  <a:schemeClr val="accent2"/>
                </a:solidFill>
                <a:ea typeface="Tahoma" pitchFamily="34" charset="0"/>
                <a:cs typeface="Tahoma" pitchFamily="34" charset="0"/>
              </a:rPr>
              <a:t>BtB</a:t>
            </a:r>
            <a:r>
              <a:rPr lang="en-US" sz="2800" b="1" kern="0" dirty="0" smtClean="0">
                <a:solidFill>
                  <a:schemeClr val="accent2"/>
                </a:solidFill>
                <a:ea typeface="Tahoma" pitchFamily="34" charset="0"/>
                <a:cs typeface="Tahoma" pitchFamily="34" charset="0"/>
              </a:rPr>
              <a:t> goods</a:t>
            </a:r>
          </a:p>
          <a:p>
            <a:pPr marL="342900" indent="-342900" eaLnBrk="0" hangingPunct="0">
              <a:lnSpc>
                <a:spcPct val="80000"/>
              </a:lnSpc>
              <a:spcBef>
                <a:spcPct val="10000"/>
              </a:spcBef>
              <a:buClr>
                <a:schemeClr val="accent2"/>
              </a:buClr>
              <a:buFontTx/>
              <a:buChar char="•"/>
              <a:tabLst>
                <a:tab pos="0" algn="l"/>
              </a:tabLst>
              <a:defRPr/>
            </a:pPr>
            <a:r>
              <a:rPr lang="en-US" sz="3200" b="1" kern="0" dirty="0" smtClean="0">
                <a:solidFill>
                  <a:schemeClr val="accent2"/>
                </a:solidFill>
                <a:ea typeface="Tahoma" pitchFamily="34" charset="0"/>
                <a:cs typeface="Tahoma" pitchFamily="34" charset="0"/>
              </a:rPr>
              <a:t>Few </a:t>
            </a:r>
            <a:r>
              <a:rPr lang="en-US" sz="3200" b="1" kern="0" dirty="0">
                <a:solidFill>
                  <a:schemeClr val="accent2"/>
                </a:solidFill>
                <a:ea typeface="Tahoma" pitchFamily="34" charset="0"/>
                <a:cs typeface="Tahoma" pitchFamily="34" charset="0"/>
              </a:rPr>
              <a:t>deals </a:t>
            </a:r>
            <a:r>
              <a:rPr lang="en-US" sz="3200" b="1" kern="0" dirty="0" smtClean="0">
                <a:solidFill>
                  <a:schemeClr val="accent2"/>
                </a:solidFill>
                <a:ea typeface="Tahoma" pitchFamily="34" charset="0"/>
                <a:cs typeface="Tahoma" pitchFamily="34" charset="0"/>
              </a:rPr>
              <a:t>finalized</a:t>
            </a:r>
            <a:endParaRPr lang="en-US" sz="3200" b="1" kern="0" dirty="0">
              <a:solidFill>
                <a:schemeClr val="accent2"/>
              </a:solidFill>
              <a:ea typeface="Tahoma" pitchFamily="34" charset="0"/>
              <a:cs typeface="Tahoma" pitchFamily="34" charset="0"/>
            </a:endParaRPr>
          </a:p>
          <a:p>
            <a:pPr marL="342900" indent="-342900" eaLnBrk="0" hangingPunct="0">
              <a:lnSpc>
                <a:spcPct val="80000"/>
              </a:lnSpc>
              <a:spcBef>
                <a:spcPct val="10000"/>
              </a:spcBef>
              <a:buClr>
                <a:schemeClr val="accent2"/>
              </a:buClr>
              <a:buFontTx/>
              <a:buChar char="•"/>
              <a:tabLst>
                <a:tab pos="0" algn="l"/>
              </a:tabLst>
              <a:defRPr/>
            </a:pPr>
            <a:r>
              <a:rPr lang="en-US" sz="3200" b="1" kern="0" dirty="0" smtClean="0">
                <a:solidFill>
                  <a:schemeClr val="accent2"/>
                </a:solidFill>
                <a:ea typeface="Tahoma" pitchFamily="34" charset="0"/>
                <a:cs typeface="Tahoma" pitchFamily="34" charset="0"/>
              </a:rPr>
              <a:t>Increase </a:t>
            </a:r>
            <a:r>
              <a:rPr lang="en-US" sz="3200" b="1" kern="0" dirty="0">
                <a:solidFill>
                  <a:schemeClr val="accent2"/>
                </a:solidFill>
                <a:ea typeface="Tahoma" pitchFamily="34" charset="0"/>
                <a:cs typeface="Tahoma" pitchFamily="34" charset="0"/>
              </a:rPr>
              <a:t>in international </a:t>
            </a:r>
            <a:r>
              <a:rPr lang="en-US" sz="3200" b="1" kern="0" dirty="0" smtClean="0">
                <a:solidFill>
                  <a:schemeClr val="accent2"/>
                </a:solidFill>
                <a:ea typeface="Tahoma" pitchFamily="34" charset="0"/>
                <a:cs typeface="Tahoma" pitchFamily="34" charset="0"/>
              </a:rPr>
              <a:t>shows</a:t>
            </a:r>
            <a:endParaRPr lang="en-US" sz="3200" b="1" kern="0" dirty="0">
              <a:solidFill>
                <a:schemeClr val="accent2"/>
              </a:solidFill>
              <a:ea typeface="Tahoma" pitchFamily="34" charset="0"/>
              <a:cs typeface="Tahoma" pitchFamily="34" charset="0"/>
            </a:endParaRPr>
          </a:p>
          <a:p>
            <a:pPr marL="342900" indent="-342900" eaLnBrk="0" hangingPunct="0">
              <a:lnSpc>
                <a:spcPct val="80000"/>
              </a:lnSpc>
              <a:spcBef>
                <a:spcPct val="10000"/>
              </a:spcBef>
              <a:buClr>
                <a:schemeClr val="accent2"/>
              </a:buClr>
              <a:buFontTx/>
              <a:buChar char="•"/>
              <a:tabLst>
                <a:tab pos="0" algn="l"/>
              </a:tabLst>
              <a:defRPr/>
            </a:pPr>
            <a:r>
              <a:rPr lang="en-US" sz="3200" b="1" kern="0" dirty="0">
                <a:solidFill>
                  <a:schemeClr val="accent2"/>
                </a:solidFill>
                <a:ea typeface="Tahoma" pitchFamily="34" charset="0"/>
                <a:cs typeface="Tahoma" pitchFamily="34" charset="0"/>
              </a:rPr>
              <a:t>National shows being replaced by regional and niche shows</a:t>
            </a:r>
          </a:p>
          <a:p>
            <a:pPr marL="800100" lvl="1" indent="-342900" eaLnBrk="0" hangingPunct="0">
              <a:lnSpc>
                <a:spcPct val="80000"/>
              </a:lnSpc>
              <a:spcBef>
                <a:spcPct val="10000"/>
              </a:spcBef>
              <a:buClr>
                <a:schemeClr val="accent2"/>
              </a:buClr>
              <a:buFontTx/>
              <a:buChar char="•"/>
              <a:tabLst>
                <a:tab pos="0" algn="l"/>
              </a:tabLst>
              <a:defRPr/>
            </a:pPr>
            <a:r>
              <a:rPr lang="en-US" sz="3200" b="1" kern="0" dirty="0">
                <a:solidFill>
                  <a:schemeClr val="accent2"/>
                </a:solidFill>
                <a:ea typeface="Tahoma" pitchFamily="34" charset="0"/>
                <a:cs typeface="Tahoma" pitchFamily="34" charset="0"/>
              </a:rPr>
              <a:t>Niche </a:t>
            </a:r>
            <a:r>
              <a:rPr lang="en-US" sz="3200" b="1" kern="0" dirty="0" smtClean="0">
                <a:solidFill>
                  <a:schemeClr val="accent2"/>
                </a:solidFill>
                <a:ea typeface="Tahoma" pitchFamily="34" charset="0"/>
                <a:cs typeface="Tahoma" pitchFamily="34" charset="0"/>
              </a:rPr>
              <a:t>shows</a:t>
            </a:r>
          </a:p>
          <a:p>
            <a:pPr marL="1257300" lvl="2" indent="-342900" eaLnBrk="0" hangingPunct="0">
              <a:lnSpc>
                <a:spcPct val="80000"/>
              </a:lnSpc>
              <a:spcBef>
                <a:spcPct val="10000"/>
              </a:spcBef>
              <a:buClr>
                <a:schemeClr val="accent2"/>
              </a:buClr>
              <a:buFont typeface="Wingdings" pitchFamily="2" charset="2"/>
              <a:buChar char="§"/>
              <a:tabLst>
                <a:tab pos="0" algn="l"/>
              </a:tabLst>
              <a:defRPr/>
            </a:pPr>
            <a:r>
              <a:rPr lang="en-US" sz="2800" b="1" kern="0" dirty="0" smtClean="0">
                <a:solidFill>
                  <a:schemeClr val="accent2"/>
                </a:solidFill>
                <a:ea typeface="Tahoma" pitchFamily="34" charset="0"/>
                <a:cs typeface="Tahoma" pitchFamily="34" charset="0"/>
              </a:rPr>
              <a:t>better prospects, Lower </a:t>
            </a:r>
            <a:r>
              <a:rPr lang="en-US" sz="2800" b="1" kern="0" dirty="0">
                <a:solidFill>
                  <a:schemeClr val="accent2"/>
                </a:solidFill>
                <a:ea typeface="Tahoma" pitchFamily="34" charset="0"/>
                <a:cs typeface="Tahoma" pitchFamily="34" charset="0"/>
              </a:rPr>
              <a:t>costs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52400" y="152400"/>
            <a:ext cx="8839200" cy="1219200"/>
          </a:xfrm>
          <a:prstGeom prst="rect">
            <a:avLst/>
          </a:prstGeom>
          <a:solidFill>
            <a:srgbClr val="FFC000">
              <a:alpha val="5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81000"/>
            <a:ext cx="9144000" cy="990600"/>
          </a:xfrm>
        </p:spPr>
        <p:txBody>
          <a:bodyPr/>
          <a:lstStyle/>
          <a:p>
            <a:r>
              <a:rPr lang="en-US" sz="4400" dirty="0" smtClean="0">
                <a:solidFill>
                  <a:schemeClr val="accent2"/>
                </a:solidFill>
                <a:latin typeface="Tahoma" pitchFamily="34" charset="0"/>
              </a:rPr>
              <a:t>Trade Shows -  Attendees</a:t>
            </a:r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00200" y="2133600"/>
            <a:ext cx="6019800" cy="3276600"/>
          </a:xfrm>
          <a:noFill/>
        </p:spPr>
        <p:txBody>
          <a:bodyPr/>
          <a:lstStyle/>
          <a:p>
            <a:pPr marL="465138" indent="-465138" algn="l">
              <a:buClr>
                <a:schemeClr val="accent2"/>
              </a:buClr>
              <a:buFont typeface="Tahoma" pitchFamily="34" charset="0"/>
              <a:buChar char="•"/>
              <a:tabLst>
                <a:tab pos="465138" algn="l"/>
              </a:tabLst>
            </a:pPr>
            <a:r>
              <a:rPr lang="en-US" sz="3200" dirty="0" smtClean="0">
                <a:solidFill>
                  <a:schemeClr val="accent2"/>
                </a:solidFill>
                <a:latin typeface="Tahoma" pitchFamily="34" charset="0"/>
              </a:rPr>
              <a:t>Education seekers</a:t>
            </a:r>
          </a:p>
          <a:p>
            <a:pPr marL="465138" indent="-465138" algn="l">
              <a:buClr>
                <a:schemeClr val="accent2"/>
              </a:buClr>
              <a:buFont typeface="Tahoma" pitchFamily="34" charset="0"/>
              <a:buChar char="•"/>
              <a:tabLst>
                <a:tab pos="465138" algn="l"/>
              </a:tabLst>
            </a:pPr>
            <a:r>
              <a:rPr lang="en-US" sz="3200" dirty="0" smtClean="0">
                <a:solidFill>
                  <a:schemeClr val="accent2"/>
                </a:solidFill>
                <a:latin typeface="Tahoma" pitchFamily="34" charset="0"/>
              </a:rPr>
              <a:t>Reinforcement seekers</a:t>
            </a:r>
          </a:p>
          <a:p>
            <a:pPr marL="465138" indent="-465138" algn="l">
              <a:buClr>
                <a:schemeClr val="accent2"/>
              </a:buClr>
              <a:buFont typeface="Tahoma" pitchFamily="34" charset="0"/>
              <a:buChar char="•"/>
              <a:tabLst>
                <a:tab pos="465138" algn="l"/>
              </a:tabLst>
            </a:pPr>
            <a:r>
              <a:rPr lang="en-US" sz="3200" dirty="0" smtClean="0">
                <a:solidFill>
                  <a:schemeClr val="accent2"/>
                </a:solidFill>
                <a:latin typeface="Tahoma" pitchFamily="34" charset="0"/>
              </a:rPr>
              <a:t>Solution seekers</a:t>
            </a:r>
          </a:p>
          <a:p>
            <a:pPr marL="465138" indent="-465138" algn="l">
              <a:buClr>
                <a:schemeClr val="accent2"/>
              </a:buClr>
              <a:buFont typeface="Tahoma" pitchFamily="34" charset="0"/>
              <a:buChar char="•"/>
              <a:tabLst>
                <a:tab pos="465138" algn="l"/>
              </a:tabLst>
            </a:pPr>
            <a:r>
              <a:rPr lang="en-US" sz="3200" dirty="0" smtClean="0">
                <a:solidFill>
                  <a:schemeClr val="accent2"/>
                </a:solidFill>
                <a:latin typeface="Tahoma" pitchFamily="34" charset="0"/>
              </a:rPr>
              <a:t>Buying teams</a:t>
            </a:r>
          </a:p>
          <a:p>
            <a:pPr marL="465138" indent="-465138" algn="l">
              <a:buClr>
                <a:schemeClr val="accent2"/>
              </a:buClr>
              <a:buFont typeface="Tahoma" pitchFamily="34" charset="0"/>
              <a:buChar char="•"/>
              <a:tabLst>
                <a:tab pos="465138" algn="l"/>
              </a:tabLst>
            </a:pPr>
            <a:r>
              <a:rPr lang="en-US" sz="3200" dirty="0" smtClean="0">
                <a:solidFill>
                  <a:schemeClr val="accent2"/>
                </a:solidFill>
                <a:latin typeface="Tahoma" pitchFamily="34" charset="0"/>
              </a:rPr>
              <a:t>Power buyers</a:t>
            </a:r>
          </a:p>
          <a:p>
            <a:pPr marL="465138" indent="-465138" algn="l">
              <a:buClr>
                <a:schemeClr val="accent2"/>
              </a:buClr>
              <a:buFont typeface="Tahoma" pitchFamily="34" charset="0"/>
              <a:buChar char="•"/>
              <a:tabLst>
                <a:tab pos="465138" algn="l"/>
              </a:tabLst>
            </a:pPr>
            <a:r>
              <a:rPr lang="en-US" sz="3200" dirty="0" smtClean="0">
                <a:solidFill>
                  <a:schemeClr val="accent2"/>
                </a:solidFill>
                <a:latin typeface="Tahoma" pitchFamily="34" charset="0"/>
              </a:rPr>
              <a:t>Competitive interests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52400" y="152400"/>
            <a:ext cx="8839200" cy="1219200"/>
          </a:xfrm>
          <a:prstGeom prst="rect">
            <a:avLst/>
          </a:prstGeom>
          <a:solidFill>
            <a:srgbClr val="FFC000">
              <a:alpha val="5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86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228600"/>
            <a:ext cx="9144000" cy="1143000"/>
          </a:xfrm>
        </p:spPr>
        <p:txBody>
          <a:bodyPr/>
          <a:lstStyle/>
          <a:p>
            <a:pPr>
              <a:defRPr/>
            </a:pPr>
            <a:r>
              <a:rPr lang="en-US" sz="4400" dirty="0" smtClean="0">
                <a:solidFill>
                  <a:schemeClr val="accent2"/>
                </a:solidFill>
                <a:latin typeface="Tahoma" pitchFamily="34" charset="0"/>
              </a:rPr>
              <a:t>Consumer Promotions</a:t>
            </a:r>
            <a:endParaRPr lang="en-US" sz="4400" dirty="0" smtClean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2133600"/>
            <a:ext cx="7315200" cy="3810000"/>
          </a:xfrm>
          <a:noFill/>
        </p:spPr>
        <p:txBody>
          <a:bodyPr/>
          <a:lstStyle/>
          <a:p>
            <a:pPr marL="465138" indent="-465138" algn="l">
              <a:lnSpc>
                <a:spcPct val="90000"/>
              </a:lnSpc>
              <a:buClr>
                <a:schemeClr val="accent2"/>
              </a:buClr>
              <a:buFontTx/>
              <a:buChar char="•"/>
              <a:tabLst>
                <a:tab pos="465138" algn="l"/>
              </a:tabLst>
            </a:pPr>
            <a:r>
              <a:rPr lang="en-US" dirty="0" smtClean="0">
                <a:solidFill>
                  <a:schemeClr val="accent2"/>
                </a:solidFill>
                <a:latin typeface="Tahoma" pitchFamily="34" charset="0"/>
              </a:rPr>
              <a:t>Coupons</a:t>
            </a:r>
          </a:p>
          <a:p>
            <a:pPr marL="465138" indent="-465138" algn="l">
              <a:lnSpc>
                <a:spcPct val="90000"/>
              </a:lnSpc>
              <a:buClr>
                <a:schemeClr val="accent2"/>
              </a:buClr>
              <a:buFontTx/>
              <a:buChar char="•"/>
              <a:tabLst>
                <a:tab pos="465138" algn="l"/>
              </a:tabLst>
            </a:pPr>
            <a:r>
              <a:rPr lang="en-US" dirty="0" smtClean="0">
                <a:solidFill>
                  <a:schemeClr val="accent2"/>
                </a:solidFill>
                <a:latin typeface="Tahoma" pitchFamily="34" charset="0"/>
              </a:rPr>
              <a:t>Premiums</a:t>
            </a:r>
          </a:p>
          <a:p>
            <a:pPr marL="465138" indent="-465138" algn="l">
              <a:lnSpc>
                <a:spcPct val="90000"/>
              </a:lnSpc>
              <a:buClr>
                <a:schemeClr val="accent2"/>
              </a:buClr>
              <a:buFontTx/>
              <a:buChar char="•"/>
              <a:tabLst>
                <a:tab pos="465138" algn="l"/>
              </a:tabLst>
            </a:pPr>
            <a:r>
              <a:rPr lang="en-US" dirty="0" smtClean="0">
                <a:solidFill>
                  <a:schemeClr val="accent2"/>
                </a:solidFill>
                <a:latin typeface="Tahoma" pitchFamily="34" charset="0"/>
              </a:rPr>
              <a:t>Contests and sweepstakes</a:t>
            </a:r>
          </a:p>
          <a:p>
            <a:pPr marL="465138" indent="-465138" algn="l">
              <a:lnSpc>
                <a:spcPct val="90000"/>
              </a:lnSpc>
              <a:buClr>
                <a:schemeClr val="accent2"/>
              </a:buClr>
              <a:buFontTx/>
              <a:buChar char="•"/>
              <a:tabLst>
                <a:tab pos="465138" algn="l"/>
              </a:tabLst>
            </a:pPr>
            <a:r>
              <a:rPr lang="en-US" dirty="0" smtClean="0">
                <a:solidFill>
                  <a:schemeClr val="accent2"/>
                </a:solidFill>
                <a:latin typeface="Tahoma" pitchFamily="34" charset="0"/>
              </a:rPr>
              <a:t>Refunds and rebates</a:t>
            </a:r>
          </a:p>
          <a:p>
            <a:pPr marL="465138" indent="-465138" algn="l">
              <a:lnSpc>
                <a:spcPct val="90000"/>
              </a:lnSpc>
              <a:buClr>
                <a:schemeClr val="accent2"/>
              </a:buClr>
              <a:buFontTx/>
              <a:buChar char="•"/>
              <a:tabLst>
                <a:tab pos="465138" algn="l"/>
              </a:tabLst>
            </a:pPr>
            <a:r>
              <a:rPr lang="en-US" dirty="0" smtClean="0">
                <a:solidFill>
                  <a:schemeClr val="accent2"/>
                </a:solidFill>
                <a:latin typeface="Tahoma" pitchFamily="34" charset="0"/>
              </a:rPr>
              <a:t>Sampling</a:t>
            </a:r>
          </a:p>
          <a:p>
            <a:pPr marL="465138" indent="-465138" algn="l">
              <a:lnSpc>
                <a:spcPct val="90000"/>
              </a:lnSpc>
              <a:buClr>
                <a:schemeClr val="accent2"/>
              </a:buClr>
              <a:buFontTx/>
              <a:buChar char="•"/>
              <a:tabLst>
                <a:tab pos="465138" algn="l"/>
              </a:tabLst>
            </a:pPr>
            <a:r>
              <a:rPr lang="en-US" dirty="0" smtClean="0">
                <a:solidFill>
                  <a:schemeClr val="accent2"/>
                </a:solidFill>
                <a:latin typeface="Tahoma" pitchFamily="34" charset="0"/>
              </a:rPr>
              <a:t>Bonus packs</a:t>
            </a:r>
          </a:p>
          <a:p>
            <a:pPr marL="465138" indent="-465138" algn="l">
              <a:lnSpc>
                <a:spcPct val="90000"/>
              </a:lnSpc>
              <a:buClr>
                <a:schemeClr val="accent2"/>
              </a:buClr>
              <a:buFontTx/>
              <a:buChar char="•"/>
              <a:tabLst>
                <a:tab pos="465138" algn="l"/>
              </a:tabLst>
            </a:pPr>
            <a:r>
              <a:rPr lang="en-US" dirty="0" smtClean="0">
                <a:solidFill>
                  <a:schemeClr val="accent2"/>
                </a:solidFill>
                <a:latin typeface="Tahoma" pitchFamily="34" charset="0"/>
              </a:rPr>
              <a:t>Price-offs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52400" y="152400"/>
            <a:ext cx="8839200" cy="1219200"/>
          </a:xfrm>
          <a:prstGeom prst="rect">
            <a:avLst/>
          </a:prstGeom>
          <a:solidFill>
            <a:srgbClr val="FFC000">
              <a:alpha val="5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86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228600"/>
            <a:ext cx="9144000" cy="1143000"/>
          </a:xfrm>
        </p:spPr>
        <p:txBody>
          <a:bodyPr/>
          <a:lstStyle/>
          <a:p>
            <a:pPr>
              <a:defRPr/>
            </a:pPr>
            <a:r>
              <a:rPr lang="en-US" sz="4400" dirty="0" smtClean="0">
                <a:solidFill>
                  <a:schemeClr val="accent2"/>
                </a:solidFill>
                <a:latin typeface="Tahoma" pitchFamily="34" charset="0"/>
              </a:rPr>
              <a:t>Coupons</a:t>
            </a:r>
            <a:endParaRPr lang="en-US" sz="4400" dirty="0" smtClean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</p:txBody>
      </p:sp>
      <p:sp>
        <p:nvSpPr>
          <p:cNvPr id="9" name="Rectangle 9"/>
          <p:cNvSpPr txBox="1">
            <a:spLocks noChangeArrowheads="1"/>
          </p:cNvSpPr>
          <p:nvPr/>
        </p:nvSpPr>
        <p:spPr bwMode="auto">
          <a:xfrm>
            <a:off x="1828800" y="2438400"/>
            <a:ext cx="60198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10000"/>
              </a:spcBef>
              <a:buClr>
                <a:schemeClr val="accent2"/>
              </a:buClr>
              <a:buFontTx/>
              <a:buChar char="•"/>
              <a:tabLst>
                <a:tab pos="0" algn="l"/>
              </a:tabLst>
              <a:defRPr/>
            </a:pPr>
            <a:r>
              <a:rPr lang="en-US" sz="2800" b="1" kern="0" dirty="0" smtClean="0">
                <a:solidFill>
                  <a:schemeClr val="accent2"/>
                </a:solidFill>
                <a:latin typeface="+mn-lt"/>
              </a:rPr>
              <a:t>Over 188 </a:t>
            </a:r>
            <a:r>
              <a:rPr lang="en-US" sz="2800" b="1" kern="0" dirty="0">
                <a:solidFill>
                  <a:schemeClr val="accent2"/>
                </a:solidFill>
                <a:latin typeface="+mn-lt"/>
              </a:rPr>
              <a:t>billion distributed</a:t>
            </a:r>
          </a:p>
          <a:p>
            <a:pPr marL="342900" indent="-342900" eaLnBrk="0" hangingPunct="0">
              <a:spcBef>
                <a:spcPct val="10000"/>
              </a:spcBef>
              <a:buClr>
                <a:schemeClr val="accent2"/>
              </a:buClr>
              <a:buFontTx/>
              <a:buChar char="•"/>
              <a:tabLst>
                <a:tab pos="0" algn="l"/>
              </a:tabLst>
              <a:defRPr/>
            </a:pPr>
            <a:r>
              <a:rPr lang="en-US" sz="2800" b="1" kern="0" dirty="0" smtClean="0">
                <a:solidFill>
                  <a:schemeClr val="accent2"/>
                </a:solidFill>
                <a:latin typeface="+mn-lt"/>
              </a:rPr>
              <a:t>Less than 1% redeemed </a:t>
            </a:r>
          </a:p>
          <a:p>
            <a:pPr marL="342900" indent="-342900" eaLnBrk="0" hangingPunct="0">
              <a:spcBef>
                <a:spcPct val="10000"/>
              </a:spcBef>
              <a:buClr>
                <a:schemeClr val="accent2"/>
              </a:buClr>
              <a:buFontTx/>
              <a:buChar char="•"/>
              <a:tabLst>
                <a:tab pos="0" algn="l"/>
              </a:tabLst>
              <a:defRPr/>
            </a:pPr>
            <a:r>
              <a:rPr lang="en-US" sz="2800" b="1" kern="0" dirty="0" smtClean="0">
                <a:solidFill>
                  <a:schemeClr val="accent2"/>
                </a:solidFill>
                <a:latin typeface="+mn-lt"/>
              </a:rPr>
              <a:t>Average </a:t>
            </a:r>
            <a:r>
              <a:rPr lang="en-US" sz="2800" b="1" kern="0" dirty="0">
                <a:solidFill>
                  <a:schemeClr val="accent2"/>
                </a:solidFill>
                <a:latin typeface="+mn-lt"/>
              </a:rPr>
              <a:t>value </a:t>
            </a:r>
            <a:r>
              <a:rPr lang="en-US" sz="2800" b="1" kern="0" dirty="0" smtClean="0">
                <a:solidFill>
                  <a:schemeClr val="accent2"/>
                </a:solidFill>
                <a:latin typeface="+mn-lt"/>
              </a:rPr>
              <a:t>~ $1.50</a:t>
            </a:r>
            <a:endParaRPr lang="en-US" sz="2800" b="1" kern="0" dirty="0">
              <a:solidFill>
                <a:schemeClr val="accent2"/>
              </a:solidFill>
              <a:latin typeface="+mn-lt"/>
            </a:endParaRPr>
          </a:p>
          <a:p>
            <a:pPr marL="342900" indent="-342900" eaLnBrk="0" hangingPunct="0">
              <a:spcBef>
                <a:spcPct val="10000"/>
              </a:spcBef>
              <a:buClr>
                <a:schemeClr val="accent2"/>
              </a:buClr>
              <a:buFontTx/>
              <a:buChar char="•"/>
              <a:tabLst>
                <a:tab pos="0" algn="l"/>
              </a:tabLst>
              <a:defRPr/>
            </a:pPr>
            <a:r>
              <a:rPr lang="en-US" sz="2800" b="1" kern="0" dirty="0">
                <a:solidFill>
                  <a:schemeClr val="accent2"/>
                </a:solidFill>
                <a:latin typeface="+mn-lt"/>
              </a:rPr>
              <a:t>Savings of </a:t>
            </a:r>
            <a:r>
              <a:rPr lang="en-US" sz="2800" b="1" kern="0" dirty="0" smtClean="0">
                <a:solidFill>
                  <a:schemeClr val="accent2"/>
                </a:solidFill>
                <a:latin typeface="+mn-lt"/>
              </a:rPr>
              <a:t>$2.25 </a:t>
            </a:r>
            <a:r>
              <a:rPr lang="en-US" sz="2800" b="1" kern="0" dirty="0" smtClean="0">
                <a:solidFill>
                  <a:schemeClr val="accent2"/>
                </a:solidFill>
                <a:latin typeface="+mn-lt"/>
              </a:rPr>
              <a:t>billion</a:t>
            </a:r>
            <a:endParaRPr lang="en-US" b="1" kern="0" dirty="0">
              <a:solidFill>
                <a:schemeClr val="accent2"/>
              </a:solidFill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52400" y="152400"/>
            <a:ext cx="8839200" cy="1219200"/>
          </a:xfrm>
          <a:prstGeom prst="rect">
            <a:avLst/>
          </a:prstGeom>
          <a:solidFill>
            <a:srgbClr val="FFC000">
              <a:alpha val="5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5750" y="228600"/>
            <a:ext cx="8572500" cy="1143000"/>
          </a:xfrm>
          <a:noFill/>
        </p:spPr>
        <p:txBody>
          <a:bodyPr/>
          <a:lstStyle/>
          <a:p>
            <a:r>
              <a:rPr lang="en-US" sz="4400" dirty="0" smtClean="0">
                <a:solidFill>
                  <a:schemeClr val="accent2"/>
                </a:solidFill>
                <a:latin typeface="Tahoma" pitchFamily="34" charset="0"/>
              </a:rPr>
              <a:t>Coupon Usage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733800"/>
            <a:ext cx="5029200" cy="2286000"/>
          </a:xfrm>
          <a:noFill/>
        </p:spPr>
        <p:txBody>
          <a:bodyPr/>
          <a:lstStyle/>
          <a:p>
            <a:pPr marL="465138" indent="-465138" algn="l">
              <a:buClr>
                <a:schemeClr val="accent2"/>
              </a:buClr>
              <a:buFontTx/>
              <a:buChar char="•"/>
              <a:tabLst>
                <a:tab pos="465138" algn="l"/>
              </a:tabLst>
            </a:pPr>
            <a:r>
              <a:rPr lang="en-US" sz="2800" dirty="0" smtClean="0">
                <a:solidFill>
                  <a:schemeClr val="accent2"/>
                </a:solidFill>
                <a:latin typeface="Tahoma" pitchFamily="34" charset="0"/>
              </a:rPr>
              <a:t>Always ~ 21%</a:t>
            </a:r>
          </a:p>
          <a:p>
            <a:pPr marL="465138" indent="-465138" algn="l">
              <a:buClr>
                <a:schemeClr val="accent2"/>
              </a:buClr>
              <a:buFontTx/>
              <a:buChar char="•"/>
              <a:tabLst>
                <a:tab pos="465138" algn="l"/>
              </a:tabLst>
            </a:pPr>
            <a:r>
              <a:rPr lang="en-US" sz="2800" dirty="0" smtClean="0">
                <a:solidFill>
                  <a:schemeClr val="accent2"/>
                </a:solidFill>
                <a:latin typeface="Tahoma" pitchFamily="34" charset="0"/>
              </a:rPr>
              <a:t>Sometimes ~ 37%</a:t>
            </a:r>
          </a:p>
          <a:p>
            <a:pPr marL="465138" indent="-465138" algn="l">
              <a:buClr>
                <a:schemeClr val="accent2"/>
              </a:buClr>
              <a:buFontTx/>
              <a:buChar char="•"/>
              <a:tabLst>
                <a:tab pos="465138" algn="l"/>
              </a:tabLst>
            </a:pPr>
            <a:r>
              <a:rPr lang="en-US" sz="2800" dirty="0" smtClean="0">
                <a:solidFill>
                  <a:schemeClr val="accent2"/>
                </a:solidFill>
                <a:latin typeface="Tahoma" pitchFamily="34" charset="0"/>
              </a:rPr>
              <a:t>Rarely ~ 17%</a:t>
            </a:r>
          </a:p>
          <a:p>
            <a:pPr marL="465138" indent="-465138" algn="l">
              <a:buClr>
                <a:schemeClr val="accent2"/>
              </a:buClr>
              <a:buFontTx/>
              <a:buChar char="•"/>
              <a:tabLst>
                <a:tab pos="465138" algn="l"/>
              </a:tabLst>
            </a:pPr>
            <a:r>
              <a:rPr lang="en-US" sz="2800" dirty="0" smtClean="0">
                <a:solidFill>
                  <a:schemeClr val="accent2"/>
                </a:solidFill>
                <a:latin typeface="Tahoma" pitchFamily="34" charset="0"/>
              </a:rPr>
              <a:t>Never ~ 25%</a:t>
            </a:r>
          </a:p>
        </p:txBody>
      </p:sp>
      <p:sp>
        <p:nvSpPr>
          <p:cNvPr id="6" name="Rectangle 5"/>
          <p:cNvSpPr/>
          <p:nvPr/>
        </p:nvSpPr>
        <p:spPr>
          <a:xfrm>
            <a:off x="990600" y="1723918"/>
            <a:ext cx="6629400" cy="14711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eaLnBrk="0" hangingPunct="0">
              <a:spcBef>
                <a:spcPct val="10000"/>
              </a:spcBef>
              <a:buClr>
                <a:schemeClr val="accent2"/>
              </a:buClr>
              <a:buFontTx/>
              <a:buChar char="•"/>
              <a:tabLst>
                <a:tab pos="0" algn="l"/>
              </a:tabLst>
              <a:defRPr/>
            </a:pPr>
            <a:r>
              <a:rPr lang="en-US" sz="2800" b="1" kern="0" dirty="0" smtClean="0">
                <a:solidFill>
                  <a:schemeClr val="accent2"/>
                </a:solidFill>
              </a:rPr>
              <a:t>Coupon usage</a:t>
            </a:r>
          </a:p>
          <a:p>
            <a:pPr marL="742950" lvl="1" indent="-285750" eaLnBrk="0" hangingPunct="0">
              <a:spcBef>
                <a:spcPct val="10000"/>
              </a:spcBef>
              <a:buClr>
                <a:schemeClr val="accent2"/>
              </a:buClr>
              <a:buFont typeface="Wingdings" pitchFamily="2" charset="2"/>
              <a:buChar char="§"/>
              <a:tabLst>
                <a:tab pos="0" algn="l"/>
              </a:tabLst>
              <a:defRPr/>
            </a:pPr>
            <a:r>
              <a:rPr lang="en-US" sz="2800" b="1" kern="0" dirty="0" smtClean="0">
                <a:solidFill>
                  <a:schemeClr val="accent2"/>
                </a:solidFill>
              </a:rPr>
              <a:t>80% of households use</a:t>
            </a:r>
          </a:p>
          <a:p>
            <a:pPr marL="742950" lvl="1" indent="-285750" eaLnBrk="0" hangingPunct="0">
              <a:spcBef>
                <a:spcPct val="10000"/>
              </a:spcBef>
              <a:buClr>
                <a:schemeClr val="accent2"/>
              </a:buClr>
              <a:buFont typeface="Wingdings" pitchFamily="2" charset="2"/>
              <a:buChar char="§"/>
              <a:tabLst>
                <a:tab pos="0" algn="l"/>
              </a:tabLst>
              <a:defRPr/>
            </a:pPr>
            <a:r>
              <a:rPr lang="en-US" sz="2800" b="1" kern="0" dirty="0" smtClean="0">
                <a:solidFill>
                  <a:schemeClr val="accent2"/>
                </a:solidFill>
              </a:rPr>
              <a:t>67% willing to switch brands</a:t>
            </a:r>
            <a:endParaRPr lang="en-US" sz="2800" b="1" kern="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52400" y="152400"/>
            <a:ext cx="8839200" cy="1219200"/>
          </a:xfrm>
          <a:prstGeom prst="rect">
            <a:avLst/>
          </a:prstGeom>
          <a:solidFill>
            <a:srgbClr val="FFC000">
              <a:alpha val="5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4" name="Rectangle 3074"/>
          <p:cNvSpPr>
            <a:spLocks noGrp="1" noChangeArrowheads="1"/>
          </p:cNvSpPr>
          <p:nvPr>
            <p:ph type="ctrTitle"/>
          </p:nvPr>
        </p:nvSpPr>
        <p:spPr>
          <a:xfrm>
            <a:off x="304800" y="304800"/>
            <a:ext cx="8547100" cy="1066800"/>
          </a:xfrm>
          <a:noFill/>
        </p:spPr>
        <p:txBody>
          <a:bodyPr/>
          <a:lstStyle/>
          <a:p>
            <a:r>
              <a:rPr lang="en-US" sz="4000" dirty="0" smtClean="0">
                <a:solidFill>
                  <a:schemeClr val="accent2"/>
                </a:solidFill>
                <a:latin typeface="Tahoma" pitchFamily="34" charset="0"/>
              </a:rPr>
              <a:t>Influencing Brand Purchases</a:t>
            </a:r>
          </a:p>
        </p:txBody>
      </p:sp>
      <p:sp>
        <p:nvSpPr>
          <p:cNvPr id="8195" name="Rectangle 3075"/>
          <p:cNvSpPr txBox="1">
            <a:spLocks noChangeArrowheads="1"/>
          </p:cNvSpPr>
          <p:nvPr/>
        </p:nvSpPr>
        <p:spPr bwMode="auto">
          <a:xfrm>
            <a:off x="876300" y="3200400"/>
            <a:ext cx="73914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10000"/>
              </a:spcBef>
              <a:buClr>
                <a:schemeClr val="accent2"/>
              </a:buClr>
              <a:buFontTx/>
              <a:buChar char="•"/>
              <a:tabLst>
                <a:tab pos="0" algn="l"/>
              </a:tabLst>
            </a:pPr>
            <a:r>
              <a:rPr lang="en-US" sz="2800" b="1" dirty="0">
                <a:solidFill>
                  <a:schemeClr val="accent2"/>
                </a:solidFill>
              </a:rPr>
              <a:t>Sampling			</a:t>
            </a:r>
            <a:r>
              <a:rPr lang="en-US" sz="2800" b="1" dirty="0" smtClean="0">
                <a:solidFill>
                  <a:schemeClr val="accent2"/>
                </a:solidFill>
              </a:rPr>
              <a:t>7.8</a:t>
            </a:r>
            <a:endParaRPr lang="en-US" sz="2800" b="1" dirty="0">
              <a:solidFill>
                <a:schemeClr val="accent2"/>
              </a:solidFill>
            </a:endParaRPr>
          </a:p>
          <a:p>
            <a:pPr marL="342900" indent="-342900" eaLnBrk="0" hangingPunct="0">
              <a:spcBef>
                <a:spcPct val="10000"/>
              </a:spcBef>
              <a:buClr>
                <a:schemeClr val="accent2"/>
              </a:buClr>
              <a:buFontTx/>
              <a:buChar char="•"/>
              <a:tabLst>
                <a:tab pos="0" algn="l"/>
              </a:tabLst>
            </a:pPr>
            <a:r>
              <a:rPr lang="en-US" sz="2800" b="1" dirty="0">
                <a:solidFill>
                  <a:schemeClr val="accent2"/>
                </a:solidFill>
              </a:rPr>
              <a:t>Word-of-mouth		</a:t>
            </a:r>
            <a:r>
              <a:rPr lang="en-US" sz="2800" b="1" dirty="0" smtClean="0">
                <a:solidFill>
                  <a:schemeClr val="accent2"/>
                </a:solidFill>
              </a:rPr>
              <a:t>7.2</a:t>
            </a:r>
            <a:endParaRPr lang="en-US" sz="2800" b="1" dirty="0">
              <a:solidFill>
                <a:schemeClr val="accent2"/>
              </a:solidFill>
            </a:endParaRPr>
          </a:p>
          <a:p>
            <a:pPr marL="342900" indent="-342900" eaLnBrk="0" hangingPunct="0">
              <a:spcBef>
                <a:spcPct val="10000"/>
              </a:spcBef>
              <a:buClr>
                <a:schemeClr val="accent2"/>
              </a:buClr>
              <a:buFontTx/>
              <a:buChar char="•"/>
              <a:tabLst>
                <a:tab pos="0" algn="l"/>
              </a:tabLst>
            </a:pPr>
            <a:r>
              <a:rPr lang="en-US" sz="2800" b="1" dirty="0">
                <a:solidFill>
                  <a:schemeClr val="accent2"/>
                </a:solidFill>
              </a:rPr>
              <a:t>Coupons			</a:t>
            </a:r>
            <a:r>
              <a:rPr lang="en-US" sz="2800" b="1" dirty="0" smtClean="0">
                <a:solidFill>
                  <a:schemeClr val="accent2"/>
                </a:solidFill>
              </a:rPr>
              <a:t>5.9</a:t>
            </a:r>
            <a:endParaRPr lang="en-US" sz="2800" b="1" dirty="0">
              <a:solidFill>
                <a:schemeClr val="accent2"/>
              </a:solidFill>
            </a:endParaRPr>
          </a:p>
          <a:p>
            <a:pPr marL="342900" indent="-342900" eaLnBrk="0" hangingPunct="0">
              <a:spcBef>
                <a:spcPct val="10000"/>
              </a:spcBef>
              <a:buClr>
                <a:schemeClr val="accent2"/>
              </a:buClr>
              <a:buFontTx/>
              <a:buChar char="•"/>
              <a:tabLst>
                <a:tab pos="0" algn="l"/>
              </a:tabLst>
            </a:pPr>
            <a:r>
              <a:rPr lang="en-US" sz="2800" b="1" dirty="0">
                <a:solidFill>
                  <a:schemeClr val="accent2"/>
                </a:solidFill>
              </a:rPr>
              <a:t>Advertising			</a:t>
            </a:r>
            <a:r>
              <a:rPr lang="en-US" sz="2800" b="1" dirty="0" smtClean="0">
                <a:solidFill>
                  <a:schemeClr val="accent2"/>
                </a:solidFill>
              </a:rPr>
              <a:t>5.6</a:t>
            </a:r>
            <a:endParaRPr lang="en-US" sz="2800" b="1" dirty="0">
              <a:solidFill>
                <a:schemeClr val="accent2"/>
              </a:solidFill>
            </a:endParaRPr>
          </a:p>
          <a:p>
            <a:pPr marL="342900" indent="-342900" eaLnBrk="0" hangingPunct="0">
              <a:spcBef>
                <a:spcPct val="10000"/>
              </a:spcBef>
              <a:buClr>
                <a:schemeClr val="accent2"/>
              </a:buClr>
              <a:buFontTx/>
              <a:buChar char="•"/>
              <a:tabLst>
                <a:tab pos="0" algn="l"/>
              </a:tabLst>
            </a:pPr>
            <a:r>
              <a:rPr lang="en-US" sz="2800" b="1" dirty="0">
                <a:solidFill>
                  <a:schemeClr val="accent2"/>
                </a:solidFill>
              </a:rPr>
              <a:t>Contests			</a:t>
            </a:r>
            <a:r>
              <a:rPr lang="en-US" sz="2800" b="1" dirty="0" smtClean="0">
                <a:solidFill>
                  <a:schemeClr val="accent2"/>
                </a:solidFill>
              </a:rPr>
              <a:t>1.2</a:t>
            </a:r>
            <a:endParaRPr lang="en-US" sz="2800" b="1" dirty="0">
              <a:solidFill>
                <a:schemeClr val="accent2"/>
              </a:solidFill>
            </a:endParaRPr>
          </a:p>
        </p:txBody>
      </p:sp>
      <p:sp>
        <p:nvSpPr>
          <p:cNvPr id="8196" name="Text Box 3077"/>
          <p:cNvSpPr txBox="1">
            <a:spLocks noChangeArrowheads="1"/>
          </p:cNvSpPr>
          <p:nvPr/>
        </p:nvSpPr>
        <p:spPr bwMode="auto">
          <a:xfrm>
            <a:off x="762000" y="1535113"/>
            <a:ext cx="7772400" cy="137318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/>
            <a:r>
              <a:rPr lang="en-US" sz="2800" b="1" dirty="0">
                <a:solidFill>
                  <a:schemeClr val="accent2"/>
                </a:solidFill>
              </a:rPr>
              <a:t>On a scale of 1 to 10, the following are the top five influences on the brand purchased by a consumer.</a:t>
            </a:r>
          </a:p>
        </p:txBody>
      </p:sp>
      <p:sp>
        <p:nvSpPr>
          <p:cNvPr id="8197" name="Text Box 3078"/>
          <p:cNvSpPr txBox="1">
            <a:spLocks noChangeArrowheads="1"/>
          </p:cNvSpPr>
          <p:nvPr/>
        </p:nvSpPr>
        <p:spPr bwMode="auto">
          <a:xfrm>
            <a:off x="1219200" y="5943600"/>
            <a:ext cx="7178675" cy="461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/>
            <a:r>
              <a:rPr lang="en-US" sz="1200"/>
              <a:t>Source: The Second Annual Survey of Consumer Preferences for Product Sampling, Santella &amp; Associates (Http://www.santella.com/marketing.htm).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52400" y="152400"/>
            <a:ext cx="8839200" cy="1219200"/>
          </a:xfrm>
          <a:prstGeom prst="rect">
            <a:avLst/>
          </a:prstGeom>
          <a:solidFill>
            <a:srgbClr val="FFC000">
              <a:alpha val="5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304800"/>
            <a:ext cx="8534400" cy="1066800"/>
          </a:xfrm>
          <a:noFill/>
        </p:spPr>
        <p:txBody>
          <a:bodyPr/>
          <a:lstStyle/>
          <a:p>
            <a:r>
              <a:rPr lang="en-US" sz="4400" dirty="0" smtClean="0">
                <a:solidFill>
                  <a:schemeClr val="accent2"/>
                </a:solidFill>
                <a:latin typeface="Tahoma" pitchFamily="34" charset="0"/>
              </a:rPr>
              <a:t>Types of Coupons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2209800"/>
            <a:ext cx="7391400" cy="3886200"/>
          </a:xfrm>
          <a:noFill/>
        </p:spPr>
        <p:txBody>
          <a:bodyPr/>
          <a:lstStyle/>
          <a:p>
            <a:pPr marL="465138" indent="-465138" algn="l">
              <a:buClr>
                <a:schemeClr val="accent2"/>
              </a:buClr>
              <a:buFontTx/>
              <a:buChar char="•"/>
              <a:tabLst>
                <a:tab pos="465138" algn="l"/>
              </a:tabLst>
            </a:pPr>
            <a:r>
              <a:rPr lang="en-US" sz="3200" dirty="0" smtClean="0">
                <a:solidFill>
                  <a:schemeClr val="accent2"/>
                </a:solidFill>
                <a:latin typeface="Tahoma" pitchFamily="34" charset="0"/>
              </a:rPr>
              <a:t>Instant redemption</a:t>
            </a:r>
          </a:p>
          <a:p>
            <a:pPr marL="922338" lvl="1" indent="-465138" algn="l">
              <a:buClr>
                <a:schemeClr val="accent2"/>
              </a:buClr>
              <a:buFont typeface="Wingdings" pitchFamily="2" charset="2"/>
              <a:buChar char="§"/>
              <a:tabLst>
                <a:tab pos="465138" algn="l"/>
              </a:tabLst>
            </a:pPr>
            <a:r>
              <a:rPr lang="en-US" dirty="0" smtClean="0">
                <a:solidFill>
                  <a:schemeClr val="accent2"/>
                </a:solidFill>
                <a:latin typeface="Tahoma" pitchFamily="34" charset="0"/>
              </a:rPr>
              <a:t>Lead to trial purchase</a:t>
            </a:r>
          </a:p>
          <a:p>
            <a:pPr marL="465138" indent="-465138" algn="l">
              <a:buClr>
                <a:schemeClr val="accent2"/>
              </a:buClr>
              <a:buFontTx/>
              <a:buChar char="•"/>
              <a:tabLst>
                <a:tab pos="465138" algn="l"/>
              </a:tabLst>
            </a:pPr>
            <a:r>
              <a:rPr lang="en-US" sz="3200" dirty="0" smtClean="0">
                <a:solidFill>
                  <a:schemeClr val="accent2"/>
                </a:solidFill>
                <a:latin typeface="Tahoma" pitchFamily="34" charset="0"/>
              </a:rPr>
              <a:t>Bounce back</a:t>
            </a:r>
          </a:p>
          <a:p>
            <a:pPr marL="922338" lvl="1" indent="-465138" algn="l">
              <a:buClr>
                <a:schemeClr val="accent2"/>
              </a:buClr>
              <a:buFont typeface="Wingdings" pitchFamily="2" charset="2"/>
              <a:buChar char="§"/>
              <a:tabLst>
                <a:tab pos="465138" algn="l"/>
              </a:tabLst>
            </a:pPr>
            <a:r>
              <a:rPr lang="en-US" dirty="0" smtClean="0">
                <a:solidFill>
                  <a:schemeClr val="accent2"/>
                </a:solidFill>
                <a:latin typeface="Tahoma" pitchFamily="34" charset="0"/>
              </a:rPr>
              <a:t>Encourage repeat purchase</a:t>
            </a:r>
          </a:p>
          <a:p>
            <a:pPr marL="465138" indent="-465138" algn="l">
              <a:buClr>
                <a:schemeClr val="accent2"/>
              </a:buClr>
              <a:buFontTx/>
              <a:buChar char="•"/>
              <a:tabLst>
                <a:tab pos="465138" algn="l"/>
              </a:tabLst>
            </a:pPr>
            <a:r>
              <a:rPr lang="en-US" sz="3200" dirty="0" smtClean="0">
                <a:solidFill>
                  <a:schemeClr val="accent2"/>
                </a:solidFill>
                <a:latin typeface="Tahoma" pitchFamily="34" charset="0"/>
              </a:rPr>
              <a:t>Scanner-delivered</a:t>
            </a:r>
          </a:p>
          <a:p>
            <a:pPr marL="922338" lvl="1" indent="-465138" algn="l">
              <a:buClr>
                <a:schemeClr val="accent2"/>
              </a:buClr>
              <a:buFont typeface="Wingdings" pitchFamily="2" charset="2"/>
              <a:buChar char="§"/>
              <a:tabLst>
                <a:tab pos="465138" algn="l"/>
              </a:tabLst>
            </a:pPr>
            <a:r>
              <a:rPr lang="en-US" dirty="0" smtClean="0">
                <a:solidFill>
                  <a:schemeClr val="accent2"/>
                </a:solidFill>
                <a:latin typeface="Tahoma" pitchFamily="34" charset="0"/>
              </a:rPr>
              <a:t>Encourage brand switching</a:t>
            </a:r>
          </a:p>
          <a:p>
            <a:pPr marL="465138" indent="-465138" algn="l">
              <a:buClr>
                <a:schemeClr val="accent2"/>
              </a:buClr>
              <a:buFont typeface="Wingdings" pitchFamily="2" charset="2"/>
              <a:buChar char="§"/>
              <a:tabLst>
                <a:tab pos="465138" algn="l"/>
              </a:tabLst>
            </a:pPr>
            <a:r>
              <a:rPr lang="en-US" sz="3200" dirty="0" smtClean="0">
                <a:solidFill>
                  <a:schemeClr val="accent2"/>
                </a:solidFill>
                <a:latin typeface="Tahoma" pitchFamily="34" charset="0"/>
              </a:rPr>
              <a:t>Cross-</a:t>
            </a:r>
            <a:r>
              <a:rPr lang="en-US" sz="3200" dirty="0" err="1" smtClean="0">
                <a:solidFill>
                  <a:schemeClr val="accent2"/>
                </a:solidFill>
                <a:latin typeface="Tahoma" pitchFamily="34" charset="0"/>
              </a:rPr>
              <a:t>ruffing</a:t>
            </a:r>
            <a:endParaRPr lang="en-US" sz="3200" dirty="0" smtClean="0">
              <a:solidFill>
                <a:schemeClr val="accent2"/>
              </a:solidFill>
              <a:latin typeface="Tahoma" pitchFamily="34" charset="0"/>
            </a:endParaRPr>
          </a:p>
          <a:p>
            <a:pPr marL="465138" indent="-465138" algn="l">
              <a:tabLst>
                <a:tab pos="465138" algn="l"/>
              </a:tabLst>
            </a:pPr>
            <a:endParaRPr lang="en-US" dirty="0" smtClean="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52400" y="152400"/>
            <a:ext cx="8839200" cy="1219200"/>
          </a:xfrm>
          <a:prstGeom prst="rect">
            <a:avLst/>
          </a:prstGeom>
          <a:solidFill>
            <a:srgbClr val="FFC000">
              <a:alpha val="5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304800"/>
            <a:ext cx="8534400" cy="1066800"/>
          </a:xfrm>
          <a:noFill/>
        </p:spPr>
        <p:txBody>
          <a:bodyPr/>
          <a:lstStyle/>
          <a:p>
            <a:r>
              <a:rPr lang="en-US" sz="4400" dirty="0" smtClean="0">
                <a:solidFill>
                  <a:schemeClr val="accent2"/>
                </a:solidFill>
                <a:latin typeface="Tahoma" pitchFamily="34" charset="0"/>
              </a:rPr>
              <a:t>Coupon Distribution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609600" y="1752600"/>
            <a:ext cx="8077200" cy="3505200"/>
          </a:xfrm>
          <a:prstGeom prst="rect">
            <a:avLst/>
          </a:prstGeom>
        </p:spPr>
        <p:txBody>
          <a:bodyPr wrap="square" anchor="ctr" anchorCtr="0">
            <a:noAutofit/>
          </a:bodyPr>
          <a:lstStyle/>
          <a:p>
            <a:pPr indent="282575">
              <a:spcBef>
                <a:spcPts val="600"/>
              </a:spcBef>
              <a:buClr>
                <a:schemeClr val="accent2"/>
              </a:buClr>
              <a:buFont typeface="Arial" pitchFamily="34" charset="0"/>
              <a:buChar char="•"/>
            </a:pPr>
            <a:r>
              <a:rPr lang="en-US" sz="2800" b="1" dirty="0" smtClean="0">
                <a:solidFill>
                  <a:schemeClr val="accent2"/>
                </a:solidFill>
              </a:rPr>
              <a:t>Manufacturers issue about 80%</a:t>
            </a:r>
          </a:p>
          <a:p>
            <a:pPr indent="282575">
              <a:spcBef>
                <a:spcPts val="600"/>
              </a:spcBef>
              <a:buClr>
                <a:schemeClr val="accent2"/>
              </a:buClr>
              <a:buFont typeface="Arial" pitchFamily="34" charset="0"/>
              <a:buChar char="•"/>
            </a:pPr>
            <a:r>
              <a:rPr lang="en-US" sz="2800" b="1" dirty="0" smtClean="0">
                <a:solidFill>
                  <a:schemeClr val="accent2"/>
                </a:solidFill>
              </a:rPr>
              <a:t>Freestanding inserts – 88%</a:t>
            </a:r>
          </a:p>
          <a:p>
            <a:pPr indent="282575">
              <a:spcBef>
                <a:spcPts val="600"/>
              </a:spcBef>
              <a:buClr>
                <a:schemeClr val="accent2"/>
              </a:buClr>
              <a:buFont typeface="Arial" pitchFamily="34" charset="0"/>
              <a:buChar char="•"/>
            </a:pPr>
            <a:r>
              <a:rPr lang="en-US" sz="2800" b="1" dirty="0" smtClean="0">
                <a:solidFill>
                  <a:schemeClr val="accent2"/>
                </a:solidFill>
              </a:rPr>
              <a:t>Freestanding and print most popular</a:t>
            </a:r>
          </a:p>
          <a:p>
            <a:pPr lvl="1" indent="282575">
              <a:spcBef>
                <a:spcPts val="600"/>
              </a:spcBef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800" b="1" dirty="0" smtClean="0">
                <a:solidFill>
                  <a:schemeClr val="accent2"/>
                </a:solidFill>
              </a:rPr>
              <a:t>Create </a:t>
            </a:r>
            <a:r>
              <a:rPr lang="en-US" sz="2800" b="1" dirty="0">
                <a:solidFill>
                  <a:schemeClr val="accent2"/>
                </a:solidFill>
              </a:rPr>
              <a:t>brand </a:t>
            </a:r>
            <a:r>
              <a:rPr lang="en-US" sz="2800" b="1" dirty="0" smtClean="0">
                <a:solidFill>
                  <a:schemeClr val="accent2"/>
                </a:solidFill>
              </a:rPr>
              <a:t>awareness</a:t>
            </a:r>
          </a:p>
          <a:p>
            <a:pPr lvl="1" indent="282575">
              <a:spcBef>
                <a:spcPts val="600"/>
              </a:spcBef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800" b="1" dirty="0" smtClean="0">
                <a:solidFill>
                  <a:schemeClr val="accent2"/>
                </a:solidFill>
              </a:rPr>
              <a:t>Encourage next trip purchase </a:t>
            </a:r>
            <a:endParaRPr lang="en-US" sz="2800" b="1" dirty="0">
              <a:solidFill>
                <a:schemeClr val="accent2"/>
              </a:solidFill>
            </a:endParaRPr>
          </a:p>
          <a:p>
            <a:pPr indent="282575">
              <a:spcBef>
                <a:spcPts val="600"/>
              </a:spcBef>
              <a:buClr>
                <a:schemeClr val="accent2"/>
              </a:buClr>
              <a:buFont typeface="Arial" pitchFamily="34" charset="0"/>
              <a:buChar char="•"/>
            </a:pPr>
            <a:r>
              <a:rPr lang="en-US" sz="2800" b="1" dirty="0" smtClean="0">
                <a:solidFill>
                  <a:schemeClr val="accent2"/>
                </a:solidFill>
              </a:rPr>
              <a:t>Digital coupons growing</a:t>
            </a:r>
          </a:p>
          <a:p>
            <a:pPr lvl="1" indent="282575">
              <a:spcBef>
                <a:spcPts val="600"/>
              </a:spcBef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800" b="1" dirty="0" smtClean="0">
                <a:solidFill>
                  <a:schemeClr val="accent2"/>
                </a:solidFill>
              </a:rPr>
              <a:t>Users </a:t>
            </a:r>
            <a:r>
              <a:rPr lang="en-US" sz="2800" b="1" dirty="0">
                <a:solidFill>
                  <a:schemeClr val="accent2"/>
                </a:solidFill>
              </a:rPr>
              <a:t>more affluent, better </a:t>
            </a:r>
            <a:r>
              <a:rPr lang="en-US" sz="2800" b="1" dirty="0" smtClean="0">
                <a:solidFill>
                  <a:schemeClr val="accent2"/>
                </a:solidFill>
              </a:rPr>
              <a:t>educated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9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00FF"/>
      </a:hlink>
      <a:folHlink>
        <a:srgbClr val="B2B2B2"/>
      </a:folHlink>
    </a:clrScheme>
    <a:fontScheme name="Default Desig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66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6600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4728</TotalTime>
  <Words>927</Words>
  <Application>Microsoft Office PowerPoint</Application>
  <PresentationFormat>On-screen Show (4:3)</PresentationFormat>
  <Paragraphs>260</Paragraphs>
  <Slides>32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6" baseType="lpstr">
      <vt:lpstr>Arial</vt:lpstr>
      <vt:lpstr>Tahoma</vt:lpstr>
      <vt:lpstr>Wingdings</vt:lpstr>
      <vt:lpstr>Default Design</vt:lpstr>
      <vt:lpstr>Sales Promotions</vt:lpstr>
      <vt:lpstr>Chapter Overview</vt:lpstr>
      <vt:lpstr>Push/Pull Promotions</vt:lpstr>
      <vt:lpstr>Consumer Promotions</vt:lpstr>
      <vt:lpstr>Coupons</vt:lpstr>
      <vt:lpstr>Coupon Usage</vt:lpstr>
      <vt:lpstr>Influencing Brand Purchases</vt:lpstr>
      <vt:lpstr>Types of Coupons</vt:lpstr>
      <vt:lpstr>Coupon Distribution</vt:lpstr>
      <vt:lpstr>Coupon Distribution</vt:lpstr>
      <vt:lpstr>Percentage of Sales with a Coupon</vt:lpstr>
      <vt:lpstr>Coupon Redemption Rates</vt:lpstr>
      <vt:lpstr>Problems with Coupons</vt:lpstr>
      <vt:lpstr>Premiums</vt:lpstr>
      <vt:lpstr>Contests and Sweepstakes</vt:lpstr>
      <vt:lpstr>Refunds and Rebates</vt:lpstr>
      <vt:lpstr>Sampling</vt:lpstr>
      <vt:lpstr>Benefits of Sampling</vt:lpstr>
      <vt:lpstr>Bonus Packs</vt:lpstr>
      <vt:lpstr>Price-Offs</vt:lpstr>
      <vt:lpstr>Planning Consumer Promotions (Pull)</vt:lpstr>
      <vt:lpstr>Planning Consumer Promotions (Pull)</vt:lpstr>
      <vt:lpstr>Trade Promotions (Push)</vt:lpstr>
      <vt:lpstr>Trade Allowances</vt:lpstr>
      <vt:lpstr>Slotting &amp; Exit Fees</vt:lpstr>
      <vt:lpstr>Trade Allowance Complications</vt:lpstr>
      <vt:lpstr>Trade Contests</vt:lpstr>
      <vt:lpstr>Slide 28</vt:lpstr>
      <vt:lpstr>Cooperative Merchandising  Agreement</vt:lpstr>
      <vt:lpstr>Cooperative Advertising</vt:lpstr>
      <vt:lpstr>Trade Shows</vt:lpstr>
      <vt:lpstr>Trade Shows -  Attendees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Ken</dc:creator>
  <cp:lastModifiedBy>R Vitale</cp:lastModifiedBy>
  <cp:revision>302</cp:revision>
  <dcterms:created xsi:type="dcterms:W3CDTF">2002-11-18T05:23:22Z</dcterms:created>
  <dcterms:modified xsi:type="dcterms:W3CDTF">2014-09-02T18:22:37Z</dcterms:modified>
</cp:coreProperties>
</file>