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1" r:id="rId1"/>
  </p:sldMasterIdLst>
  <p:notesMasterIdLst>
    <p:notesMasterId r:id="rId27"/>
  </p:notesMasterIdLst>
  <p:handoutMasterIdLst>
    <p:handoutMasterId r:id="rId28"/>
  </p:handoutMasterIdLst>
  <p:sldIdLst>
    <p:sldId id="347" r:id="rId2"/>
    <p:sldId id="348" r:id="rId3"/>
    <p:sldId id="352" r:id="rId4"/>
    <p:sldId id="355" r:id="rId5"/>
    <p:sldId id="391" r:id="rId6"/>
    <p:sldId id="357" r:id="rId7"/>
    <p:sldId id="393" r:id="rId8"/>
    <p:sldId id="360" r:id="rId9"/>
    <p:sldId id="396" r:id="rId10"/>
    <p:sldId id="379" r:id="rId11"/>
    <p:sldId id="359" r:id="rId12"/>
    <p:sldId id="405" r:id="rId13"/>
    <p:sldId id="398" r:id="rId14"/>
    <p:sldId id="361" r:id="rId15"/>
    <p:sldId id="383" r:id="rId16"/>
    <p:sldId id="403" r:id="rId17"/>
    <p:sldId id="404" r:id="rId18"/>
    <p:sldId id="364" r:id="rId19"/>
    <p:sldId id="365" r:id="rId20"/>
    <p:sldId id="406" r:id="rId21"/>
    <p:sldId id="366" r:id="rId22"/>
    <p:sldId id="390" r:id="rId23"/>
    <p:sldId id="368" r:id="rId24"/>
    <p:sldId id="369" r:id="rId25"/>
    <p:sldId id="373" r:id="rId26"/>
  </p:sldIdLst>
  <p:sldSz cx="9144000" cy="6858000" type="screen4x3"/>
  <p:notesSz cx="6858000" cy="9144000"/>
  <p:embeddedFontLst>
    <p:embeddedFont>
      <p:font typeface="Tahoma" pitchFamily="34" charset="0"/>
      <p:regular r:id="rId29"/>
      <p:bold r:id="rId30"/>
    </p:embeddedFont>
  </p:embeddedFont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0099"/>
    <a:srgbClr val="008000"/>
    <a:srgbClr val="A50021"/>
    <a:srgbClr val="FFFF00"/>
    <a:srgbClr val="CC0000"/>
    <a:srgbClr val="9A05FF"/>
    <a:srgbClr val="CC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333" autoAdjust="0"/>
    <p:restoredTop sz="98058" autoAdjust="0"/>
  </p:normalViewPr>
  <p:slideViewPr>
    <p:cSldViewPr>
      <p:cViewPr varScale="1">
        <p:scale>
          <a:sx n="75" d="100"/>
          <a:sy n="75" d="100"/>
        </p:scale>
        <p:origin x="-346"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326"/>
    </p:cViewPr>
  </p:sorterViewPr>
  <p:notesViewPr>
    <p:cSldViewPr>
      <p:cViewPr varScale="1">
        <p:scale>
          <a:sx n="83" d="100"/>
          <a:sy n="83" d="100"/>
        </p:scale>
        <p:origin x="-204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s>
</file>

<file path=ppt/charts/_rels/chart1.xml.rels><?xml version="1.0" encoding="UTF-8" standalone="yes"?>
<Relationships xmlns="http://schemas.openxmlformats.org/package/2006/relationships"><Relationship Id="rId2" Type="http://schemas.openxmlformats.org/officeDocument/2006/relationships/oleObject" Target="file:///C:\Users\Ken\Documents\Textbooks\IMC%20Text%205e\Artwork\IMC%205e%20Chapter%2010%20Graphic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8.1819954323891345E-2"/>
          <c:y val="9.8153612552421166E-2"/>
          <c:w val="0.9068643658348633"/>
          <c:h val="0.84508313257558043"/>
        </c:manualLayout>
      </c:layout>
      <c:barChart>
        <c:barDir val="col"/>
        <c:grouping val="clustered"/>
        <c:ser>
          <c:idx val="0"/>
          <c:order val="0"/>
          <c:dPt>
            <c:idx val="1"/>
            <c:spPr>
              <a:solidFill>
                <a:srgbClr val="C00000"/>
              </a:solidFill>
            </c:spPr>
          </c:dPt>
          <c:dLbls>
            <c:delete val="1"/>
          </c:dLbls>
          <c:cat>
            <c:strRef>
              <c:f>Sheet1!$A$52:$A$58</c:f>
              <c:strCache>
                <c:ptCount val="7"/>
                <c:pt idx="0">
                  <c:v>Direct mail</c:v>
                </c:pt>
                <c:pt idx="1">
                  <c:v>In-store ads</c:v>
                </c:pt>
                <c:pt idx="2">
                  <c:v>Online ads</c:v>
                </c:pt>
                <c:pt idx="3">
                  <c:v>Print ads</c:v>
                </c:pt>
                <c:pt idx="4">
                  <c:v>Radio ads</c:v>
                </c:pt>
                <c:pt idx="5">
                  <c:v>Television ads</c:v>
                </c:pt>
                <c:pt idx="6">
                  <c:v>Word-of-Mouth</c:v>
                </c:pt>
              </c:strCache>
            </c:strRef>
          </c:cat>
          <c:val>
            <c:numRef>
              <c:f>Sheet1!$B$52:$B$58</c:f>
              <c:numCache>
                <c:formatCode>0.0%</c:formatCode>
                <c:ptCount val="7"/>
                <c:pt idx="0">
                  <c:v>7.4000000000000024E-2</c:v>
                </c:pt>
                <c:pt idx="1">
                  <c:v>0.52600000000000002</c:v>
                </c:pt>
                <c:pt idx="2">
                  <c:v>0.10400000000000002</c:v>
                </c:pt>
                <c:pt idx="3">
                  <c:v>0.23900000000000021</c:v>
                </c:pt>
                <c:pt idx="4">
                  <c:v>1.8000000000000013E-2</c:v>
                </c:pt>
                <c:pt idx="5">
                  <c:v>0.14100000000000001</c:v>
                </c:pt>
                <c:pt idx="6">
                  <c:v>0.15800000000000089</c:v>
                </c:pt>
              </c:numCache>
            </c:numRef>
          </c:val>
        </c:ser>
        <c:dLbls>
          <c:showVal val="1"/>
        </c:dLbls>
        <c:axId val="169341312"/>
        <c:axId val="169343616"/>
      </c:barChart>
      <c:catAx>
        <c:axId val="169341312"/>
        <c:scaling>
          <c:orientation val="minMax"/>
        </c:scaling>
        <c:axPos val="b"/>
        <c:numFmt formatCode="@" sourceLinked="0"/>
        <c:tickLblPos val="nextTo"/>
        <c:txPr>
          <a:bodyPr/>
          <a:lstStyle/>
          <a:p>
            <a:pPr>
              <a:defRPr sz="1800" b="1" i="0" baseline="0">
                <a:solidFill>
                  <a:schemeClr val="accent2"/>
                </a:solidFill>
                <a:latin typeface="Tahoma" pitchFamily="34" charset="0"/>
              </a:defRPr>
            </a:pPr>
            <a:endParaRPr lang="en-US"/>
          </a:p>
        </c:txPr>
        <c:crossAx val="169343616"/>
        <c:crosses val="autoZero"/>
        <c:auto val="1"/>
        <c:lblAlgn val="ctr"/>
        <c:lblOffset val="100"/>
      </c:catAx>
      <c:valAx>
        <c:axId val="169343616"/>
        <c:scaling>
          <c:orientation val="minMax"/>
        </c:scaling>
        <c:axPos val="l"/>
        <c:majorGridlines/>
        <c:numFmt formatCode="0%" sourceLinked="0"/>
        <c:tickLblPos val="nextTo"/>
        <c:txPr>
          <a:bodyPr/>
          <a:lstStyle/>
          <a:p>
            <a:pPr>
              <a:defRPr sz="1800" b="1" i="0" baseline="0">
                <a:solidFill>
                  <a:schemeClr val="accent2"/>
                </a:solidFill>
                <a:latin typeface="Tahoma" pitchFamily="34" charset="0"/>
              </a:defRPr>
            </a:pPr>
            <a:endParaRPr lang="en-US"/>
          </a:p>
        </c:txPr>
        <c:crossAx val="169341312"/>
        <c:crosses val="autoZero"/>
        <c:crossBetween val="between"/>
      </c:valAx>
    </c:plotArea>
    <c:plotVisOnly val="1"/>
  </c:chart>
  <c:spPr>
    <a:ln>
      <a:noFill/>
    </a:ln>
  </c:sp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2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4720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4720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4720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8B75CD-10D1-4055-B8E0-D59147B3CE1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2D4DCCA-3966-4373-A998-E011673FF45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58D4F50-7C3C-4BE1-894B-0CF24CB3253E}" type="slidenum">
              <a:rPr lang="en-US" smtClean="0"/>
              <a:pPr/>
              <a:t>1</a:t>
            </a:fld>
            <a:endParaRPr lang="en-US" dirty="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spcBef>
                <a:spcPct val="0"/>
              </a:spcBef>
            </a:pPr>
            <a:endParaRPr lang="en-US" sz="24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Buzz marketing can be compared the stages of a virus:</a:t>
            </a:r>
            <a:r>
              <a:rPr lang="en-US" baseline="0" dirty="0" smtClean="0"/>
              <a:t> inoculation, incubation, and infection. </a:t>
            </a:r>
            <a:r>
              <a:rPr lang="en-US" b="1" baseline="0" dirty="0" smtClean="0"/>
              <a:t>Inoculation</a:t>
            </a:r>
            <a:r>
              <a:rPr lang="en-US" b="0" baseline="0" dirty="0" smtClean="0"/>
              <a:t> is when the product is being introduced. It is difficult to generate buzz marketing during this stage. </a:t>
            </a:r>
            <a:r>
              <a:rPr lang="en-US" b="1" baseline="0" dirty="0" smtClean="0"/>
              <a:t>Incubation</a:t>
            </a:r>
            <a:r>
              <a:rPr lang="en-US" b="0" baseline="0" dirty="0" smtClean="0"/>
              <a:t>  is when the product is being tried by a few innovators and trendsetters. Buzz marketing is easier, but still difficult. </a:t>
            </a:r>
            <a:r>
              <a:rPr lang="en-US" b="1" baseline="0" dirty="0" smtClean="0"/>
              <a:t>Infection</a:t>
            </a:r>
            <a:r>
              <a:rPr lang="en-US" b="0" baseline="0" dirty="0" smtClean="0"/>
              <a:t> is when widespread use of the product begins. The best time for a buzz marketing program. True customer-generated buzz occurs after awareness and often the awareness is generated through traditional media.</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b="1" dirty="0" smtClean="0"/>
              <a:t>Experiential</a:t>
            </a:r>
            <a:r>
              <a:rPr lang="en-US" b="1" baseline="0" dirty="0" smtClean="0"/>
              <a:t> marketing </a:t>
            </a:r>
            <a:r>
              <a:rPr lang="en-US" b="0" baseline="0" dirty="0" smtClean="0"/>
              <a:t>is the intersection of direct marketing, field marketing, and sales promotions. Its basic premise is increasing the experience of direct marketing through an interactive connection. Rather than just pass out samples, make it an experience the consumer will remember. Nickelodeon used experiential  marketing with their Slime Across American Tour. 30,000 kids were exposed to the exhibit and 20 million television impressions resulted. Jack Morton Worldwide used a traveling mall exhibit to expose consumers to the benefits of cotton and cotton clothing. Consumers could sing and record their own version of the song “Fabrics of Our Lives.”</a:t>
            </a:r>
            <a:endParaRPr lang="en-US" b="1"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b="1" dirty="0" smtClean="0"/>
              <a:t>Product</a:t>
            </a:r>
            <a:r>
              <a:rPr lang="en-US" b="1" baseline="0" dirty="0" smtClean="0"/>
              <a:t> placement </a:t>
            </a:r>
            <a:r>
              <a:rPr lang="en-US" baseline="0" dirty="0" smtClean="0"/>
              <a:t>is a planned insertion in a movie, television show, book or other forms of entertainment. It has been used since the 1890s, but only recently has grown in popularity.  The biggest surge in product placement came in 1982 with </a:t>
            </a:r>
            <a:r>
              <a:rPr lang="en-US" i="1" baseline="0" dirty="0" smtClean="0"/>
              <a:t>E. T.</a:t>
            </a:r>
            <a:r>
              <a:rPr lang="en-US" baseline="0" dirty="0" smtClean="0"/>
              <a:t> and Reese’s Pieces. The placement of the Reese’s Pieces in the movie spurred a 65% increase in sales following the movie’s release. Research has found that product placement increases awareness of the brand, creates a more positive attitude towards the brand, but does not have any immediate impact on sales. From a cost standpoint, product placement has a low cost per viewer of impressions. A primary advantage is that the impressions do not stop with the movie. After the movie has played in theaters it goes to DVD movie rentals, to pay-per-view television, then to the movie channels on television.</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Mobile</a:t>
            </a:r>
            <a:r>
              <a:rPr lang="en-US" baseline="0" dirty="0" smtClean="0"/>
              <a:t> phone advertising is one of the fastest growing forms of advertising. Currently, it is considered an alternative media, but soon it may become part of mainstream advertising.  Only 23% of the population now receives mobile advertising, but another 1/3 are open to the idea of advertising if it will reduce their phone bill. The types of ads sent to mobile phones include small banner ads, click-to-call ads, and search ads. Special apps for mobile phones are also available to consumers, designed to engage consumers with the brand.</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Cinema advertising occurs</a:t>
            </a:r>
            <a:r>
              <a:rPr lang="en-US" baseline="0" dirty="0" smtClean="0"/>
              <a:t> prior to the movie. It is a captive audience. Most will watch the ad. HP recently used the cinema to launch its Photosmart Premium Printer. HP had a 30-second spot in the pre-feature programming on all screens in the theaters. It was shown in 17,300 theaters. HP placed 2,600 plasma screens in the lobbies of theaters and delivered 50,000 demonstrations of the printer. Just with the lobby, 700,000 gross impressions were made.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Pink Jacket Creative used alternative media in the advertising of the Unleashed</a:t>
            </a:r>
            <a:r>
              <a:rPr lang="en-US" baseline="0" dirty="0" smtClean="0"/>
              <a:t> Dog Parks. In Chapter 8, the billboards from the campaign were shown. In addition, Pink Jacket created bus wrap ads and street kiosks. The objective of the campaign was to reach people during routine moments.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3992"/>
            <a:ext cx="5486400" cy="4113616"/>
          </a:xfrm>
          <a:prstGeom prst="rect">
            <a:avLst/>
          </a:prstGeom>
        </p:spPr>
        <p:txBody>
          <a:bodyPr>
            <a:normAutofit/>
          </a:bodyPr>
          <a:lstStyle/>
          <a:p>
            <a:r>
              <a:rPr lang="en-US" dirty="0" smtClean="0"/>
              <a:t>This graph shows the results of a survey of consumers on what most influenced their clothing</a:t>
            </a:r>
            <a:r>
              <a:rPr lang="en-US" baseline="0" dirty="0" smtClean="0"/>
              <a:t> purchases. In-store advertising was by far the most influential. The second closest was print ads, at 23.9% versus 52.6% for in-store advertising.</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10"/>
          <p:cNvSpPr>
            <a:spLocks noChangeArrowheads="1"/>
          </p:cNvSpPr>
          <p:nvPr userDrawn="1"/>
        </p:nvSpPr>
        <p:spPr bwMode="auto">
          <a:xfrm>
            <a:off x="304800" y="292995"/>
            <a:ext cx="8534400" cy="640080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76200"/>
            <a:ext cx="9144000" cy="6995160"/>
          </a:xfrm>
          <a:prstGeom prst="rect">
            <a:avLst/>
          </a:prstGeom>
          <a:solidFill>
            <a:srgbClr val="000099"/>
          </a:solidFill>
          <a:ln w="38100">
            <a:noFill/>
            <a:miter lim="800000"/>
            <a:headEnd/>
            <a:tailEnd/>
          </a:ln>
        </p:spPr>
        <p:txBody>
          <a:bodyPr wrap="none" anchor="ctr"/>
          <a:lstStyle/>
          <a:p>
            <a:pPr algn="ctr">
              <a:defRPr/>
            </a:pPr>
            <a:endParaRPr lang="en-US" dirty="0">
              <a:solidFill>
                <a:srgbClr val="CC0000"/>
              </a:solidFill>
            </a:endParaRPr>
          </a:p>
        </p:txBody>
      </p:sp>
      <p:sp>
        <p:nvSpPr>
          <p:cNvPr id="1034" name="Rectangle 10"/>
          <p:cNvSpPr>
            <a:spLocks noChangeArrowheads="1"/>
          </p:cNvSpPr>
          <p:nvPr/>
        </p:nvSpPr>
        <p:spPr bwMode="auto">
          <a:xfrm>
            <a:off x="152400" y="121920"/>
            <a:ext cx="8823960" cy="658368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3076" name="Rectangle 2"/>
          <p:cNvSpPr>
            <a:spLocks noGrp="1" noChangeArrowheads="1"/>
          </p:cNvSpPr>
          <p:nvPr>
            <p:ph type="title"/>
          </p:nvPr>
        </p:nvSpPr>
        <p:spPr bwMode="auto">
          <a:xfrm>
            <a:off x="685800"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3077" name="Rectangle 3"/>
          <p:cNvSpPr>
            <a:spLocks noGrp="1" noChangeArrowheads="1"/>
          </p:cNvSpPr>
          <p:nvPr>
            <p:ph type="body" idx="1"/>
          </p:nvPr>
        </p:nvSpPr>
        <p:spPr bwMode="auto">
          <a:xfrm>
            <a:off x="838200" y="2057400"/>
            <a:ext cx="7620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Lst>
  <p:timing>
    <p:tnLst>
      <p:par>
        <p:cTn id="1" dur="indefinite" restart="never" nodeType="tmRoot"/>
      </p:par>
    </p:tnLst>
  </p:timing>
  <p:hf hdr="0" dt="0"/>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10000"/>
        </a:spcBef>
        <a:spcAft>
          <a:spcPct val="0"/>
        </a:spcAft>
        <a:buClr>
          <a:srgbClr val="000099"/>
        </a:buClr>
        <a:buChar char="•"/>
        <a:tabLst>
          <a:tab pos="0" algn="l"/>
        </a:tabLst>
        <a:defRPr sz="3200" b="1">
          <a:solidFill>
            <a:srgbClr val="000099"/>
          </a:solidFill>
          <a:latin typeface="+mn-lt"/>
          <a:ea typeface="+mn-ea"/>
          <a:cs typeface="+mn-cs"/>
        </a:defRPr>
      </a:lvl1pPr>
      <a:lvl2pPr marL="742950" indent="-285750" algn="l" rtl="0" eaLnBrk="0" fontAlgn="base" hangingPunct="0">
        <a:spcBef>
          <a:spcPct val="10000"/>
        </a:spcBef>
        <a:spcAft>
          <a:spcPct val="0"/>
        </a:spcAft>
        <a:buClr>
          <a:srgbClr val="000099"/>
        </a:buClr>
        <a:buFont typeface="Wingdings" pitchFamily="2" charset="2"/>
        <a:buChar char="§"/>
        <a:tabLst>
          <a:tab pos="0" algn="l"/>
        </a:tabLst>
        <a:defRPr sz="2800" b="1">
          <a:solidFill>
            <a:srgbClr val="000099"/>
          </a:solidFill>
          <a:latin typeface="+mn-lt"/>
        </a:defRPr>
      </a:lvl2pPr>
      <a:lvl3pPr marL="11430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3pPr>
      <a:lvl4pPr marL="16002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4pPr>
      <a:lvl5pPr marL="20574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5pPr>
      <a:lvl6pPr marL="2514600" indent="-228600" algn="l" rtl="0" fontAlgn="base">
        <a:spcBef>
          <a:spcPct val="5000"/>
        </a:spcBef>
        <a:spcAft>
          <a:spcPct val="0"/>
        </a:spcAft>
        <a:buClr>
          <a:srgbClr val="000099"/>
        </a:buClr>
        <a:buChar char="»"/>
        <a:tabLst>
          <a:tab pos="0" algn="l"/>
        </a:tabLst>
        <a:defRPr sz="2400" b="1">
          <a:solidFill>
            <a:schemeClr val="tx1"/>
          </a:solidFill>
          <a:latin typeface="+mn-lt"/>
        </a:defRPr>
      </a:lvl6pPr>
      <a:lvl7pPr marL="2971800" indent="-228600" algn="l" rtl="0" fontAlgn="base">
        <a:spcBef>
          <a:spcPct val="5000"/>
        </a:spcBef>
        <a:spcAft>
          <a:spcPct val="0"/>
        </a:spcAft>
        <a:buClr>
          <a:srgbClr val="000099"/>
        </a:buClr>
        <a:buChar char="»"/>
        <a:tabLst>
          <a:tab pos="0" algn="l"/>
        </a:tabLst>
        <a:defRPr sz="2400" b="1">
          <a:solidFill>
            <a:schemeClr val="tx1"/>
          </a:solidFill>
          <a:latin typeface="+mn-lt"/>
        </a:defRPr>
      </a:lvl7pPr>
      <a:lvl8pPr marL="3429000" indent="-228600" algn="l" rtl="0" fontAlgn="base">
        <a:spcBef>
          <a:spcPct val="5000"/>
        </a:spcBef>
        <a:spcAft>
          <a:spcPct val="0"/>
        </a:spcAft>
        <a:buClr>
          <a:srgbClr val="000099"/>
        </a:buClr>
        <a:buChar char="»"/>
        <a:tabLst>
          <a:tab pos="0" algn="l"/>
        </a:tabLst>
        <a:defRPr sz="2400" b="1">
          <a:solidFill>
            <a:schemeClr val="tx1"/>
          </a:solidFill>
          <a:latin typeface="+mn-lt"/>
        </a:defRPr>
      </a:lvl8pPr>
      <a:lvl9pPr marL="3886200" indent="-228600" algn="l" rtl="0" fontAlgn="base">
        <a:spcBef>
          <a:spcPct val="5000"/>
        </a:spcBef>
        <a:spcAft>
          <a:spcPct val="0"/>
        </a:spcAft>
        <a:buClr>
          <a:srgbClr val="000099"/>
        </a:buClr>
        <a:buChar char="»"/>
        <a:tabLst>
          <a:tab pos="0" algn="l"/>
        </a:tabLst>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type="subTitle" idx="4294967295"/>
          </p:nvPr>
        </p:nvSpPr>
        <p:spPr>
          <a:xfrm>
            <a:off x="723900" y="4876800"/>
            <a:ext cx="7696200" cy="838200"/>
          </a:xfrm>
        </p:spPr>
        <p:txBody>
          <a:bodyPr/>
          <a:lstStyle/>
          <a:p>
            <a:pPr algn="ctr">
              <a:buNone/>
            </a:pPr>
            <a:r>
              <a:rPr lang="en-US" sz="4800" dirty="0" smtClean="0">
                <a:solidFill>
                  <a:srgbClr val="FF0000"/>
                </a:solidFill>
                <a:latin typeface="Tahoma" pitchFamily="34" charset="0"/>
              </a:rPr>
              <a:t>Chapter 10</a:t>
            </a:r>
          </a:p>
        </p:txBody>
      </p:sp>
      <p:sp>
        <p:nvSpPr>
          <p:cNvPr id="3074" name="Rectangle 2"/>
          <p:cNvSpPr>
            <a:spLocks noGrp="1" noChangeArrowheads="1"/>
          </p:cNvSpPr>
          <p:nvPr>
            <p:ph type="ctrTitle" idx="4294967295"/>
          </p:nvPr>
        </p:nvSpPr>
        <p:spPr>
          <a:xfrm>
            <a:off x="571500" y="1524000"/>
            <a:ext cx="8001000" cy="2971800"/>
          </a:xfrm>
          <a:noFill/>
        </p:spPr>
        <p:txBody>
          <a:bodyPr/>
          <a:lstStyle/>
          <a:p>
            <a:r>
              <a:rPr lang="en-US" sz="6000" dirty="0" smtClean="0">
                <a:solidFill>
                  <a:schemeClr val="accent2"/>
                </a:solidFill>
                <a:latin typeface="Tahoma" pitchFamily="34" charset="0"/>
              </a:rPr>
              <a:t>Alternative Marketing </a:t>
            </a:r>
            <a:br>
              <a:rPr lang="en-US" sz="6000" dirty="0" smtClean="0">
                <a:solidFill>
                  <a:schemeClr val="accent2"/>
                </a:solidFill>
                <a:latin typeface="Tahoma" pitchFamily="34" charset="0"/>
              </a:rPr>
            </a:br>
            <a:r>
              <a:rPr lang="en-US" sz="6000" dirty="0" smtClean="0">
                <a:solidFill>
                  <a:schemeClr val="accent2"/>
                </a:solidFill>
                <a:latin typeface="Tahoma" pitchFamily="34" charset="0"/>
              </a:rPr>
              <a:t>&amp;</a:t>
            </a:r>
            <a:br>
              <a:rPr lang="en-US" sz="6000" dirty="0" smtClean="0">
                <a:solidFill>
                  <a:schemeClr val="accent2"/>
                </a:solidFill>
                <a:latin typeface="Tahoma" pitchFamily="34" charset="0"/>
              </a:rPr>
            </a:br>
            <a:r>
              <a:rPr lang="en-US" sz="6000" dirty="0" smtClean="0">
                <a:solidFill>
                  <a:schemeClr val="accent2"/>
                </a:solidFill>
                <a:latin typeface="Tahoma" pitchFamily="34" charset="0"/>
              </a:rPr>
              <a:t> Media</a:t>
            </a:r>
            <a:endParaRPr lang="en-US" sz="4800" dirty="0" smtClean="0">
              <a:solidFill>
                <a:schemeClr val="accent2"/>
              </a:solidFill>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11266" name="Slide Number Placeholder 5"/>
          <p:cNvSpPr txBox="1">
            <a:spLocks noGrp="1"/>
          </p:cNvSpPr>
          <p:nvPr/>
        </p:nvSpPr>
        <p:spPr bwMode="auto">
          <a:xfrm>
            <a:off x="7010400" y="6553200"/>
            <a:ext cx="1905000" cy="457200"/>
          </a:xfrm>
          <a:prstGeom prst="rect">
            <a:avLst/>
          </a:prstGeom>
          <a:noFill/>
          <a:ln w="9525">
            <a:noFill/>
            <a:miter lim="800000"/>
            <a:headEnd/>
            <a:tailEnd/>
          </a:ln>
        </p:spPr>
        <p:txBody>
          <a:bodyPr wrap="none" lIns="92075" tIns="46038" rIns="92075" bIns="46038" anchor="ctr"/>
          <a:lstStyle/>
          <a:p>
            <a:pPr algn="r" eaLnBrk="0" hangingPunct="0"/>
            <a:r>
              <a:rPr lang="en-US" sz="1400" i="1" dirty="0">
                <a:latin typeface="Arial" charset="0"/>
              </a:rPr>
              <a:t>10-</a:t>
            </a:r>
            <a:fld id="{45B81A2E-C95B-46B2-B5EB-F5AB409017A6}" type="slidenum">
              <a:rPr lang="en-US" sz="1400" i="1">
                <a:latin typeface="Arial" charset="0"/>
              </a:rPr>
              <a:pPr algn="r" eaLnBrk="0" hangingPunct="0"/>
              <a:t>10</a:t>
            </a:fld>
            <a:endParaRPr lang="en-US" sz="1400" i="1" dirty="0">
              <a:latin typeface="Arial" charset="0"/>
            </a:endParaRPr>
          </a:p>
        </p:txBody>
      </p:sp>
      <p:sp>
        <p:nvSpPr>
          <p:cNvPr id="11267" name="Rectangle 1026"/>
          <p:cNvSpPr>
            <a:spLocks noGrp="1" noChangeArrowheads="1"/>
          </p:cNvSpPr>
          <p:nvPr>
            <p:ph type="ctrTitle"/>
          </p:nvPr>
        </p:nvSpPr>
        <p:spPr>
          <a:xfrm>
            <a:off x="304800" y="119742"/>
            <a:ext cx="8534400" cy="1143000"/>
          </a:xfrm>
        </p:spPr>
        <p:txBody>
          <a:bodyPr lIns="92075" tIns="46038" rIns="92075" bIns="46038"/>
          <a:lstStyle/>
          <a:p>
            <a:r>
              <a:rPr lang="en-US" sz="4400" dirty="0" smtClean="0">
                <a:solidFill>
                  <a:schemeClr val="accent2"/>
                </a:solidFill>
                <a:latin typeface="Tahoma" pitchFamily="34" charset="0"/>
              </a:rPr>
              <a:t>Product Placement</a:t>
            </a:r>
          </a:p>
        </p:txBody>
      </p:sp>
      <p:sp>
        <p:nvSpPr>
          <p:cNvPr id="11268" name="Rectangle 1027"/>
          <p:cNvSpPr>
            <a:spLocks noGrp="1" noChangeArrowheads="1"/>
          </p:cNvSpPr>
          <p:nvPr>
            <p:ph type="subTitle" idx="1"/>
          </p:nvPr>
        </p:nvSpPr>
        <p:spPr>
          <a:xfrm>
            <a:off x="533400" y="1981200"/>
            <a:ext cx="8001000" cy="3810000"/>
          </a:xfrm>
        </p:spPr>
        <p:txBody>
          <a:bodyPr lIns="92075" tIns="46038" rIns="92075" bIns="46038"/>
          <a:lstStyle/>
          <a:p>
            <a:pPr marL="457200" indent="-457200">
              <a:buClr>
                <a:srgbClr val="000099"/>
              </a:buClr>
              <a:tabLst/>
            </a:pPr>
            <a:r>
              <a:rPr lang="en-US" sz="2800" dirty="0" smtClean="0">
                <a:solidFill>
                  <a:schemeClr val="accent2"/>
                </a:solidFill>
                <a:latin typeface="Tahoma" pitchFamily="34" charset="0"/>
              </a:rPr>
              <a:t>Nielsen Research</a:t>
            </a:r>
          </a:p>
          <a:p>
            <a:pPr marL="857250" lvl="1" indent="-457200" algn="l">
              <a:spcAft>
                <a:spcPts val="200"/>
              </a:spcAft>
              <a:buClr>
                <a:schemeClr val="accent2"/>
              </a:buClr>
              <a:buFont typeface="Tahoma" pitchFamily="34" charset="0"/>
              <a:buChar char="•"/>
              <a:tabLst/>
            </a:pPr>
            <a:r>
              <a:rPr lang="en-US" sz="2400" dirty="0" smtClean="0">
                <a:solidFill>
                  <a:schemeClr val="accent2"/>
                </a:solidFill>
                <a:latin typeface="Tahoma" pitchFamily="34" charset="0"/>
              </a:rPr>
              <a:t>“Emotionally engaging” TV shows recognized by 43% more viewers</a:t>
            </a:r>
          </a:p>
          <a:p>
            <a:pPr marL="857250" lvl="1" indent="-457200" algn="l">
              <a:spcAft>
                <a:spcPts val="200"/>
              </a:spcAft>
              <a:buClr>
                <a:schemeClr val="accent2"/>
              </a:buClr>
              <a:buFont typeface="Tahoma" pitchFamily="34" charset="0"/>
              <a:buChar char="•"/>
              <a:tabLst/>
            </a:pPr>
            <a:r>
              <a:rPr lang="en-US" sz="2400" dirty="0" smtClean="0">
                <a:solidFill>
                  <a:schemeClr val="accent2"/>
                </a:solidFill>
                <a:latin typeface="Tahoma" pitchFamily="34" charset="0"/>
              </a:rPr>
              <a:t>“Highly enjoyed programs” brand recognition increased 29% compared to 21% for commercial spots</a:t>
            </a:r>
          </a:p>
          <a:p>
            <a:pPr marL="857250" lvl="1" indent="-457200" algn="l">
              <a:spcAft>
                <a:spcPts val="200"/>
              </a:spcAft>
              <a:buClr>
                <a:schemeClr val="accent2"/>
              </a:buClr>
              <a:buFont typeface="Tahoma" pitchFamily="34" charset="0"/>
              <a:buChar char="•"/>
              <a:tabLst/>
            </a:pPr>
            <a:r>
              <a:rPr lang="en-US" sz="2400" dirty="0" smtClean="0">
                <a:solidFill>
                  <a:schemeClr val="accent2"/>
                </a:solidFill>
                <a:latin typeface="Tahoma" pitchFamily="34" charset="0"/>
              </a:rPr>
              <a:t>Positive brand feelings increased 85% compared to 75% for commercial spots.</a:t>
            </a:r>
          </a:p>
          <a:p>
            <a:pPr marL="457200" indent="-457200">
              <a:buFontTx/>
              <a:buNone/>
              <a:tabLst/>
            </a:pPr>
            <a:endParaRPr lang="en-US" sz="2800"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76200"/>
            <a:ext cx="9144000" cy="11430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Branded Entertainment</a:t>
            </a:r>
            <a:endParaRPr lang="en-US" sz="4400" b="1" dirty="0">
              <a:solidFill>
                <a:schemeClr val="accent2"/>
              </a:solidFill>
              <a:effectLst>
                <a:outerShdw blurRad="38100" dist="38100" dir="2700000" algn="tl">
                  <a:srgbClr val="C0C0C0"/>
                </a:outerShdw>
              </a:effectLst>
            </a:endParaRPr>
          </a:p>
        </p:txBody>
      </p:sp>
      <p:sp>
        <p:nvSpPr>
          <p:cNvPr id="12293" name="Rectangle 1027"/>
          <p:cNvSpPr txBox="1">
            <a:spLocks noChangeArrowheads="1"/>
          </p:cNvSpPr>
          <p:nvPr/>
        </p:nvSpPr>
        <p:spPr bwMode="auto">
          <a:xfrm>
            <a:off x="533400" y="2209800"/>
            <a:ext cx="8077200" cy="2971800"/>
          </a:xfrm>
          <a:prstGeom prst="rect">
            <a:avLst/>
          </a:prstGeom>
          <a:noFill/>
          <a:ln w="9525">
            <a:noFill/>
            <a:miter lim="800000"/>
            <a:headEnd/>
            <a:tailEnd/>
          </a:ln>
        </p:spPr>
        <p:txBody>
          <a:bodyPr/>
          <a:lstStyle/>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Brand woven into the storyline</a:t>
            </a:r>
          </a:p>
          <a:p>
            <a:pPr marL="457200" indent="-457200" eaLnBrk="0" hangingPunct="0">
              <a:spcBef>
                <a:spcPct val="10000"/>
              </a:spcBef>
              <a:buClr>
                <a:schemeClr val="accent2"/>
              </a:buClr>
              <a:buFont typeface="Arial" charset="0"/>
              <a:buChar char="•"/>
              <a:tabLst>
                <a:tab pos="0" algn="l"/>
              </a:tabLst>
            </a:pPr>
            <a:endParaRPr lang="en-US" sz="2800" b="1" dirty="0">
              <a:solidFill>
                <a:schemeClr val="accent2"/>
              </a:solidFill>
            </a:endParaRP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Use increased sharply with reality shows</a:t>
            </a:r>
          </a:p>
          <a:p>
            <a:pPr marL="457200" indent="-457200" eaLnBrk="0" hangingPunct="0">
              <a:spcBef>
                <a:spcPct val="10000"/>
              </a:spcBef>
              <a:buClr>
                <a:schemeClr val="accent2"/>
              </a:buClr>
              <a:buFont typeface="Arial" charset="0"/>
              <a:buChar char="•"/>
              <a:tabLst>
                <a:tab pos="0" algn="l"/>
              </a:tabLst>
            </a:pPr>
            <a:endParaRPr lang="en-US" sz="2800" b="1" dirty="0">
              <a:solidFill>
                <a:schemeClr val="accent2"/>
              </a:solidFill>
            </a:endParaRP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Also found in novels, plays, songs, and movies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304800"/>
            <a:ext cx="9144000" cy="9144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Alternative Media Venues</a:t>
            </a:r>
            <a:endParaRPr lang="en-US" sz="4400" b="1" dirty="0">
              <a:solidFill>
                <a:schemeClr val="accent2"/>
              </a:solidFill>
              <a:effectLst>
                <a:outerShdw blurRad="38100" dist="38100" dir="2700000" algn="tl">
                  <a:srgbClr val="C0C0C0"/>
                </a:outerShdw>
              </a:effectLst>
            </a:endParaRPr>
          </a:p>
        </p:txBody>
      </p:sp>
      <p:sp>
        <p:nvSpPr>
          <p:cNvPr id="17413" name="Rectangle 1027"/>
          <p:cNvSpPr txBox="1">
            <a:spLocks noChangeArrowheads="1"/>
          </p:cNvSpPr>
          <p:nvPr/>
        </p:nvSpPr>
        <p:spPr bwMode="auto">
          <a:xfrm>
            <a:off x="1143000" y="2209800"/>
            <a:ext cx="6858000" cy="2971800"/>
          </a:xfrm>
          <a:prstGeom prst="rect">
            <a:avLst/>
          </a:prstGeom>
          <a:noFill/>
          <a:ln w="9525">
            <a:noFill/>
            <a:miter lim="800000"/>
            <a:headEnd/>
            <a:tailEnd/>
          </a:ln>
        </p:spPr>
        <p:txBody>
          <a:bodyPr numCol="2"/>
          <a:lstStyle/>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Cinema</a:t>
            </a: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In-tunnel, subway</a:t>
            </a: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Parking </a:t>
            </a:r>
            <a:r>
              <a:rPr lang="en-US" b="1" dirty="0" smtClean="0">
                <a:solidFill>
                  <a:schemeClr val="accent2"/>
                </a:solidFill>
                <a:ea typeface="Tahoma" pitchFamily="34" charset="0"/>
                <a:cs typeface="Tahoma" pitchFamily="34" charset="0"/>
              </a:rPr>
              <a:t>lot</a:t>
            </a:r>
            <a:endParaRPr lang="en-US" b="1" dirty="0">
              <a:solidFill>
                <a:schemeClr val="accent2"/>
              </a:solidFill>
              <a:ea typeface="Tahoma" pitchFamily="34" charset="0"/>
              <a:cs typeface="Tahoma" pitchFamily="34" charset="0"/>
            </a:endParaRP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Airline in-flight</a:t>
            </a: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Leaflets and </a:t>
            </a:r>
            <a:r>
              <a:rPr lang="en-US" b="1" dirty="0" smtClean="0">
                <a:solidFill>
                  <a:schemeClr val="accent2"/>
                </a:solidFill>
                <a:ea typeface="Tahoma" pitchFamily="34" charset="0"/>
                <a:cs typeface="Tahoma" pitchFamily="34" charset="0"/>
              </a:rPr>
              <a:t>brochures</a:t>
            </a:r>
          </a:p>
          <a:p>
            <a:pPr marL="457200" indent="-457200" eaLnBrk="0" hangingPunct="0">
              <a:spcBef>
                <a:spcPct val="10000"/>
              </a:spcBef>
              <a:buClr>
                <a:schemeClr val="accent2"/>
              </a:buClr>
              <a:buFont typeface="Tahoma" pitchFamily="34" charset="0"/>
              <a:buChar char="•"/>
              <a:tabLst>
                <a:tab pos="0" algn="l"/>
              </a:tabLst>
            </a:pPr>
            <a:r>
              <a:rPr lang="en-US" b="1" dirty="0" smtClean="0">
                <a:solidFill>
                  <a:schemeClr val="accent2"/>
                </a:solidFill>
                <a:ea typeface="Tahoma" pitchFamily="34" charset="0"/>
                <a:cs typeface="Tahoma" pitchFamily="34" charset="0"/>
              </a:rPr>
              <a:t>Take-out menus</a:t>
            </a:r>
          </a:p>
          <a:p>
            <a:pPr marL="457200" indent="-457200" eaLnBrk="0" hangingPunct="0">
              <a:spcBef>
                <a:spcPct val="10000"/>
              </a:spcBef>
              <a:buClr>
                <a:schemeClr val="accent2"/>
              </a:buClr>
              <a:buFont typeface="Tahoma" pitchFamily="34" charset="0"/>
              <a:buChar char="•"/>
              <a:tabLst>
                <a:tab pos="0" algn="l"/>
              </a:tabLst>
            </a:pPr>
            <a:endParaRPr lang="en-US" b="1" dirty="0">
              <a:solidFill>
                <a:schemeClr val="accent2"/>
              </a:solidFill>
              <a:ea typeface="Tahoma" pitchFamily="34" charset="0"/>
              <a:cs typeface="Tahoma" pitchFamily="34" charset="0"/>
            </a:endParaRPr>
          </a:p>
          <a:p>
            <a:pPr marL="457200" indent="-457200" eaLnBrk="0" hangingPunct="0">
              <a:spcBef>
                <a:spcPct val="10000"/>
              </a:spcBef>
              <a:buClr>
                <a:schemeClr val="accent2"/>
              </a:buClr>
              <a:buFont typeface="Tahoma" pitchFamily="34" charset="0"/>
              <a:buChar char="•"/>
              <a:tabLst>
                <a:tab pos="0" algn="l"/>
              </a:tabLst>
            </a:pPr>
            <a:r>
              <a:rPr lang="en-US" b="1" dirty="0" smtClean="0">
                <a:solidFill>
                  <a:schemeClr val="accent2"/>
                </a:solidFill>
                <a:ea typeface="Tahoma" pitchFamily="34" charset="0"/>
                <a:cs typeface="Tahoma" pitchFamily="34" charset="0"/>
              </a:rPr>
              <a:t>Shopping bags</a:t>
            </a:r>
            <a:endParaRPr lang="en-US" b="1" dirty="0">
              <a:solidFill>
                <a:schemeClr val="accent2"/>
              </a:solidFill>
              <a:ea typeface="Tahoma" pitchFamily="34" charset="0"/>
              <a:cs typeface="Tahoma" pitchFamily="34" charset="0"/>
            </a:endParaRP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Clothing</a:t>
            </a:r>
          </a:p>
          <a:p>
            <a:pPr marL="457200" indent="-457200" eaLnBrk="0" hangingPunct="0">
              <a:spcBef>
                <a:spcPct val="10000"/>
              </a:spcBef>
              <a:buClr>
                <a:schemeClr val="accent2"/>
              </a:buClr>
              <a:buFont typeface="Tahoma" pitchFamily="34" charset="0"/>
              <a:buChar char="•"/>
              <a:tabLst>
                <a:tab pos="0" algn="l"/>
              </a:tabLst>
            </a:pPr>
            <a:r>
              <a:rPr lang="en-US" b="1" dirty="0">
                <a:solidFill>
                  <a:schemeClr val="accent2"/>
                </a:solidFill>
                <a:ea typeface="Tahoma" pitchFamily="34" charset="0"/>
                <a:cs typeface="Tahoma" pitchFamily="34" charset="0"/>
              </a:rPr>
              <a:t>Mall </a:t>
            </a:r>
            <a:r>
              <a:rPr lang="en-US" b="1" dirty="0" smtClean="0">
                <a:solidFill>
                  <a:schemeClr val="accent2"/>
                </a:solidFill>
                <a:ea typeface="Tahoma" pitchFamily="34" charset="0"/>
                <a:cs typeface="Tahoma" pitchFamily="34" charset="0"/>
              </a:rPr>
              <a:t>signs/Kiosks</a:t>
            </a:r>
          </a:p>
          <a:p>
            <a:pPr marL="457200" indent="-457200" eaLnBrk="0" hangingPunct="0">
              <a:lnSpc>
                <a:spcPct val="80000"/>
              </a:lnSpc>
              <a:spcBef>
                <a:spcPct val="20000"/>
              </a:spcBef>
              <a:buClr>
                <a:schemeClr val="accent2"/>
              </a:buClr>
              <a:buFont typeface="Tahoma" pitchFamily="34" charset="0"/>
              <a:buChar char="•"/>
              <a:defRPr/>
            </a:pPr>
            <a:r>
              <a:rPr lang="en-US" b="1" kern="0" dirty="0" smtClean="0">
                <a:solidFill>
                  <a:schemeClr val="accent2"/>
                </a:solidFill>
                <a:ea typeface="Tahoma" pitchFamily="34" charset="0"/>
                <a:cs typeface="Tahoma" pitchFamily="34" charset="0"/>
              </a:rPr>
              <a:t>Mobile phones</a:t>
            </a:r>
          </a:p>
          <a:p>
            <a:pPr marL="457200" indent="-457200" eaLnBrk="0" hangingPunct="0">
              <a:lnSpc>
                <a:spcPct val="80000"/>
              </a:lnSpc>
              <a:spcBef>
                <a:spcPct val="20000"/>
              </a:spcBef>
              <a:buClr>
                <a:schemeClr val="accent2"/>
              </a:buClr>
              <a:buFont typeface="Tahoma" pitchFamily="34" charset="0"/>
              <a:buChar char="•"/>
              <a:defRPr/>
            </a:pPr>
            <a:r>
              <a:rPr lang="en-US" b="1" kern="0" dirty="0" smtClean="0">
                <a:solidFill>
                  <a:schemeClr val="accent2"/>
                </a:solidFill>
                <a:ea typeface="Tahoma" pitchFamily="34" charset="0"/>
                <a:cs typeface="Tahoma" pitchFamily="34" charset="0"/>
              </a:rPr>
              <a:t>Video games</a:t>
            </a:r>
          </a:p>
          <a:p>
            <a:pPr marL="457200" indent="-457200" eaLnBrk="0" hangingPunct="0">
              <a:lnSpc>
                <a:spcPct val="80000"/>
              </a:lnSpc>
              <a:spcBef>
                <a:spcPct val="20000"/>
              </a:spcBef>
              <a:buClr>
                <a:schemeClr val="accent2"/>
              </a:buClr>
              <a:buFont typeface="Tahoma" pitchFamily="34" charset="0"/>
              <a:buChar char="•"/>
              <a:defRPr/>
            </a:pPr>
            <a:r>
              <a:rPr lang="en-US" b="1" kern="0" dirty="0" smtClean="0">
                <a:solidFill>
                  <a:schemeClr val="accent2"/>
                </a:solidFill>
                <a:ea typeface="Tahoma" pitchFamily="34" charset="0"/>
                <a:cs typeface="Tahoma" pitchFamily="34" charset="0"/>
              </a:rPr>
              <a:t>Escalators</a:t>
            </a:r>
          </a:p>
          <a:p>
            <a:pPr marL="457200" indent="-457200" eaLnBrk="0" hangingPunct="0">
              <a:lnSpc>
                <a:spcPct val="80000"/>
              </a:lnSpc>
              <a:spcBef>
                <a:spcPct val="20000"/>
              </a:spcBef>
              <a:buClr>
                <a:schemeClr val="accent2"/>
              </a:buClr>
              <a:buFont typeface="Tahoma" pitchFamily="34" charset="0"/>
              <a:buChar char="•"/>
              <a:defRPr/>
            </a:pPr>
            <a:r>
              <a:rPr lang="en-US" b="1" kern="0" dirty="0" smtClean="0">
                <a:solidFill>
                  <a:schemeClr val="accent2"/>
                </a:solidFill>
                <a:ea typeface="Tahoma" pitchFamily="34" charset="0"/>
                <a:cs typeface="Tahoma" pitchFamily="34" charset="0"/>
              </a:rPr>
              <a:t>Airlines</a:t>
            </a:r>
          </a:p>
          <a:p>
            <a:pPr marL="457200" indent="-457200" eaLnBrk="0" hangingPunct="0">
              <a:lnSpc>
                <a:spcPct val="80000"/>
              </a:lnSpc>
              <a:spcBef>
                <a:spcPct val="20000"/>
              </a:spcBef>
              <a:buClr>
                <a:schemeClr val="accent2"/>
              </a:buClr>
              <a:defRPr/>
            </a:pPr>
            <a:endParaRPr lang="en-US" b="1" dirty="0">
              <a:solidFill>
                <a:schemeClr val="accent2"/>
              </a:solidFill>
              <a:ea typeface="Tahoma" pitchFamily="34" charset="0"/>
              <a:cs typeface="Tahoma" pitchFamily="34" charset="0"/>
            </a:endParaRPr>
          </a:p>
        </p:txBody>
      </p:sp>
      <p:sp>
        <p:nvSpPr>
          <p:cNvPr id="6" name="Rectangle 3"/>
          <p:cNvSpPr txBox="1">
            <a:spLocks noChangeArrowheads="1"/>
          </p:cNvSpPr>
          <p:nvPr/>
        </p:nvSpPr>
        <p:spPr bwMode="auto">
          <a:xfrm>
            <a:off x="4724400" y="1905000"/>
            <a:ext cx="4724400" cy="4267200"/>
          </a:xfrm>
          <a:prstGeom prst="rect">
            <a:avLst/>
          </a:prstGeom>
          <a:noFill/>
          <a:ln w="9525">
            <a:noFill/>
            <a:miter lim="800000"/>
            <a:headEnd/>
            <a:tailEnd/>
          </a:ln>
          <a:effectLst/>
        </p:spPr>
        <p:txBody>
          <a:bodyPr lIns="92075" tIns="46038" rIns="92075" bIns="46038"/>
          <a:lstStyle/>
          <a:p>
            <a:pPr marL="342900" indent="-342900" eaLnBrk="0" hangingPunct="0">
              <a:lnSpc>
                <a:spcPct val="80000"/>
              </a:lnSpc>
              <a:spcBef>
                <a:spcPct val="20000"/>
              </a:spcBef>
              <a:buClr>
                <a:schemeClr val="tx1"/>
              </a:buClr>
              <a:buFontTx/>
              <a:buChar char="•"/>
              <a:defRPr/>
            </a:pPr>
            <a:endParaRPr lang="en-US" sz="2800" b="1" i="0" kern="0" dirty="0">
              <a:latin typeface="+mn-lt"/>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8676" name="Rectangle 1026"/>
          <p:cNvSpPr>
            <a:spLocks noGrp="1" noChangeArrowheads="1"/>
          </p:cNvSpPr>
          <p:nvPr>
            <p:ph type="ctrTitle"/>
          </p:nvPr>
        </p:nvSpPr>
        <p:spPr>
          <a:xfrm>
            <a:off x="304800" y="304800"/>
            <a:ext cx="8531352" cy="914400"/>
          </a:xfrm>
        </p:spPr>
        <p:txBody>
          <a:bodyPr/>
          <a:lstStyle/>
          <a:p>
            <a:pPr algn="ctr"/>
            <a:r>
              <a:rPr lang="en-US" sz="4400" dirty="0" smtClean="0">
                <a:solidFill>
                  <a:schemeClr val="accent2"/>
                </a:solidFill>
                <a:latin typeface="Tahoma" pitchFamily="34" charset="0"/>
                <a:ea typeface="Tahoma" pitchFamily="34" charset="0"/>
                <a:cs typeface="Tahoma" pitchFamily="34" charset="0"/>
              </a:rPr>
              <a:t>Cell Phone Ads</a:t>
            </a:r>
          </a:p>
        </p:txBody>
      </p:sp>
      <p:sp>
        <p:nvSpPr>
          <p:cNvPr id="28677" name="Rectangle 1027"/>
          <p:cNvSpPr>
            <a:spLocks noGrp="1" noChangeArrowheads="1"/>
          </p:cNvSpPr>
          <p:nvPr>
            <p:ph type="subTitle" idx="1"/>
          </p:nvPr>
        </p:nvSpPr>
        <p:spPr>
          <a:xfrm>
            <a:off x="1219200" y="1828800"/>
            <a:ext cx="6705600" cy="3276600"/>
          </a:xfrm>
        </p:spPr>
        <p:txBody>
          <a:bodyPr/>
          <a:lstStyle/>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Growing rapidly ~ $1.6B in 2013</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1/3 open to mobile advertising</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Types of ads</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Small banner ads</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Click-to-call advertising</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Search ads</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Special apps for mobile phones</a:t>
            </a:r>
            <a:endParaRPr lang="en-US" sz="1800" dirty="0" smtClean="0">
              <a:solidFill>
                <a:schemeClr val="accent2"/>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228600"/>
            <a:ext cx="9144000" cy="9906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Video-Game Advertising</a:t>
            </a:r>
            <a:endParaRPr lang="en-US" sz="4400" b="1" dirty="0">
              <a:solidFill>
                <a:schemeClr val="accent2"/>
              </a:solidFill>
              <a:effectLst>
                <a:outerShdw blurRad="38100" dist="38100" dir="2700000" algn="tl">
                  <a:srgbClr val="C0C0C0"/>
                </a:outerShdw>
              </a:effectLst>
            </a:endParaRPr>
          </a:p>
        </p:txBody>
      </p:sp>
      <p:sp>
        <p:nvSpPr>
          <p:cNvPr id="14341" name="Rectangle 3"/>
          <p:cNvSpPr txBox="1">
            <a:spLocks noChangeArrowheads="1"/>
          </p:cNvSpPr>
          <p:nvPr/>
        </p:nvSpPr>
        <p:spPr bwMode="auto">
          <a:xfrm>
            <a:off x="1524000" y="1981200"/>
            <a:ext cx="6172200" cy="2895600"/>
          </a:xfrm>
          <a:prstGeom prst="rect">
            <a:avLst/>
          </a:prstGeom>
          <a:noFill/>
          <a:ln w="9525">
            <a:noFill/>
            <a:miter lim="800000"/>
            <a:headEnd/>
            <a:tailEnd/>
          </a:ln>
        </p:spPr>
        <p:txBody>
          <a:bodyPr lIns="92075" tIns="46038" rIns="92075" bIns="46038"/>
          <a:lstStyle/>
          <a:p>
            <a:pPr marL="342900" indent="-342900" eaLnBrk="0" hangingPunct="0">
              <a:lnSpc>
                <a:spcPct val="90000"/>
              </a:lnSpc>
              <a:spcBef>
                <a:spcPct val="20000"/>
              </a:spcBef>
              <a:buClr>
                <a:schemeClr val="accent2"/>
              </a:buClr>
              <a:buFontTx/>
              <a:buChar char="•"/>
            </a:pPr>
            <a:r>
              <a:rPr lang="en-US" sz="2800" b="1" dirty="0">
                <a:solidFill>
                  <a:schemeClr val="accent2"/>
                </a:solidFill>
              </a:rPr>
              <a:t>In-game advertisements</a:t>
            </a:r>
          </a:p>
          <a:p>
            <a:pPr marL="342900" indent="-342900" eaLnBrk="0" hangingPunct="0">
              <a:lnSpc>
                <a:spcPct val="90000"/>
              </a:lnSpc>
              <a:spcBef>
                <a:spcPct val="20000"/>
              </a:spcBef>
              <a:buClr>
                <a:schemeClr val="accent2"/>
              </a:buClr>
              <a:buFontTx/>
              <a:buChar char="•"/>
            </a:pPr>
            <a:r>
              <a:rPr lang="en-US" sz="2800" b="1" dirty="0">
                <a:solidFill>
                  <a:schemeClr val="accent2"/>
                </a:solidFill>
              </a:rPr>
              <a:t>Rotating in-game advertising</a:t>
            </a:r>
          </a:p>
          <a:p>
            <a:pPr marL="342900" indent="-342900" eaLnBrk="0" hangingPunct="0">
              <a:lnSpc>
                <a:spcPct val="90000"/>
              </a:lnSpc>
              <a:spcBef>
                <a:spcPct val="20000"/>
              </a:spcBef>
              <a:buClr>
                <a:schemeClr val="accent2"/>
              </a:buClr>
              <a:buFontTx/>
              <a:buChar char="•"/>
            </a:pPr>
            <a:r>
              <a:rPr lang="en-US" sz="2800" b="1" dirty="0">
                <a:solidFill>
                  <a:schemeClr val="accent2"/>
                </a:solidFill>
              </a:rPr>
              <a:t>Interactive ads</a:t>
            </a:r>
          </a:p>
          <a:p>
            <a:pPr marL="342900" indent="-342900" eaLnBrk="0" hangingPunct="0">
              <a:lnSpc>
                <a:spcPct val="90000"/>
              </a:lnSpc>
              <a:spcBef>
                <a:spcPct val="20000"/>
              </a:spcBef>
              <a:buClr>
                <a:schemeClr val="accent2"/>
              </a:buClr>
              <a:buFontTx/>
              <a:buChar char="•"/>
            </a:pPr>
            <a:r>
              <a:rPr lang="en-US" sz="2800" b="1" dirty="0">
                <a:solidFill>
                  <a:schemeClr val="accent2"/>
                </a:solidFill>
              </a:rPr>
              <a:t>Game-related Web sites</a:t>
            </a:r>
          </a:p>
          <a:p>
            <a:pPr marL="342900" indent="-342900" eaLnBrk="0" hangingPunct="0">
              <a:lnSpc>
                <a:spcPct val="90000"/>
              </a:lnSpc>
              <a:spcBef>
                <a:spcPct val="20000"/>
              </a:spcBef>
              <a:buClr>
                <a:schemeClr val="accent2"/>
              </a:buClr>
              <a:buFontTx/>
              <a:buChar char="•"/>
            </a:pPr>
            <a:r>
              <a:rPr lang="en-US" sz="2800" b="1" dirty="0">
                <a:solidFill>
                  <a:schemeClr val="accent2"/>
                </a:solidFill>
              </a:rPr>
              <a:t>Advergames</a:t>
            </a:r>
          </a:p>
          <a:p>
            <a:pPr marL="342900" indent="-342900" eaLnBrk="0" hangingPunct="0">
              <a:lnSpc>
                <a:spcPct val="90000"/>
              </a:lnSpc>
              <a:spcBef>
                <a:spcPct val="20000"/>
              </a:spcBef>
              <a:buClr>
                <a:schemeClr val="accent2"/>
              </a:buClr>
              <a:buFontTx/>
              <a:buChar char="•"/>
            </a:pPr>
            <a:r>
              <a:rPr lang="en-US" sz="2800" b="1" dirty="0">
                <a:solidFill>
                  <a:schemeClr val="accent2"/>
                </a:solidFill>
              </a:rPr>
              <a:t>Sponsored downloads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16386" name="Slide Number Placeholder 5"/>
          <p:cNvSpPr txBox="1">
            <a:spLocks noGrp="1"/>
          </p:cNvSpPr>
          <p:nvPr/>
        </p:nvSpPr>
        <p:spPr bwMode="auto">
          <a:xfrm>
            <a:off x="7010400" y="6553200"/>
            <a:ext cx="1905000" cy="457200"/>
          </a:xfrm>
          <a:prstGeom prst="rect">
            <a:avLst/>
          </a:prstGeom>
          <a:noFill/>
          <a:ln w="9525">
            <a:noFill/>
            <a:miter lim="800000"/>
            <a:headEnd/>
            <a:tailEnd/>
          </a:ln>
        </p:spPr>
        <p:txBody>
          <a:bodyPr wrap="none" lIns="92075" tIns="46038" rIns="92075" bIns="46038" anchor="ctr"/>
          <a:lstStyle/>
          <a:p>
            <a:pPr algn="r" eaLnBrk="0" hangingPunct="0"/>
            <a:r>
              <a:rPr lang="en-US" sz="1400" i="1" dirty="0">
                <a:latin typeface="Arial" charset="0"/>
              </a:rPr>
              <a:t>10-</a:t>
            </a:r>
            <a:fld id="{03C270F6-C661-43F0-ABF0-9B3C005B811C}" type="slidenum">
              <a:rPr lang="en-US" sz="1400" i="1">
                <a:latin typeface="Arial" charset="0"/>
              </a:rPr>
              <a:pPr algn="r" eaLnBrk="0" hangingPunct="0"/>
              <a:t>15</a:t>
            </a:fld>
            <a:endParaRPr lang="en-US" sz="1400" i="1" dirty="0">
              <a:latin typeface="Arial" charset="0"/>
            </a:endParaRPr>
          </a:p>
        </p:txBody>
      </p:sp>
      <p:sp>
        <p:nvSpPr>
          <p:cNvPr id="16387" name="Rectangle 1026"/>
          <p:cNvSpPr>
            <a:spLocks noGrp="1" noChangeArrowheads="1"/>
          </p:cNvSpPr>
          <p:nvPr>
            <p:ph type="ctrTitle"/>
          </p:nvPr>
        </p:nvSpPr>
        <p:spPr>
          <a:xfrm>
            <a:off x="290513" y="228600"/>
            <a:ext cx="8562975" cy="990600"/>
          </a:xfrm>
        </p:spPr>
        <p:txBody>
          <a:bodyPr lIns="92075" tIns="46038" rIns="92075" bIns="46038"/>
          <a:lstStyle/>
          <a:p>
            <a:r>
              <a:rPr lang="en-US" sz="4400" dirty="0" smtClean="0">
                <a:solidFill>
                  <a:schemeClr val="accent2"/>
                </a:solidFill>
                <a:latin typeface="Tahoma" pitchFamily="34" charset="0"/>
              </a:rPr>
              <a:t>Video-Game Advertising</a:t>
            </a:r>
          </a:p>
        </p:txBody>
      </p:sp>
      <p:sp>
        <p:nvSpPr>
          <p:cNvPr id="16388" name="Rectangle 1027"/>
          <p:cNvSpPr>
            <a:spLocks noGrp="1" noChangeArrowheads="1"/>
          </p:cNvSpPr>
          <p:nvPr>
            <p:ph type="subTitle" idx="1"/>
          </p:nvPr>
        </p:nvSpPr>
        <p:spPr>
          <a:xfrm>
            <a:off x="876300" y="1447800"/>
            <a:ext cx="7391400" cy="4419600"/>
          </a:xfrm>
        </p:spPr>
        <p:txBody>
          <a:bodyPr lIns="92075" tIns="46038" rIns="92075" bIns="46038"/>
          <a:lstStyle/>
          <a:p>
            <a:pPr marL="457200" indent="-457200" algn="l">
              <a:buClr>
                <a:schemeClr val="accent2"/>
              </a:buClr>
              <a:buFont typeface="Tahoma" pitchFamily="34" charset="0"/>
              <a:buChar char="•"/>
              <a:tabLst/>
            </a:pPr>
            <a:r>
              <a:rPr lang="en-US" sz="2800" dirty="0" smtClean="0">
                <a:solidFill>
                  <a:schemeClr val="accent2"/>
                </a:solidFill>
                <a:latin typeface="Tahoma" pitchFamily="34" charset="0"/>
              </a:rPr>
              <a:t>$1 billion/year spent on in-game ads</a:t>
            </a:r>
          </a:p>
          <a:p>
            <a:pPr marL="857250" lvl="1" indent="-457200" algn="l">
              <a:buClr>
                <a:schemeClr val="accent2"/>
              </a:buClr>
              <a:buFont typeface="Wingdings" pitchFamily="2" charset="2"/>
              <a:buChar char="§"/>
              <a:tabLst/>
            </a:pPr>
            <a:r>
              <a:rPr lang="en-US" sz="2400" dirty="0" smtClean="0">
                <a:solidFill>
                  <a:schemeClr val="accent2"/>
                </a:solidFill>
                <a:latin typeface="Tahoma" pitchFamily="34" charset="0"/>
              </a:rPr>
              <a:t>75% of online households  - at least 1 hour/month playing online games</a:t>
            </a:r>
          </a:p>
          <a:p>
            <a:pPr marL="857250" lvl="1" indent="-457200" algn="l">
              <a:buClr>
                <a:schemeClr val="accent2"/>
              </a:buClr>
              <a:buFont typeface="Wingdings" pitchFamily="2" charset="2"/>
              <a:buChar char="§"/>
              <a:tabLst/>
            </a:pPr>
            <a:r>
              <a:rPr lang="en-US" sz="2400" dirty="0" smtClean="0">
                <a:solidFill>
                  <a:schemeClr val="accent2"/>
                </a:solidFill>
                <a:latin typeface="Tahoma" pitchFamily="34" charset="0"/>
              </a:rPr>
              <a:t>27% average 30 hours +</a:t>
            </a:r>
          </a:p>
          <a:p>
            <a:pPr marL="457200" indent="-457200" algn="l">
              <a:buClr>
                <a:schemeClr val="accent2"/>
              </a:buClr>
              <a:buFont typeface="Tahoma" pitchFamily="34" charset="0"/>
              <a:buChar char="•"/>
              <a:tabLst/>
            </a:pPr>
            <a:r>
              <a:rPr lang="en-US" sz="2800" dirty="0" smtClean="0">
                <a:solidFill>
                  <a:schemeClr val="accent2"/>
                </a:solidFill>
                <a:latin typeface="Tahoma" pitchFamily="34" charset="0"/>
              </a:rPr>
              <a:t>Primary market - 7-34 yr old males</a:t>
            </a:r>
          </a:p>
          <a:p>
            <a:pPr marL="1257300" lvl="2" indent="-457200" algn="l">
              <a:buClr>
                <a:schemeClr val="accent2"/>
              </a:buClr>
              <a:buFont typeface="Tahoma" pitchFamily="34" charset="0"/>
              <a:buChar char="•"/>
              <a:tabLst/>
            </a:pPr>
            <a:r>
              <a:rPr lang="en-US" dirty="0" smtClean="0">
                <a:solidFill>
                  <a:schemeClr val="accent2"/>
                </a:solidFill>
                <a:latin typeface="Tahoma" pitchFamily="34" charset="0"/>
              </a:rPr>
              <a:t>Difficult to reach</a:t>
            </a:r>
          </a:p>
          <a:p>
            <a:pPr marL="1257300" lvl="2" indent="-457200" algn="l">
              <a:buClr>
                <a:schemeClr val="accent2"/>
              </a:buClr>
              <a:buFont typeface="Tahoma" pitchFamily="34" charset="0"/>
              <a:buChar char="•"/>
              <a:tabLst/>
            </a:pPr>
            <a:r>
              <a:rPr lang="en-US" dirty="0" smtClean="0">
                <a:solidFill>
                  <a:schemeClr val="accent2"/>
                </a:solidFill>
                <a:latin typeface="Tahoma" pitchFamily="34" charset="0"/>
              </a:rPr>
              <a:t>Shooting games</a:t>
            </a:r>
          </a:p>
          <a:p>
            <a:pPr marL="457200" indent="-457200" algn="l">
              <a:buClr>
                <a:schemeClr val="accent2"/>
              </a:buClr>
              <a:buFont typeface="Tahoma" pitchFamily="34" charset="0"/>
              <a:buChar char="•"/>
              <a:tabLst/>
            </a:pPr>
            <a:r>
              <a:rPr lang="en-US" sz="2800" dirty="0" smtClean="0">
                <a:solidFill>
                  <a:schemeClr val="accent2"/>
                </a:solidFill>
                <a:latin typeface="Tahoma" pitchFamily="34" charset="0"/>
              </a:rPr>
              <a:t>Fastest growing market - females</a:t>
            </a:r>
          </a:p>
          <a:p>
            <a:pPr marL="1257300" lvl="2" indent="-457200" algn="l">
              <a:buClr>
                <a:schemeClr val="accent2"/>
              </a:buClr>
              <a:buFont typeface="Tahoma" pitchFamily="34" charset="0"/>
              <a:buChar char="•"/>
              <a:tabLst/>
            </a:pPr>
            <a:r>
              <a:rPr lang="en-US" dirty="0" smtClean="0">
                <a:solidFill>
                  <a:schemeClr val="accent2"/>
                </a:solidFill>
                <a:latin typeface="Tahoma" pitchFamily="34" charset="0"/>
              </a:rPr>
              <a:t>Now 20% of market</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30724" name="Rectangle 1026"/>
          <p:cNvSpPr>
            <a:spLocks noGrp="1" noChangeArrowheads="1"/>
          </p:cNvSpPr>
          <p:nvPr>
            <p:ph type="ctrTitle"/>
          </p:nvPr>
        </p:nvSpPr>
        <p:spPr>
          <a:xfrm>
            <a:off x="304800" y="152400"/>
            <a:ext cx="8531352" cy="1097280"/>
          </a:xfrm>
        </p:spPr>
        <p:txBody>
          <a:bodyPr/>
          <a:lstStyle/>
          <a:p>
            <a:pPr algn="ctr"/>
            <a:r>
              <a:rPr lang="en-US" sz="4400" dirty="0" smtClean="0">
                <a:solidFill>
                  <a:schemeClr val="accent2"/>
                </a:solidFill>
                <a:latin typeface="Tahoma" pitchFamily="34" charset="0"/>
                <a:ea typeface="Tahoma" pitchFamily="34" charset="0"/>
                <a:cs typeface="Tahoma" pitchFamily="34" charset="0"/>
              </a:rPr>
              <a:t>Cinema Advertising</a:t>
            </a:r>
          </a:p>
        </p:txBody>
      </p:sp>
      <p:sp>
        <p:nvSpPr>
          <p:cNvPr id="30725" name="Rectangle 1027"/>
          <p:cNvSpPr>
            <a:spLocks noGrp="1" noChangeArrowheads="1"/>
          </p:cNvSpPr>
          <p:nvPr>
            <p:ph type="subTitle" idx="1"/>
          </p:nvPr>
        </p:nvSpPr>
        <p:spPr>
          <a:xfrm>
            <a:off x="495300" y="1524000"/>
            <a:ext cx="8153400" cy="4267200"/>
          </a:xfrm>
        </p:spPr>
        <p:txBody>
          <a:bodyPr/>
          <a:lstStyle/>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Ads prior to movie</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Captive audience</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Product Introduction Example</a:t>
            </a:r>
          </a:p>
          <a:p>
            <a:pPr marL="914400" lvl="1" indent="-457200" algn="l">
              <a:buClr>
                <a:schemeClr val="accent2"/>
              </a:buClr>
              <a:buFont typeface="Wingdings" pitchFamily="2" charset="2"/>
              <a:buChar char="§"/>
            </a:pPr>
            <a:r>
              <a:rPr lang="en-US" sz="2400" dirty="0" smtClean="0">
                <a:solidFill>
                  <a:srgbClr val="00B050"/>
                </a:solidFill>
                <a:latin typeface="Tahoma" pitchFamily="34" charset="0"/>
                <a:ea typeface="Tahoma" pitchFamily="34" charset="0"/>
                <a:cs typeface="Tahoma" pitchFamily="34" charset="0"/>
              </a:rPr>
              <a:t>Photosmart Premium Printer – HP</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Cinema center of integrated campaign</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30-second spot in pre-feature program</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17,300 theaters</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2,600 plasma screens in lobbies</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Delivered 50,000 demonstrations</a:t>
            </a:r>
          </a:p>
          <a:p>
            <a:pPr marL="1314450" lvl="2" indent="-457200" algn="l">
              <a:buClr>
                <a:schemeClr val="accent2"/>
              </a:buClr>
              <a:buFont typeface="Courier New" pitchFamily="49" charset="0"/>
              <a:buChar char="o"/>
            </a:pPr>
            <a:r>
              <a:rPr lang="en-US" dirty="0" smtClean="0">
                <a:solidFill>
                  <a:srgbClr val="00B050"/>
                </a:solidFill>
                <a:latin typeface="Tahoma" pitchFamily="34" charset="0"/>
                <a:ea typeface="Tahoma" pitchFamily="34" charset="0"/>
                <a:cs typeface="Tahoma" pitchFamily="34" charset="0"/>
              </a:rPr>
              <a:t>Delivered 700,000 lobby impressions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52400" y="76200"/>
            <a:ext cx="8839200" cy="10668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30724" name="Rectangle 1026"/>
          <p:cNvSpPr>
            <a:spLocks noGrp="1" noChangeArrowheads="1"/>
          </p:cNvSpPr>
          <p:nvPr>
            <p:ph type="ctrTitle"/>
          </p:nvPr>
        </p:nvSpPr>
        <p:spPr>
          <a:xfrm>
            <a:off x="306324" y="609600"/>
            <a:ext cx="8531352" cy="685800"/>
          </a:xfrm>
        </p:spPr>
        <p:txBody>
          <a:bodyPr/>
          <a:lstStyle/>
          <a:p>
            <a:pPr algn="ctr"/>
            <a:r>
              <a:rPr lang="en-US" sz="4400" dirty="0" smtClean="0">
                <a:solidFill>
                  <a:schemeClr val="accent2"/>
                </a:solidFill>
                <a:latin typeface="Tahoma" pitchFamily="34" charset="0"/>
                <a:ea typeface="Tahoma" pitchFamily="34" charset="0"/>
                <a:cs typeface="Tahoma" pitchFamily="34" charset="0"/>
              </a:rPr>
              <a:t>Alternative Media</a:t>
            </a:r>
            <a:r>
              <a:rPr lang="en-US" sz="4000" dirty="0" smtClean="0">
                <a:solidFill>
                  <a:schemeClr val="accent2"/>
                </a:solidFill>
                <a:latin typeface="Tahoma" pitchFamily="34" charset="0"/>
                <a:ea typeface="Tahoma" pitchFamily="34" charset="0"/>
                <a:cs typeface="Tahoma" pitchFamily="34" charset="0"/>
              </a:rPr>
              <a:t/>
            </a:r>
            <a:br>
              <a:rPr lang="en-US" sz="4000" dirty="0" smtClean="0">
                <a:solidFill>
                  <a:schemeClr val="accent2"/>
                </a:solidFill>
                <a:latin typeface="Tahoma" pitchFamily="34" charset="0"/>
                <a:ea typeface="Tahoma" pitchFamily="34" charset="0"/>
                <a:cs typeface="Tahoma" pitchFamily="34" charset="0"/>
              </a:rPr>
            </a:br>
            <a:endParaRPr lang="en-US" sz="4000" dirty="0" smtClean="0">
              <a:solidFill>
                <a:schemeClr val="accent2"/>
              </a:solidFill>
              <a:latin typeface="Tahoma" pitchFamily="34" charset="0"/>
              <a:ea typeface="Tahoma" pitchFamily="34" charset="0"/>
              <a:cs typeface="Tahoma" pitchFamily="34" charset="0"/>
            </a:endParaRPr>
          </a:p>
        </p:txBody>
      </p:sp>
      <p:sp>
        <p:nvSpPr>
          <p:cNvPr id="30725" name="Rectangle 1027"/>
          <p:cNvSpPr>
            <a:spLocks noGrp="1" noChangeArrowheads="1"/>
          </p:cNvSpPr>
          <p:nvPr>
            <p:ph type="subTitle" idx="1"/>
          </p:nvPr>
        </p:nvSpPr>
        <p:spPr>
          <a:xfrm>
            <a:off x="533400" y="1409700"/>
            <a:ext cx="6400800" cy="4610100"/>
          </a:xfrm>
        </p:spPr>
        <p:txBody>
          <a:bodyPr/>
          <a:lstStyle/>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Bus wrap created by Pink Jacket Creative</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Media used were</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Billboards</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Bus wraps</a:t>
            </a:r>
          </a:p>
          <a:p>
            <a:pPr marL="857250" lvl="1" indent="-457200" algn="l">
              <a:buClr>
                <a:schemeClr val="accent2"/>
              </a:buClr>
              <a:buFont typeface="Wingdings" pitchFamily="2" charset="2"/>
              <a:buChar char="§"/>
            </a:pPr>
            <a:r>
              <a:rPr lang="en-US" sz="2400" dirty="0" smtClean="0">
                <a:solidFill>
                  <a:schemeClr val="accent2"/>
                </a:solidFill>
                <a:latin typeface="Tahoma" pitchFamily="34" charset="0"/>
                <a:ea typeface="Tahoma" pitchFamily="34" charset="0"/>
                <a:cs typeface="Tahoma" pitchFamily="34" charset="0"/>
              </a:rPr>
              <a:t>Street kiosks</a:t>
            </a:r>
          </a:p>
          <a:p>
            <a:pPr marL="457200" indent="-457200" algn="l">
              <a:buClr>
                <a:schemeClr val="accent2"/>
              </a:buClr>
              <a:buFont typeface="Tahoma" pitchFamily="34" charset="0"/>
              <a:buChar char="•"/>
            </a:pPr>
            <a:endParaRPr lang="en-US" sz="2800" dirty="0" smtClean="0">
              <a:solidFill>
                <a:schemeClr val="accent2"/>
              </a:solidFill>
              <a:latin typeface="Tahoma" pitchFamily="34" charset="0"/>
              <a:ea typeface="Tahoma" pitchFamily="34" charset="0"/>
              <a:cs typeface="Tahoma" pitchFamily="34" charset="0"/>
            </a:endParaRP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Objective – </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reach people during routine moments</a:t>
            </a:r>
          </a:p>
        </p:txBody>
      </p:sp>
      <p:pic>
        <p:nvPicPr>
          <p:cNvPr id="11" name="Picture 10" descr="Unleashed_Buswrap.jpg"/>
          <p:cNvPicPr>
            <a:picLocks noChangeAspect="1"/>
          </p:cNvPicPr>
          <p:nvPr/>
        </p:nvPicPr>
        <p:blipFill>
          <a:blip r:embed="rId3" cstate="print"/>
          <a:stretch>
            <a:fillRect/>
          </a:stretch>
        </p:blipFill>
        <p:spPr>
          <a:xfrm>
            <a:off x="4343400" y="1905000"/>
            <a:ext cx="4375305" cy="28803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152400"/>
            <a:ext cx="9144000" cy="9906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In-Store Marketing</a:t>
            </a:r>
            <a:endParaRPr lang="en-US" sz="4400" b="1" dirty="0">
              <a:solidFill>
                <a:schemeClr val="accent2"/>
              </a:solidFill>
              <a:effectLst>
                <a:outerShdw blurRad="38100" dist="38100" dir="2700000" algn="tl">
                  <a:srgbClr val="C0C0C0"/>
                </a:outerShdw>
              </a:effectLst>
            </a:endParaRPr>
          </a:p>
        </p:txBody>
      </p:sp>
      <p:sp>
        <p:nvSpPr>
          <p:cNvPr id="18437" name="Rectangle 1027"/>
          <p:cNvSpPr txBox="1">
            <a:spLocks noChangeArrowheads="1"/>
          </p:cNvSpPr>
          <p:nvPr/>
        </p:nvSpPr>
        <p:spPr bwMode="auto">
          <a:xfrm>
            <a:off x="876300" y="1752600"/>
            <a:ext cx="7391400" cy="4191000"/>
          </a:xfrm>
          <a:prstGeom prst="rect">
            <a:avLst/>
          </a:prstGeom>
          <a:noFill/>
          <a:ln w="9525">
            <a:noFill/>
            <a:miter lim="800000"/>
            <a:headEnd/>
            <a:tailEnd/>
          </a:ln>
        </p:spPr>
        <p:txBody>
          <a:bodyPr/>
          <a:lstStyle/>
          <a:p>
            <a:pPr marL="457200" indent="-457200" eaLnBrk="0" hangingPunct="0">
              <a:spcBef>
                <a:spcPct val="10000"/>
              </a:spcBef>
              <a:buClr>
                <a:schemeClr val="accent2"/>
              </a:buClr>
              <a:buFont typeface="Tahoma" pitchFamily="34" charset="0"/>
              <a:buChar char="•"/>
              <a:tabLst>
                <a:tab pos="0" algn="l"/>
              </a:tabLst>
            </a:pPr>
            <a:r>
              <a:rPr lang="en-US" sz="2800" b="1" dirty="0">
                <a:solidFill>
                  <a:schemeClr val="accent2"/>
                </a:solidFill>
              </a:rPr>
              <a:t>70% of decisions made in store</a:t>
            </a:r>
          </a:p>
          <a:p>
            <a:pPr marL="457200" indent="-457200" eaLnBrk="0" hangingPunct="0">
              <a:spcBef>
                <a:spcPct val="10000"/>
              </a:spcBef>
              <a:buClr>
                <a:schemeClr val="accent2"/>
              </a:buClr>
              <a:buFont typeface="Tahoma" pitchFamily="34" charset="0"/>
              <a:buChar char="•"/>
              <a:tabLst>
                <a:tab pos="0" algn="l"/>
              </a:tabLst>
            </a:pPr>
            <a:r>
              <a:rPr lang="en-US" sz="2800" b="1" dirty="0" smtClean="0">
                <a:solidFill>
                  <a:schemeClr val="accent2"/>
                </a:solidFill>
              </a:rPr>
              <a:t>Point of purchase merchandising</a:t>
            </a:r>
          </a:p>
          <a:p>
            <a:pPr marL="457200" indent="-457200" eaLnBrk="0" hangingPunct="0">
              <a:spcBef>
                <a:spcPct val="10000"/>
              </a:spcBef>
              <a:buClr>
                <a:schemeClr val="accent2"/>
              </a:buClr>
              <a:buFont typeface="Tahoma" pitchFamily="34" charset="0"/>
              <a:buChar char="•"/>
              <a:tabLst>
                <a:tab pos="0" algn="l"/>
              </a:tabLst>
            </a:pPr>
            <a:r>
              <a:rPr lang="en-US" sz="2800" b="1" dirty="0" smtClean="0">
                <a:solidFill>
                  <a:schemeClr val="accent2"/>
                </a:solidFill>
              </a:rPr>
              <a:t>In-store </a:t>
            </a:r>
            <a:r>
              <a:rPr lang="en-US" sz="2800" b="1" dirty="0">
                <a:solidFill>
                  <a:schemeClr val="accent2"/>
                </a:solidFill>
              </a:rPr>
              <a:t>atmospherics</a:t>
            </a:r>
          </a:p>
          <a:p>
            <a:pPr marL="857250" lvl="1" indent="-457200" eaLnBrk="0" hangingPunct="0">
              <a:spcBef>
                <a:spcPct val="10000"/>
              </a:spcBef>
              <a:buClr>
                <a:schemeClr val="accent2"/>
              </a:buClr>
              <a:buFont typeface="Wingdings" pitchFamily="2" charset="2"/>
              <a:buChar char="§"/>
              <a:tabLst>
                <a:tab pos="0" algn="l"/>
              </a:tabLst>
            </a:pPr>
            <a:r>
              <a:rPr lang="en-US" b="1" dirty="0">
                <a:solidFill>
                  <a:schemeClr val="accent2"/>
                </a:solidFill>
              </a:rPr>
              <a:t>Sight, sound, and scent</a:t>
            </a:r>
          </a:p>
          <a:p>
            <a:pPr marL="457200" indent="-457200" eaLnBrk="0" hangingPunct="0">
              <a:spcBef>
                <a:spcPct val="10000"/>
              </a:spcBef>
              <a:buClr>
                <a:schemeClr val="accent2"/>
              </a:buClr>
              <a:buFont typeface="Tahoma" pitchFamily="34" charset="0"/>
              <a:buChar char="•"/>
              <a:tabLst>
                <a:tab pos="0" algn="l"/>
              </a:tabLst>
            </a:pPr>
            <a:r>
              <a:rPr lang="en-US" sz="2800" b="1" dirty="0">
                <a:solidFill>
                  <a:schemeClr val="accent2"/>
                </a:solidFill>
              </a:rPr>
              <a:t>Video screens and TV monitors</a:t>
            </a:r>
          </a:p>
          <a:p>
            <a:pPr marL="857250" lvl="1" indent="-457200" eaLnBrk="0" hangingPunct="0">
              <a:spcBef>
                <a:spcPct val="10000"/>
              </a:spcBef>
              <a:buClr>
                <a:schemeClr val="accent2"/>
              </a:buClr>
              <a:buFont typeface="Wingdings" pitchFamily="2" charset="2"/>
              <a:buChar char="§"/>
              <a:tabLst>
                <a:tab pos="0" algn="l"/>
              </a:tabLst>
            </a:pPr>
            <a:r>
              <a:rPr lang="en-US" b="1" dirty="0">
                <a:solidFill>
                  <a:schemeClr val="accent2"/>
                </a:solidFill>
              </a:rPr>
              <a:t>Customize messages</a:t>
            </a:r>
          </a:p>
          <a:p>
            <a:pPr marL="857250" lvl="1" indent="-457200" eaLnBrk="0" hangingPunct="0">
              <a:spcBef>
                <a:spcPct val="10000"/>
              </a:spcBef>
              <a:buClr>
                <a:schemeClr val="accent2"/>
              </a:buClr>
              <a:buFont typeface="Wingdings" pitchFamily="2" charset="2"/>
              <a:buChar char="§"/>
              <a:tabLst>
                <a:tab pos="0" algn="l"/>
              </a:tabLst>
            </a:pPr>
            <a:r>
              <a:rPr lang="en-US" b="1" dirty="0">
                <a:solidFill>
                  <a:schemeClr val="accent2"/>
                </a:solidFill>
              </a:rPr>
              <a:t>Specialized channels</a:t>
            </a:r>
          </a:p>
          <a:p>
            <a:pPr marL="1371600" lvl="2" indent="-457200" eaLnBrk="0" hangingPunct="0">
              <a:spcBef>
                <a:spcPct val="10000"/>
              </a:spcBef>
              <a:buClr>
                <a:schemeClr val="accent2"/>
              </a:buClr>
              <a:buFont typeface="Courier New" pitchFamily="49" charset="0"/>
              <a:buChar char="o"/>
              <a:tabLst>
                <a:tab pos="0" algn="l"/>
              </a:tabLst>
            </a:pPr>
            <a:r>
              <a:rPr lang="en-US" b="1" dirty="0">
                <a:solidFill>
                  <a:schemeClr val="accent2"/>
                </a:solidFill>
              </a:rPr>
              <a:t>Wal-Mart</a:t>
            </a:r>
          </a:p>
          <a:p>
            <a:pPr marL="1771650" lvl="3" indent="-457200" eaLnBrk="0" hangingPunct="0">
              <a:spcBef>
                <a:spcPct val="10000"/>
              </a:spcBef>
              <a:buClr>
                <a:schemeClr val="accent2"/>
              </a:buClr>
              <a:tabLst>
                <a:tab pos="0" algn="l"/>
              </a:tabLst>
            </a:pPr>
            <a:r>
              <a:rPr lang="en-US" b="1" dirty="0" smtClean="0">
                <a:solidFill>
                  <a:schemeClr val="accent2"/>
                </a:solidFill>
              </a:rPr>
              <a:t>~130 </a:t>
            </a:r>
            <a:r>
              <a:rPr lang="en-US" b="1" dirty="0">
                <a:solidFill>
                  <a:schemeClr val="accent2"/>
                </a:solidFill>
              </a:rPr>
              <a:t>million shoppers per week</a:t>
            </a:r>
          </a:p>
          <a:p>
            <a:pPr marL="457200" indent="-457200" eaLnBrk="0" hangingPunct="0">
              <a:spcBef>
                <a:spcPct val="10000"/>
              </a:spcBef>
              <a:buClr>
                <a:srgbClr val="000099"/>
              </a:buClr>
              <a:buFont typeface="Tahoma" pitchFamily="34" charset="0"/>
              <a:buChar char="•"/>
              <a:tabLst>
                <a:tab pos="0" algn="l"/>
              </a:tabLst>
            </a:pPr>
            <a:endParaRPr lang="en-US" b="1" dirty="0">
              <a:solidFill>
                <a:srgbClr val="00009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152400"/>
            <a:ext cx="9144000" cy="9906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Point-of-Purchase Displays</a:t>
            </a:r>
            <a:endParaRPr lang="en-US" sz="4400" b="1" dirty="0">
              <a:solidFill>
                <a:schemeClr val="accent2"/>
              </a:solidFill>
              <a:effectLst>
                <a:outerShdw blurRad="38100" dist="38100" dir="2700000" algn="tl">
                  <a:srgbClr val="C0C0C0"/>
                </a:outerShdw>
              </a:effectLst>
            </a:endParaRPr>
          </a:p>
        </p:txBody>
      </p:sp>
      <p:sp>
        <p:nvSpPr>
          <p:cNvPr id="19461" name="Rectangle 3"/>
          <p:cNvSpPr txBox="1">
            <a:spLocks noChangeArrowheads="1"/>
          </p:cNvSpPr>
          <p:nvPr/>
        </p:nvSpPr>
        <p:spPr bwMode="auto">
          <a:xfrm>
            <a:off x="685800" y="1752600"/>
            <a:ext cx="7848600" cy="36576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1"/>
              </a:buClr>
            </a:pPr>
            <a:r>
              <a:rPr lang="en-US" sz="2800" b="1" dirty="0">
                <a:solidFill>
                  <a:schemeClr val="accent2"/>
                </a:solidFill>
              </a:rPr>
              <a:t>Last chance to reach buyer</a:t>
            </a:r>
          </a:p>
          <a:p>
            <a:pPr marL="742950" lvl="1" indent="-285750" eaLnBrk="0" hangingPunct="0">
              <a:spcBef>
                <a:spcPct val="20000"/>
              </a:spcBef>
              <a:buClr>
                <a:schemeClr val="accent2"/>
              </a:buClr>
              <a:buFontTx/>
              <a:buChar char="•"/>
            </a:pPr>
            <a:r>
              <a:rPr lang="en-US" b="1" dirty="0">
                <a:solidFill>
                  <a:schemeClr val="accent2"/>
                </a:solidFill>
              </a:rPr>
              <a:t>70% of decisions are in store</a:t>
            </a:r>
          </a:p>
          <a:p>
            <a:pPr marL="742950" lvl="1" indent="-285750" eaLnBrk="0" hangingPunct="0">
              <a:spcBef>
                <a:spcPct val="20000"/>
              </a:spcBef>
              <a:buClr>
                <a:schemeClr val="accent2"/>
              </a:buClr>
              <a:buFontTx/>
              <a:buChar char="•"/>
            </a:pPr>
            <a:r>
              <a:rPr lang="en-US" b="1" dirty="0">
                <a:solidFill>
                  <a:schemeClr val="accent2"/>
                </a:solidFill>
              </a:rPr>
              <a:t>50% of $$ spent at mass-merchandisers and supermarkets is unplanned</a:t>
            </a:r>
          </a:p>
          <a:p>
            <a:pPr marL="742950" lvl="1" indent="-285750" eaLnBrk="0" hangingPunct="0">
              <a:spcBef>
                <a:spcPct val="20000"/>
              </a:spcBef>
              <a:buClr>
                <a:schemeClr val="accent2"/>
              </a:buClr>
              <a:buFontTx/>
              <a:buChar char="•"/>
            </a:pPr>
            <a:r>
              <a:rPr lang="en-US" b="1" dirty="0" smtClean="0">
                <a:solidFill>
                  <a:schemeClr val="accent2"/>
                </a:solidFill>
              </a:rPr>
              <a:t>Average </a:t>
            </a:r>
            <a:r>
              <a:rPr lang="en-US" b="1" dirty="0">
                <a:solidFill>
                  <a:schemeClr val="accent2"/>
                </a:solidFill>
              </a:rPr>
              <a:t>increase in sales is 9%</a:t>
            </a:r>
          </a:p>
          <a:p>
            <a:pPr marL="342900" indent="-342900" eaLnBrk="0" hangingPunct="0">
              <a:spcBef>
                <a:spcPct val="20000"/>
              </a:spcBef>
              <a:buClr>
                <a:srgbClr val="000099"/>
              </a:buClr>
            </a:pPr>
            <a:r>
              <a:rPr lang="en-US" sz="2800" b="1" dirty="0">
                <a:solidFill>
                  <a:schemeClr val="accent2"/>
                </a:solidFill>
              </a:rPr>
              <a:t>Half of POP displays not effective</a:t>
            </a:r>
          </a:p>
          <a:p>
            <a:pPr marL="742950" lvl="1" indent="-285750" eaLnBrk="0" hangingPunct="0">
              <a:spcBef>
                <a:spcPct val="20000"/>
              </a:spcBef>
              <a:buClr>
                <a:schemeClr val="accent2"/>
              </a:buClr>
              <a:buFontTx/>
              <a:buChar char="•"/>
            </a:pPr>
            <a:r>
              <a:rPr lang="en-US" b="1" dirty="0">
                <a:solidFill>
                  <a:schemeClr val="accent2"/>
                </a:solidFill>
              </a:rPr>
              <a:t>Half that are effective – 20% increase in sales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4099" name="Rectangle 3"/>
          <p:cNvSpPr>
            <a:spLocks noGrp="1" noChangeArrowheads="1"/>
          </p:cNvSpPr>
          <p:nvPr>
            <p:ph type="body" idx="4294967295"/>
          </p:nvPr>
        </p:nvSpPr>
        <p:spPr>
          <a:xfrm>
            <a:off x="647700" y="1905000"/>
            <a:ext cx="7848600" cy="4038600"/>
          </a:xfrm>
        </p:spPr>
        <p:txBody>
          <a:bodyPr/>
          <a:lstStyle/>
          <a:p>
            <a:pPr marL="609600" indent="-609600" algn="l">
              <a:buClr>
                <a:schemeClr val="accent2"/>
              </a:buClr>
              <a:buFontTx/>
              <a:buChar char="•"/>
              <a:tabLst/>
            </a:pPr>
            <a:r>
              <a:rPr lang="en-US" sz="2800" dirty="0" smtClean="0">
                <a:solidFill>
                  <a:schemeClr val="accent2"/>
                </a:solidFill>
                <a:latin typeface="Tahoma" pitchFamily="34" charset="0"/>
              </a:rPr>
              <a:t>Alternative Media: buzz marketing, guerilla marketing, product placement and branded entertainment</a:t>
            </a:r>
          </a:p>
          <a:p>
            <a:pPr marL="609600" indent="-609600" algn="l">
              <a:buClr>
                <a:schemeClr val="accent2"/>
              </a:buClr>
              <a:buFontTx/>
              <a:buChar char="•"/>
              <a:tabLst/>
            </a:pPr>
            <a:r>
              <a:rPr lang="en-US" sz="2800" dirty="0" smtClean="0">
                <a:solidFill>
                  <a:schemeClr val="accent2"/>
                </a:solidFill>
                <a:latin typeface="Tahoma" pitchFamily="34" charset="0"/>
              </a:rPr>
              <a:t>Product placement VS. branded entertainment</a:t>
            </a:r>
          </a:p>
          <a:p>
            <a:pPr marL="609600" indent="-609600" algn="l">
              <a:buClr>
                <a:schemeClr val="accent2"/>
              </a:buClr>
              <a:buFontTx/>
              <a:buChar char="•"/>
              <a:tabLst/>
            </a:pPr>
            <a:r>
              <a:rPr lang="en-US" sz="2800" dirty="0" smtClean="0">
                <a:solidFill>
                  <a:schemeClr val="accent2"/>
                </a:solidFill>
                <a:latin typeface="Tahoma" pitchFamily="34" charset="0"/>
              </a:rPr>
              <a:t>Conditions for successful guerilla marketing</a:t>
            </a:r>
          </a:p>
          <a:p>
            <a:pPr marL="609600" indent="-609600" algn="l">
              <a:buClr>
                <a:schemeClr val="accent2"/>
              </a:buClr>
              <a:buFontTx/>
              <a:buChar char="•"/>
              <a:tabLst/>
            </a:pPr>
            <a:r>
              <a:rPr lang="en-US" sz="2800" dirty="0" smtClean="0">
                <a:solidFill>
                  <a:schemeClr val="accent2"/>
                </a:solidFill>
                <a:latin typeface="Tahoma" pitchFamily="34" charset="0"/>
              </a:rPr>
              <a:t>Integration of alternative marketing methods</a:t>
            </a:r>
          </a:p>
        </p:txBody>
      </p:sp>
      <p:sp>
        <p:nvSpPr>
          <p:cNvPr id="4098" name="Rectangle 2"/>
          <p:cNvSpPr>
            <a:spLocks noGrp="1" noChangeArrowheads="1"/>
          </p:cNvSpPr>
          <p:nvPr>
            <p:ph type="title" idx="4294967295"/>
          </p:nvPr>
        </p:nvSpPr>
        <p:spPr>
          <a:xfrm>
            <a:off x="304800" y="304800"/>
            <a:ext cx="8534400" cy="914400"/>
          </a:xfrm>
          <a:noFill/>
        </p:spPr>
        <p:txBody>
          <a:bodyPr/>
          <a:lstStyle/>
          <a:p>
            <a:r>
              <a:rPr lang="en-US" sz="4400" dirty="0" smtClean="0">
                <a:solidFill>
                  <a:schemeClr val="accent2"/>
                </a:solidFill>
                <a:latin typeface="Tahoma" pitchFamily="34" charset="0"/>
              </a:rPr>
              <a:t>Chapter Objectives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32777" name="Text Box 1030"/>
          <p:cNvSpPr txBox="1">
            <a:spLocks noChangeArrowheads="1"/>
          </p:cNvSpPr>
          <p:nvPr/>
        </p:nvSpPr>
        <p:spPr bwMode="auto">
          <a:xfrm>
            <a:off x="6629400" y="5867400"/>
            <a:ext cx="2514600" cy="400110"/>
          </a:xfrm>
          <a:prstGeom prst="rect">
            <a:avLst/>
          </a:prstGeom>
          <a:noFill/>
          <a:ln w="12700">
            <a:noFill/>
            <a:miter lim="800000"/>
            <a:headEnd type="none" w="sm" len="sm"/>
            <a:tailEnd type="none" w="sm" len="sm"/>
          </a:ln>
        </p:spPr>
        <p:txBody>
          <a:bodyPr wrap="square">
            <a:spAutoFit/>
          </a:bodyPr>
          <a:lstStyle/>
          <a:p>
            <a:pPr algn="ctr" eaLnBrk="0" hangingPunct="0"/>
            <a:r>
              <a:rPr lang="en-US" sz="2000" dirty="0" smtClean="0">
                <a:solidFill>
                  <a:schemeClr val="accent2"/>
                </a:solidFill>
              </a:rPr>
              <a:t>Fig. 10-10</a:t>
            </a:r>
            <a:endParaRPr lang="en-US" sz="2000" dirty="0">
              <a:solidFill>
                <a:schemeClr val="accent2"/>
              </a:solidFill>
            </a:endParaRPr>
          </a:p>
        </p:txBody>
      </p:sp>
      <p:sp>
        <p:nvSpPr>
          <p:cNvPr id="32778" name="Rectangle 1031"/>
          <p:cNvSpPr>
            <a:spLocks noChangeArrowheads="1"/>
          </p:cNvSpPr>
          <p:nvPr/>
        </p:nvSpPr>
        <p:spPr bwMode="auto">
          <a:xfrm>
            <a:off x="304800" y="152400"/>
            <a:ext cx="8531352" cy="1188720"/>
          </a:xfrm>
          <a:prstGeom prst="rect">
            <a:avLst/>
          </a:prstGeom>
          <a:noFill/>
          <a:ln w="9525">
            <a:noFill/>
            <a:miter lim="800000"/>
            <a:headEnd/>
            <a:tailEnd/>
          </a:ln>
        </p:spPr>
        <p:txBody>
          <a:bodyPr lIns="92075" tIns="46038" rIns="92075" bIns="46038" anchor="ctr"/>
          <a:lstStyle/>
          <a:p>
            <a:pPr algn="ctr" eaLnBrk="0" hangingPunct="0"/>
            <a:r>
              <a:rPr lang="en-US" sz="3600" b="1" i="0" dirty="0" smtClean="0">
                <a:solidFill>
                  <a:schemeClr val="accent2"/>
                </a:solidFill>
              </a:rPr>
              <a:t>Advertising Influence on Clothing </a:t>
            </a:r>
            <a:r>
              <a:rPr lang="en-US" sz="3600" b="1" i="0" dirty="0">
                <a:solidFill>
                  <a:schemeClr val="accent2"/>
                </a:solidFill>
              </a:rPr>
              <a:t>Purchases</a:t>
            </a:r>
          </a:p>
        </p:txBody>
      </p:sp>
      <p:sp>
        <p:nvSpPr>
          <p:cNvPr id="32780" name="Text Box 4"/>
          <p:cNvSpPr txBox="1">
            <a:spLocks noChangeArrowheads="1"/>
          </p:cNvSpPr>
          <p:nvPr/>
        </p:nvSpPr>
        <p:spPr bwMode="auto">
          <a:xfrm>
            <a:off x="381000" y="6324600"/>
            <a:ext cx="7315200" cy="276225"/>
          </a:xfrm>
          <a:prstGeom prst="rect">
            <a:avLst/>
          </a:prstGeom>
          <a:noFill/>
          <a:ln w="9525">
            <a:noFill/>
            <a:miter lim="800000"/>
            <a:headEnd/>
            <a:tailEnd/>
          </a:ln>
        </p:spPr>
        <p:txBody>
          <a:bodyPr>
            <a:spAutoFit/>
          </a:bodyPr>
          <a:lstStyle/>
          <a:p>
            <a:pPr eaLnBrk="0" hangingPunct="0"/>
            <a:r>
              <a:rPr lang="en-US" sz="1200" i="0" dirty="0"/>
              <a:t>Source: Adapted from Amy Johannes, “Snap Decisions,” Promo, Vol. 18, No. 11 (October 2005), p. 16.</a:t>
            </a:r>
          </a:p>
        </p:txBody>
      </p:sp>
      <p:graphicFrame>
        <p:nvGraphicFramePr>
          <p:cNvPr id="13" name="Chart 12"/>
          <p:cNvGraphicFramePr/>
          <p:nvPr/>
        </p:nvGraphicFramePr>
        <p:xfrm>
          <a:off x="762000" y="1524000"/>
          <a:ext cx="7620000" cy="456247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0482" name="Rectangle 2"/>
          <p:cNvSpPr>
            <a:spLocks noGrp="1" noChangeArrowheads="1"/>
          </p:cNvSpPr>
          <p:nvPr>
            <p:ph type="ctrTitle"/>
          </p:nvPr>
        </p:nvSpPr>
        <p:spPr>
          <a:xfrm>
            <a:off x="304800" y="152400"/>
            <a:ext cx="8534400" cy="1066800"/>
          </a:xfrm>
        </p:spPr>
        <p:txBody>
          <a:bodyPr/>
          <a:lstStyle/>
          <a:p>
            <a:r>
              <a:rPr lang="en-US" sz="4000" dirty="0" smtClean="0">
                <a:solidFill>
                  <a:schemeClr val="accent2"/>
                </a:solidFill>
                <a:latin typeface="Tahoma" pitchFamily="34" charset="0"/>
              </a:rPr>
              <a:t>Measuring POP Effectiveness</a:t>
            </a:r>
          </a:p>
        </p:txBody>
      </p:sp>
      <p:sp>
        <p:nvSpPr>
          <p:cNvPr id="20484" name="Rectangle 3"/>
          <p:cNvSpPr txBox="1">
            <a:spLocks noChangeArrowheads="1"/>
          </p:cNvSpPr>
          <p:nvPr/>
        </p:nvSpPr>
        <p:spPr bwMode="auto">
          <a:xfrm>
            <a:off x="838200" y="1981200"/>
            <a:ext cx="7467600" cy="3886200"/>
          </a:xfrm>
          <a:prstGeom prst="rect">
            <a:avLst/>
          </a:prstGeom>
          <a:noFill/>
          <a:ln w="9525">
            <a:noFill/>
            <a:miter lim="800000"/>
            <a:headEnd/>
            <a:tailEnd/>
          </a:ln>
        </p:spPr>
        <p:txBody>
          <a:bodyPr lIns="92075" tIns="46038" rIns="92075" bIns="46038"/>
          <a:lstStyle/>
          <a:p>
            <a:pPr marL="342900" indent="-342900" eaLnBrk="0" hangingPunct="0">
              <a:spcBef>
                <a:spcPct val="20000"/>
              </a:spcBef>
              <a:buClr>
                <a:srgbClr val="000099"/>
              </a:buClr>
            </a:pPr>
            <a:r>
              <a:rPr lang="en-US" sz="3200" b="1" dirty="0">
                <a:solidFill>
                  <a:schemeClr val="accent2"/>
                </a:solidFill>
              </a:rPr>
              <a:t>For retailers</a:t>
            </a:r>
          </a:p>
          <a:p>
            <a:pPr marL="800100" lvl="1" indent="-342900">
              <a:spcBef>
                <a:spcPct val="20000"/>
              </a:spcBef>
              <a:buClr>
                <a:schemeClr val="accent2"/>
              </a:buClr>
              <a:buFontTx/>
              <a:buChar char="•"/>
            </a:pPr>
            <a:r>
              <a:rPr lang="en-US" b="1" dirty="0">
                <a:solidFill>
                  <a:schemeClr val="accent2"/>
                </a:solidFill>
              </a:rPr>
              <a:t>Indicates time to withdraw or change display</a:t>
            </a:r>
          </a:p>
          <a:p>
            <a:pPr marL="800100" lvl="1" indent="-342900">
              <a:spcBef>
                <a:spcPct val="20000"/>
              </a:spcBef>
              <a:buClr>
                <a:schemeClr val="accent2"/>
              </a:buClr>
              <a:buFontTx/>
              <a:buChar char="•"/>
            </a:pPr>
            <a:r>
              <a:rPr lang="en-US" b="1" dirty="0">
                <a:solidFill>
                  <a:schemeClr val="accent2"/>
                </a:solidFill>
              </a:rPr>
              <a:t>Identify POP displays with largest impact</a:t>
            </a:r>
          </a:p>
          <a:p>
            <a:pPr marL="800100" lvl="1" indent="-342900">
              <a:spcBef>
                <a:spcPct val="20000"/>
              </a:spcBef>
              <a:buClr>
                <a:schemeClr val="accent2"/>
              </a:buClr>
              <a:buFontTx/>
              <a:buChar char="•"/>
            </a:pPr>
            <a:r>
              <a:rPr lang="en-US" b="1" dirty="0">
                <a:solidFill>
                  <a:schemeClr val="accent2"/>
                </a:solidFill>
              </a:rPr>
              <a:t>Test market different displays</a:t>
            </a:r>
          </a:p>
          <a:p>
            <a:pPr marL="342900" indent="-342900" eaLnBrk="0" hangingPunct="0">
              <a:spcBef>
                <a:spcPct val="20000"/>
              </a:spcBef>
              <a:buClr>
                <a:srgbClr val="000099"/>
              </a:buClr>
            </a:pPr>
            <a:r>
              <a:rPr lang="en-US" sz="3200" b="1" dirty="0">
                <a:solidFill>
                  <a:schemeClr val="accent2"/>
                </a:solidFill>
              </a:rPr>
              <a:t>For manufacturers</a:t>
            </a:r>
          </a:p>
          <a:p>
            <a:pPr marL="800100" lvl="1" indent="-342900">
              <a:spcBef>
                <a:spcPct val="20000"/>
              </a:spcBef>
              <a:buClr>
                <a:schemeClr val="accent2"/>
              </a:buClr>
              <a:buFontTx/>
              <a:buChar char="•"/>
            </a:pPr>
            <a:r>
              <a:rPr lang="en-US" b="1" dirty="0">
                <a:solidFill>
                  <a:schemeClr val="accent2"/>
                </a:solidFill>
              </a:rPr>
              <a:t>Data can improve quality of displays</a:t>
            </a:r>
          </a:p>
          <a:p>
            <a:pPr marL="800100" lvl="1" indent="-342900">
              <a:spcBef>
                <a:spcPct val="20000"/>
              </a:spcBef>
              <a:buClr>
                <a:schemeClr val="accent2"/>
              </a:buClr>
              <a:buFontTx/>
              <a:buChar char="•"/>
            </a:pPr>
            <a:r>
              <a:rPr lang="en-US" b="1" dirty="0">
                <a:solidFill>
                  <a:schemeClr val="accent2"/>
                </a:solidFill>
              </a:rPr>
              <a:t>Strengthen relationships with retailers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1506" name="Slide Number Placeholder 5"/>
          <p:cNvSpPr txBox="1">
            <a:spLocks noGrp="1"/>
          </p:cNvSpPr>
          <p:nvPr/>
        </p:nvSpPr>
        <p:spPr bwMode="auto">
          <a:xfrm>
            <a:off x="7010400" y="6553200"/>
            <a:ext cx="1905000" cy="457200"/>
          </a:xfrm>
          <a:prstGeom prst="rect">
            <a:avLst/>
          </a:prstGeom>
          <a:noFill/>
          <a:ln w="9525">
            <a:noFill/>
            <a:miter lim="800000"/>
            <a:headEnd/>
            <a:tailEnd/>
          </a:ln>
        </p:spPr>
        <p:txBody>
          <a:bodyPr wrap="none" lIns="92075" tIns="46038" rIns="92075" bIns="46038" anchor="ctr"/>
          <a:lstStyle/>
          <a:p>
            <a:pPr algn="r" eaLnBrk="0" hangingPunct="0"/>
            <a:r>
              <a:rPr lang="en-US" sz="1400" i="1" dirty="0">
                <a:latin typeface="Arial" charset="0"/>
              </a:rPr>
              <a:t>10-</a:t>
            </a:r>
            <a:fld id="{B98980C5-7528-42EF-928D-43147F2AF401}" type="slidenum">
              <a:rPr lang="en-US" sz="1400" i="1">
                <a:latin typeface="Arial" charset="0"/>
              </a:rPr>
              <a:pPr algn="r" eaLnBrk="0" hangingPunct="0"/>
              <a:t>22</a:t>
            </a:fld>
            <a:endParaRPr lang="en-US" sz="1400" i="1" dirty="0">
              <a:latin typeface="Arial" charset="0"/>
            </a:endParaRPr>
          </a:p>
        </p:txBody>
      </p:sp>
      <p:sp>
        <p:nvSpPr>
          <p:cNvPr id="21507" name="Rectangle 1031"/>
          <p:cNvSpPr>
            <a:spLocks noChangeArrowheads="1"/>
          </p:cNvSpPr>
          <p:nvPr/>
        </p:nvSpPr>
        <p:spPr bwMode="auto">
          <a:xfrm>
            <a:off x="304800" y="217716"/>
            <a:ext cx="8534400" cy="990600"/>
          </a:xfrm>
          <a:prstGeom prst="rect">
            <a:avLst/>
          </a:prstGeom>
          <a:noFill/>
          <a:ln w="9525">
            <a:noFill/>
            <a:miter lim="800000"/>
            <a:headEnd/>
            <a:tailEnd/>
          </a:ln>
        </p:spPr>
        <p:txBody>
          <a:bodyPr lIns="92075" tIns="46038" rIns="92075" bIns="46038" anchor="ctr"/>
          <a:lstStyle/>
          <a:p>
            <a:pPr eaLnBrk="0" hangingPunct="0"/>
            <a:r>
              <a:rPr lang="en-US" sz="3600" b="1" dirty="0">
                <a:solidFill>
                  <a:schemeClr val="accent2"/>
                </a:solidFill>
                <a:cs typeface="Arial" charset="0"/>
              </a:rPr>
              <a:t>Effective Point of Purchase Displays</a:t>
            </a:r>
          </a:p>
        </p:txBody>
      </p:sp>
      <p:sp>
        <p:nvSpPr>
          <p:cNvPr id="21508" name="Rectangle 3"/>
          <p:cNvSpPr txBox="1">
            <a:spLocks noChangeArrowheads="1"/>
          </p:cNvSpPr>
          <p:nvPr/>
        </p:nvSpPr>
        <p:spPr bwMode="auto">
          <a:xfrm>
            <a:off x="381000" y="2057400"/>
            <a:ext cx="8382000" cy="2971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accent2"/>
              </a:buClr>
              <a:buFontTx/>
              <a:buChar char="•"/>
            </a:pPr>
            <a:r>
              <a:rPr lang="en-US" sz="2800" b="1" dirty="0">
                <a:solidFill>
                  <a:schemeClr val="accent2"/>
                </a:solidFill>
                <a:cs typeface="Arial" charset="0"/>
              </a:rPr>
              <a:t>Integrate brand image, current ads and promotions.</a:t>
            </a:r>
          </a:p>
          <a:p>
            <a:pPr marL="342900" indent="-342900" eaLnBrk="0" hangingPunct="0">
              <a:spcBef>
                <a:spcPct val="20000"/>
              </a:spcBef>
              <a:buClr>
                <a:schemeClr val="accent2"/>
              </a:buClr>
              <a:buFontTx/>
              <a:buChar char="•"/>
            </a:pPr>
            <a:r>
              <a:rPr lang="en-US" sz="2800" b="1" dirty="0">
                <a:solidFill>
                  <a:schemeClr val="accent2"/>
                </a:solidFill>
                <a:cs typeface="Arial" charset="0"/>
              </a:rPr>
              <a:t>Dramatic to get attention.</a:t>
            </a:r>
          </a:p>
          <a:p>
            <a:pPr marL="342900" indent="-342900" eaLnBrk="0" hangingPunct="0">
              <a:spcBef>
                <a:spcPct val="20000"/>
              </a:spcBef>
              <a:buClr>
                <a:schemeClr val="accent2"/>
              </a:buClr>
              <a:buFontTx/>
              <a:buChar char="•"/>
            </a:pPr>
            <a:r>
              <a:rPr lang="en-US" sz="2800" b="1" dirty="0">
                <a:solidFill>
                  <a:schemeClr val="accent2"/>
                </a:solidFill>
                <a:cs typeface="Arial" charset="0"/>
              </a:rPr>
              <a:t>Versatile </a:t>
            </a:r>
            <a:r>
              <a:rPr lang="en-US" sz="2800" b="1" dirty="0" smtClean="0">
                <a:solidFill>
                  <a:schemeClr val="accent2"/>
                </a:solidFill>
                <a:cs typeface="Arial" charset="0"/>
              </a:rPr>
              <a:t>- easily </a:t>
            </a:r>
            <a:r>
              <a:rPr lang="en-US" sz="2800" b="1" dirty="0">
                <a:solidFill>
                  <a:schemeClr val="accent2"/>
                </a:solidFill>
                <a:cs typeface="Arial" charset="0"/>
              </a:rPr>
              <a:t>adapted by retailers.</a:t>
            </a:r>
          </a:p>
          <a:p>
            <a:pPr marL="342900" indent="-342900" eaLnBrk="0" hangingPunct="0">
              <a:spcBef>
                <a:spcPct val="20000"/>
              </a:spcBef>
              <a:buClr>
                <a:schemeClr val="accent2"/>
              </a:buClr>
              <a:buFontTx/>
              <a:buChar char="•"/>
            </a:pPr>
            <a:r>
              <a:rPr lang="en-US" sz="2800" b="1" dirty="0">
                <a:solidFill>
                  <a:schemeClr val="accent2"/>
                </a:solidFill>
                <a:cs typeface="Arial" charset="0"/>
              </a:rPr>
              <a:t>Re-usable and easy to assemble, stock</a:t>
            </a:r>
            <a:r>
              <a:rPr lang="en-US" sz="2800" b="1" dirty="0" smtClean="0">
                <a:solidFill>
                  <a:schemeClr val="accent2"/>
                </a:solidFill>
                <a:cs typeface="Arial" charset="0"/>
              </a:rPr>
              <a:t>.</a:t>
            </a:r>
            <a:endParaRPr lang="en-US" sz="2800" b="1" dirty="0">
              <a:solidFill>
                <a:schemeClr val="accent2"/>
              </a:solidFill>
              <a:cs typeface="Arial"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2530" name="Rectangle 2"/>
          <p:cNvSpPr>
            <a:spLocks noChangeArrowheads="1"/>
          </p:cNvSpPr>
          <p:nvPr/>
        </p:nvSpPr>
        <p:spPr bwMode="auto">
          <a:xfrm>
            <a:off x="304800" y="228600"/>
            <a:ext cx="8534400" cy="990600"/>
          </a:xfrm>
          <a:prstGeom prst="rect">
            <a:avLst/>
          </a:prstGeom>
          <a:no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304800"/>
            <a:ext cx="9144000" cy="9144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Brand Communities</a:t>
            </a:r>
            <a:endParaRPr lang="en-US" sz="4400" b="1" dirty="0">
              <a:solidFill>
                <a:schemeClr val="accent2"/>
              </a:solidFill>
              <a:effectLst>
                <a:outerShdw blurRad="38100" dist="38100" dir="2700000" algn="tl">
                  <a:srgbClr val="C0C0C0"/>
                </a:outerShdw>
              </a:effectLst>
            </a:endParaRPr>
          </a:p>
        </p:txBody>
      </p:sp>
      <p:sp>
        <p:nvSpPr>
          <p:cNvPr id="22533" name="Rectangle 3"/>
          <p:cNvSpPr txBox="1">
            <a:spLocks noChangeArrowheads="1"/>
          </p:cNvSpPr>
          <p:nvPr/>
        </p:nvSpPr>
        <p:spPr bwMode="auto">
          <a:xfrm>
            <a:off x="685800" y="1562100"/>
            <a:ext cx="7772400" cy="44577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accent2"/>
              </a:buClr>
              <a:buFontTx/>
              <a:buChar char="•"/>
            </a:pPr>
            <a:r>
              <a:rPr lang="en-US" sz="2800" b="1" dirty="0">
                <a:solidFill>
                  <a:schemeClr val="accent2"/>
                </a:solidFill>
              </a:rPr>
              <a:t>Demonstration of Brand loyalty, devotion</a:t>
            </a:r>
          </a:p>
          <a:p>
            <a:pPr marL="342900" indent="-342900" eaLnBrk="0" hangingPunct="0">
              <a:spcBef>
                <a:spcPct val="20000"/>
              </a:spcBef>
              <a:buClr>
                <a:schemeClr val="accent2"/>
              </a:buClr>
              <a:buFontTx/>
              <a:buChar char="•"/>
            </a:pPr>
            <a:r>
              <a:rPr lang="en-US" sz="2800" b="1" dirty="0">
                <a:solidFill>
                  <a:schemeClr val="accent2"/>
                </a:solidFill>
              </a:rPr>
              <a:t>Symbolic meaning</a:t>
            </a:r>
          </a:p>
          <a:p>
            <a:pPr marL="342900" indent="-342900" eaLnBrk="0" hangingPunct="0">
              <a:spcBef>
                <a:spcPct val="20000"/>
              </a:spcBef>
              <a:buClr>
                <a:schemeClr val="accent2"/>
              </a:buClr>
              <a:buFontTx/>
              <a:buChar char="•"/>
            </a:pPr>
            <a:r>
              <a:rPr lang="en-US" sz="2800" b="1" dirty="0">
                <a:solidFill>
                  <a:schemeClr val="accent2"/>
                </a:solidFill>
              </a:rPr>
              <a:t>Interactions between brand and consumer</a:t>
            </a:r>
          </a:p>
          <a:p>
            <a:pPr marL="342900" indent="-342900" eaLnBrk="0" hangingPunct="0">
              <a:spcBef>
                <a:spcPct val="20000"/>
              </a:spcBef>
              <a:buClr>
                <a:schemeClr val="accent2"/>
              </a:buClr>
              <a:buFontTx/>
              <a:buChar char="•"/>
            </a:pPr>
            <a:r>
              <a:rPr lang="en-US" sz="2800" b="1" dirty="0">
                <a:solidFill>
                  <a:schemeClr val="accent2"/>
                </a:solidFill>
              </a:rPr>
              <a:t>Shared values and experiences</a:t>
            </a:r>
          </a:p>
          <a:p>
            <a:pPr marL="342900" indent="-342900" eaLnBrk="0" hangingPunct="0">
              <a:spcBef>
                <a:spcPct val="20000"/>
              </a:spcBef>
              <a:buClr>
                <a:schemeClr val="accent2"/>
              </a:buClr>
              <a:buFontTx/>
              <a:buChar char="•"/>
            </a:pPr>
            <a:r>
              <a:rPr lang="en-US" sz="2800" b="1" dirty="0">
                <a:solidFill>
                  <a:schemeClr val="accent2"/>
                </a:solidFill>
              </a:rPr>
              <a:t>Cannot be created by brands itself</a:t>
            </a:r>
          </a:p>
          <a:p>
            <a:pPr marL="342900" indent="-342900" eaLnBrk="0" hangingPunct="0">
              <a:spcBef>
                <a:spcPct val="20000"/>
              </a:spcBef>
              <a:buClr>
                <a:schemeClr val="accent2"/>
              </a:buClr>
              <a:buFontTx/>
              <a:buChar char="•"/>
            </a:pPr>
            <a:r>
              <a:rPr lang="en-US" sz="2800" b="1" dirty="0">
                <a:solidFill>
                  <a:schemeClr val="accent2"/>
                </a:solidFill>
              </a:rPr>
              <a:t>Marketing can enhance community experience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3554" name="Rectangle 2"/>
          <p:cNvSpPr>
            <a:spLocks noGrp="1" noChangeArrowheads="1"/>
          </p:cNvSpPr>
          <p:nvPr>
            <p:ph type="ctrTitle"/>
          </p:nvPr>
        </p:nvSpPr>
        <p:spPr>
          <a:xfrm>
            <a:off x="304800" y="152400"/>
            <a:ext cx="8534400" cy="1066800"/>
          </a:xfrm>
        </p:spPr>
        <p:txBody>
          <a:bodyPr/>
          <a:lstStyle/>
          <a:p>
            <a:r>
              <a:rPr lang="en-US" sz="4000" dirty="0" smtClean="0">
                <a:solidFill>
                  <a:schemeClr val="accent2"/>
                </a:solidFill>
                <a:latin typeface="Tahoma" pitchFamily="34" charset="0"/>
              </a:rPr>
              <a:t>Enhancing a Brand Community</a:t>
            </a:r>
          </a:p>
        </p:txBody>
      </p:sp>
      <p:sp>
        <p:nvSpPr>
          <p:cNvPr id="23556" name="Rectangle 3"/>
          <p:cNvSpPr txBox="1">
            <a:spLocks noChangeArrowheads="1"/>
          </p:cNvSpPr>
          <p:nvPr/>
        </p:nvSpPr>
        <p:spPr bwMode="auto">
          <a:xfrm>
            <a:off x="419100" y="1981200"/>
            <a:ext cx="8305800" cy="3124200"/>
          </a:xfrm>
          <a:prstGeom prst="rect">
            <a:avLst/>
          </a:prstGeom>
          <a:noFill/>
          <a:ln w="9525">
            <a:noFill/>
            <a:miter lim="800000"/>
            <a:headEnd/>
            <a:tailEnd/>
          </a:ln>
        </p:spPr>
        <p:txBody>
          <a:bodyPr lIns="92075" tIns="46038" rIns="92075" bIns="46038"/>
          <a:lstStyle/>
          <a:p>
            <a:pPr marL="342900" indent="-342900">
              <a:spcBef>
                <a:spcPct val="20000"/>
              </a:spcBef>
              <a:buClr>
                <a:schemeClr val="accent2"/>
              </a:buClr>
              <a:buFontTx/>
              <a:buChar char="•"/>
            </a:pPr>
            <a:r>
              <a:rPr lang="en-US" sz="2800" b="1" dirty="0">
                <a:solidFill>
                  <a:schemeClr val="accent2"/>
                </a:solidFill>
              </a:rPr>
              <a:t>Benefits to encourage new customers </a:t>
            </a:r>
          </a:p>
          <a:p>
            <a:pPr marL="342900" indent="-342900">
              <a:spcBef>
                <a:spcPct val="20000"/>
              </a:spcBef>
              <a:buClr>
                <a:schemeClr val="accent2"/>
              </a:buClr>
              <a:buFontTx/>
              <a:buChar char="•"/>
            </a:pPr>
            <a:r>
              <a:rPr lang="en-US" sz="2800" b="1" dirty="0">
                <a:solidFill>
                  <a:schemeClr val="accent2"/>
                </a:solidFill>
              </a:rPr>
              <a:t>Provide materials not available </a:t>
            </a:r>
            <a:r>
              <a:rPr lang="en-US" sz="2800" b="1" dirty="0" smtClean="0">
                <a:solidFill>
                  <a:schemeClr val="accent2"/>
                </a:solidFill>
              </a:rPr>
              <a:t>elsewhere .</a:t>
            </a:r>
            <a:endParaRPr lang="en-US" sz="2800" b="1" dirty="0">
              <a:solidFill>
                <a:schemeClr val="accent2"/>
              </a:solidFill>
            </a:endParaRPr>
          </a:p>
          <a:p>
            <a:pPr marL="342900" indent="-342900">
              <a:spcBef>
                <a:spcPct val="20000"/>
              </a:spcBef>
              <a:buClr>
                <a:schemeClr val="accent2"/>
              </a:buClr>
              <a:buFontTx/>
              <a:buChar char="•"/>
            </a:pPr>
            <a:r>
              <a:rPr lang="en-US" sz="2800" b="1" dirty="0">
                <a:solidFill>
                  <a:schemeClr val="accent2"/>
                </a:solidFill>
              </a:rPr>
              <a:t>Involve firm representatives in the groups.</a:t>
            </a:r>
          </a:p>
          <a:p>
            <a:pPr marL="342900" indent="-342900">
              <a:spcBef>
                <a:spcPct val="20000"/>
              </a:spcBef>
              <a:buClr>
                <a:schemeClr val="accent2"/>
              </a:buClr>
              <a:buFontTx/>
              <a:buChar char="•"/>
            </a:pPr>
            <a:r>
              <a:rPr lang="en-US" sz="2800" b="1" dirty="0">
                <a:solidFill>
                  <a:schemeClr val="accent2"/>
                </a:solidFill>
              </a:rPr>
              <a:t>Sponsor meetings and </a:t>
            </a:r>
            <a:r>
              <a:rPr lang="en-US" sz="2800" b="1" dirty="0" smtClean="0">
                <a:solidFill>
                  <a:schemeClr val="accent2"/>
                </a:solidFill>
              </a:rPr>
              <a:t>events</a:t>
            </a:r>
            <a:r>
              <a:rPr lang="en-US" sz="2800" b="1" dirty="0">
                <a:solidFill>
                  <a:schemeClr val="accent2"/>
                </a:solidFill>
              </a:rPr>
              <a:t>.</a:t>
            </a:r>
          </a:p>
          <a:p>
            <a:pPr marL="342900" indent="-342900">
              <a:spcBef>
                <a:spcPct val="20000"/>
              </a:spcBef>
              <a:buClr>
                <a:schemeClr val="accent2"/>
              </a:buClr>
              <a:buFontTx/>
              <a:buChar char="•"/>
            </a:pPr>
            <a:r>
              <a:rPr lang="en-US" sz="2800" b="1" dirty="0">
                <a:solidFill>
                  <a:schemeClr val="accent2"/>
                </a:solidFill>
              </a:rPr>
              <a:t>Promote communications among members.</a:t>
            </a:r>
          </a:p>
          <a:p>
            <a:pPr marL="342900" indent="-342900">
              <a:spcBef>
                <a:spcPct val="20000"/>
              </a:spcBef>
              <a:buClr>
                <a:schemeClr val="accent2"/>
              </a:buClr>
              <a:buFontTx/>
              <a:buChar char="•"/>
            </a:pPr>
            <a:r>
              <a:rPr lang="en-US" sz="2800" b="1" dirty="0">
                <a:solidFill>
                  <a:schemeClr val="accent2"/>
                </a:solidFill>
              </a:rPr>
              <a:t>Build </a:t>
            </a:r>
            <a:r>
              <a:rPr lang="en-US" sz="2800" b="1" dirty="0" smtClean="0">
                <a:solidFill>
                  <a:schemeClr val="accent2"/>
                </a:solidFill>
              </a:rPr>
              <a:t>brand </a:t>
            </a:r>
            <a:r>
              <a:rPr lang="en-US" sz="2800" b="1" dirty="0">
                <a:solidFill>
                  <a:schemeClr val="accent2"/>
                </a:solidFill>
              </a:rPr>
              <a:t>reputation.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4578" name="Slide Number Placeholder 5"/>
          <p:cNvSpPr txBox="1">
            <a:spLocks noGrp="1"/>
          </p:cNvSpPr>
          <p:nvPr/>
        </p:nvSpPr>
        <p:spPr bwMode="auto">
          <a:xfrm>
            <a:off x="7010400" y="6553200"/>
            <a:ext cx="1905000" cy="457200"/>
          </a:xfrm>
          <a:prstGeom prst="rect">
            <a:avLst/>
          </a:prstGeom>
          <a:noFill/>
          <a:ln w="9525">
            <a:noFill/>
            <a:miter lim="800000"/>
            <a:headEnd/>
            <a:tailEnd/>
          </a:ln>
        </p:spPr>
        <p:txBody>
          <a:bodyPr wrap="none" lIns="92075" tIns="46038" rIns="92075" bIns="46038" anchor="ctr"/>
          <a:lstStyle/>
          <a:p>
            <a:pPr algn="r" eaLnBrk="0" hangingPunct="0"/>
            <a:r>
              <a:rPr lang="en-US" sz="1400" i="1" dirty="0">
                <a:latin typeface="Arial" charset="0"/>
              </a:rPr>
              <a:t>10-</a:t>
            </a:r>
            <a:fld id="{EF056B4B-5766-4F7C-AE5F-6BBDFDB4A5B6}" type="slidenum">
              <a:rPr lang="en-US" sz="1400" i="1">
                <a:latin typeface="Arial" charset="0"/>
              </a:rPr>
              <a:pPr algn="r" eaLnBrk="0" hangingPunct="0"/>
              <a:t>25</a:t>
            </a:fld>
            <a:endParaRPr lang="en-US" sz="1400" i="1" dirty="0">
              <a:latin typeface="Arial" charset="0"/>
            </a:endParaRPr>
          </a:p>
        </p:txBody>
      </p:sp>
      <p:sp>
        <p:nvSpPr>
          <p:cNvPr id="24579" name="Rectangle 1026"/>
          <p:cNvSpPr>
            <a:spLocks noGrp="1" noChangeArrowheads="1"/>
          </p:cNvSpPr>
          <p:nvPr>
            <p:ph type="ctrTitle"/>
          </p:nvPr>
        </p:nvSpPr>
        <p:spPr>
          <a:xfrm>
            <a:off x="304800" y="181428"/>
            <a:ext cx="8534400" cy="989013"/>
          </a:xfrm>
        </p:spPr>
        <p:txBody>
          <a:bodyPr lIns="92075" tIns="46038" rIns="92075" bIns="46038"/>
          <a:lstStyle/>
          <a:p>
            <a:r>
              <a:rPr lang="en-US" sz="4400" dirty="0" smtClean="0">
                <a:solidFill>
                  <a:schemeClr val="accent2"/>
                </a:solidFill>
                <a:latin typeface="Tahoma" pitchFamily="34" charset="0"/>
              </a:rPr>
              <a:t>Sponsored Consumers</a:t>
            </a:r>
          </a:p>
        </p:txBody>
      </p:sp>
      <p:sp>
        <p:nvSpPr>
          <p:cNvPr id="24580" name="Rectangle 1027"/>
          <p:cNvSpPr>
            <a:spLocks noGrp="1" noChangeArrowheads="1"/>
          </p:cNvSpPr>
          <p:nvPr>
            <p:ph type="subTitle" idx="1"/>
          </p:nvPr>
        </p:nvSpPr>
        <p:spPr>
          <a:xfrm>
            <a:off x="381000" y="1676400"/>
            <a:ext cx="8382000" cy="4114800"/>
          </a:xfrm>
        </p:spPr>
        <p:txBody>
          <a:bodyPr lIns="92075" tIns="46038" rIns="92075" bIns="46038"/>
          <a:lstStyle/>
          <a:p>
            <a:pPr>
              <a:buClr>
                <a:srgbClr val="000099"/>
              </a:buClr>
            </a:pPr>
            <a:r>
              <a:rPr lang="en-US" sz="2800" dirty="0" smtClean="0">
                <a:solidFill>
                  <a:schemeClr val="accent2"/>
                </a:solidFill>
                <a:latin typeface="Tahoma" pitchFamily="34" charset="0"/>
              </a:rPr>
              <a:t>Agent or advocate for a new brand</a:t>
            </a:r>
          </a:p>
          <a:p>
            <a:pPr lvl="1"/>
            <a:r>
              <a:rPr lang="en-US" sz="2400" dirty="0" smtClean="0">
                <a:solidFill>
                  <a:schemeClr val="accent2"/>
                </a:solidFill>
                <a:latin typeface="Tahoma" pitchFamily="34" charset="0"/>
              </a:rPr>
              <a:t>Apple, Sony, HP, etc.</a:t>
            </a:r>
          </a:p>
          <a:p>
            <a:pPr>
              <a:buClr>
                <a:srgbClr val="000099"/>
              </a:buClr>
            </a:pPr>
            <a:r>
              <a:rPr lang="en-US" sz="2800" dirty="0" smtClean="0">
                <a:solidFill>
                  <a:schemeClr val="accent2"/>
                </a:solidFill>
                <a:latin typeface="Tahoma" pitchFamily="34" charset="0"/>
              </a:rPr>
              <a:t>Brand ambassadors or customer evangelists</a:t>
            </a:r>
            <a:r>
              <a:rPr lang="en-US" sz="2400" dirty="0" smtClean="0">
                <a:solidFill>
                  <a:schemeClr val="accent2"/>
                </a:solidFill>
                <a:latin typeface="Tahoma" pitchFamily="34" charset="0"/>
              </a:rPr>
              <a:t>	</a:t>
            </a:r>
          </a:p>
          <a:p>
            <a:pPr lvl="1" algn="l">
              <a:buClr>
                <a:schemeClr val="accent2"/>
              </a:buClr>
              <a:buFont typeface="Tahoma" pitchFamily="34" charset="0"/>
              <a:buChar char="•"/>
            </a:pPr>
            <a:r>
              <a:rPr lang="en-US" sz="2400" dirty="0" smtClean="0">
                <a:solidFill>
                  <a:schemeClr val="accent2"/>
                </a:solidFill>
                <a:latin typeface="Tahoma" pitchFamily="34" charset="0"/>
              </a:rPr>
              <a:t>Individuals who already like brand</a:t>
            </a:r>
          </a:p>
          <a:p>
            <a:pPr lvl="1" algn="l">
              <a:buClr>
                <a:schemeClr val="accent2"/>
              </a:buClr>
              <a:buFont typeface="Tahoma" pitchFamily="34" charset="0"/>
              <a:buChar char="•"/>
            </a:pPr>
            <a:r>
              <a:rPr lang="en-US" sz="2400" dirty="0" smtClean="0">
                <a:solidFill>
                  <a:schemeClr val="accent2"/>
                </a:solidFill>
                <a:latin typeface="Tahoma" pitchFamily="34" charset="0"/>
              </a:rPr>
              <a:t>Offer incentives in exchange for advocacy</a:t>
            </a:r>
          </a:p>
          <a:p>
            <a:pPr lvl="1" algn="l">
              <a:buClr>
                <a:schemeClr val="accent2"/>
              </a:buClr>
              <a:buFont typeface="Tahoma" pitchFamily="34" charset="0"/>
              <a:buChar char="•"/>
            </a:pPr>
            <a:r>
              <a:rPr lang="en-US" sz="2400" dirty="0" smtClean="0">
                <a:solidFill>
                  <a:schemeClr val="accent2"/>
                </a:solidFill>
                <a:latin typeface="Tahoma" pitchFamily="34" charset="0"/>
              </a:rPr>
              <a:t>Selection based on</a:t>
            </a:r>
          </a:p>
          <a:p>
            <a:pPr lvl="1" algn="l">
              <a:buClr>
                <a:schemeClr val="accent2"/>
              </a:buClr>
              <a:buFont typeface="Tahoma" pitchFamily="34" charset="0"/>
              <a:buChar char="•"/>
            </a:pPr>
            <a:r>
              <a:rPr lang="en-US" sz="2400" dirty="0" smtClean="0">
                <a:solidFill>
                  <a:schemeClr val="accent2"/>
                </a:solidFill>
                <a:latin typeface="Tahoma" pitchFamily="34" charset="0"/>
              </a:rPr>
              <a:t>Devotion to brand</a:t>
            </a:r>
          </a:p>
          <a:p>
            <a:pPr lvl="1" algn="l">
              <a:buClr>
                <a:schemeClr val="accent2"/>
              </a:buClr>
              <a:buFont typeface="Tahoma" pitchFamily="34" charset="0"/>
              <a:buChar char="•"/>
            </a:pPr>
            <a:r>
              <a:rPr lang="en-US" sz="2400" dirty="0" smtClean="0">
                <a:solidFill>
                  <a:schemeClr val="accent2"/>
                </a:solidFill>
                <a:latin typeface="Tahoma" pitchFamily="34" charset="0"/>
              </a:rPr>
              <a:t>Low-cost marketing events</a:t>
            </a:r>
          </a:p>
          <a:p>
            <a:pPr>
              <a:buFontTx/>
              <a:buNone/>
            </a:pPr>
            <a:endParaRPr lang="en-US" sz="2400"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152400"/>
            <a:ext cx="9144000" cy="11430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Alternative Media Programs</a:t>
            </a:r>
            <a:endParaRPr lang="en-US" sz="4400" b="1" dirty="0">
              <a:solidFill>
                <a:schemeClr val="accent2"/>
              </a:solidFill>
              <a:effectLst>
                <a:outerShdw blurRad="38100" dist="38100" dir="2700000" algn="tl">
                  <a:srgbClr val="C0C0C0"/>
                </a:outerShdw>
              </a:effectLst>
            </a:endParaRPr>
          </a:p>
        </p:txBody>
      </p:sp>
      <p:sp>
        <p:nvSpPr>
          <p:cNvPr id="5125" name="Rectangle 3"/>
          <p:cNvSpPr txBox="1">
            <a:spLocks noChangeArrowheads="1"/>
          </p:cNvSpPr>
          <p:nvPr/>
        </p:nvSpPr>
        <p:spPr bwMode="auto">
          <a:xfrm>
            <a:off x="609600" y="1981200"/>
            <a:ext cx="8077200" cy="31242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3200" b="1" dirty="0">
                <a:solidFill>
                  <a:schemeClr val="accent2"/>
                </a:solidFill>
              </a:rPr>
              <a:t>Requires creativity and imagination</a:t>
            </a:r>
          </a:p>
          <a:p>
            <a:pPr marL="342900" indent="-342900" eaLnBrk="0" hangingPunct="0">
              <a:spcBef>
                <a:spcPct val="10000"/>
              </a:spcBef>
              <a:buClr>
                <a:schemeClr val="accent2"/>
              </a:buClr>
              <a:buFontTx/>
              <a:buChar char="•"/>
              <a:tabLst>
                <a:tab pos="0" algn="l"/>
              </a:tabLst>
            </a:pPr>
            <a:r>
              <a:rPr lang="en-US" sz="3200" b="1" dirty="0">
                <a:solidFill>
                  <a:schemeClr val="accent2"/>
                </a:solidFill>
              </a:rPr>
              <a:t>Alternative media programs</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Buzz marketing</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Guerilla marketing</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Product placement</a:t>
            </a:r>
          </a:p>
          <a:p>
            <a:pPr marL="742950" lvl="1" indent="-285750" eaLnBrk="0" hangingPunct="0">
              <a:spcBef>
                <a:spcPct val="10000"/>
              </a:spcBef>
              <a:buClr>
                <a:schemeClr val="accent2"/>
              </a:buClr>
              <a:buFont typeface="Wingdings" pitchFamily="2" charset="2"/>
              <a:buChar char="§"/>
              <a:tabLst>
                <a:tab pos="0" algn="l"/>
              </a:tabLst>
            </a:pPr>
            <a:r>
              <a:rPr lang="en-US" sz="2800" b="1" dirty="0">
                <a:solidFill>
                  <a:schemeClr val="accent2"/>
                </a:solidFill>
              </a:rPr>
              <a:t>Lifestyle marketing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76200"/>
            <a:ext cx="9144000" cy="1143000"/>
          </a:xfrm>
          <a:prstGeom prst="rect">
            <a:avLst/>
          </a:prstGeom>
          <a:noFill/>
          <a:ln w="9525">
            <a:noFill/>
            <a:miter lim="800000"/>
            <a:headEnd/>
            <a:tailEnd/>
          </a:ln>
        </p:spPr>
        <p:txBody>
          <a:bodyPr anchor="ctr"/>
          <a:lstStyle/>
          <a:p>
            <a:pPr algn="ctr" eaLnBrk="0" hangingPunct="0">
              <a:defRPr/>
            </a:pPr>
            <a:r>
              <a:rPr lang="en-US" sz="4400" b="1" dirty="0">
                <a:solidFill>
                  <a:schemeClr val="accent2"/>
                </a:solidFill>
              </a:rPr>
              <a:t>Buzz Marketing</a:t>
            </a:r>
            <a:endParaRPr lang="en-US" sz="4400" b="1" dirty="0">
              <a:solidFill>
                <a:schemeClr val="accent2"/>
              </a:solidFill>
              <a:effectLst>
                <a:outerShdw blurRad="38100" dist="38100" dir="2700000" algn="tl">
                  <a:srgbClr val="C0C0C0"/>
                </a:outerShdw>
              </a:effectLst>
            </a:endParaRPr>
          </a:p>
        </p:txBody>
      </p:sp>
      <p:sp>
        <p:nvSpPr>
          <p:cNvPr id="6149" name="Rectangle 3"/>
          <p:cNvSpPr txBox="1">
            <a:spLocks noChangeArrowheads="1"/>
          </p:cNvSpPr>
          <p:nvPr/>
        </p:nvSpPr>
        <p:spPr bwMode="auto">
          <a:xfrm>
            <a:off x="838200" y="1676400"/>
            <a:ext cx="7620000" cy="39624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Word-of-mouth marketing</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rgbClr val="00B050"/>
                </a:solidFill>
              </a:rPr>
              <a:t>Higher credibility</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Fast growth – now $1 billion annually</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Methods of generating buzz</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Consumers who like a brand</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Sponsored consumers</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Company or agency generated buzz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0484" name="Rectangle 1026"/>
          <p:cNvSpPr>
            <a:spLocks noGrp="1" noChangeArrowheads="1"/>
          </p:cNvSpPr>
          <p:nvPr>
            <p:ph type="ctrTitle"/>
          </p:nvPr>
        </p:nvSpPr>
        <p:spPr>
          <a:xfrm>
            <a:off x="304800" y="152400"/>
            <a:ext cx="8531352" cy="1188720"/>
          </a:xfrm>
        </p:spPr>
        <p:txBody>
          <a:bodyPr/>
          <a:lstStyle/>
          <a:p>
            <a:pPr algn="ctr"/>
            <a:r>
              <a:rPr lang="en-US" sz="4400" dirty="0" smtClean="0">
                <a:solidFill>
                  <a:schemeClr val="accent2"/>
                </a:solidFill>
                <a:latin typeface="Tahoma" pitchFamily="34" charset="0"/>
                <a:ea typeface="Tahoma" pitchFamily="34" charset="0"/>
                <a:cs typeface="Tahoma" pitchFamily="34" charset="0"/>
              </a:rPr>
              <a:t>Buzz Marketing Stages</a:t>
            </a:r>
          </a:p>
        </p:txBody>
      </p:sp>
      <p:sp>
        <p:nvSpPr>
          <p:cNvPr id="20485" name="Rectangle 1027"/>
          <p:cNvSpPr>
            <a:spLocks noGrp="1" noChangeArrowheads="1"/>
          </p:cNvSpPr>
          <p:nvPr>
            <p:ph type="subTitle" idx="1"/>
          </p:nvPr>
        </p:nvSpPr>
        <p:spPr>
          <a:xfrm>
            <a:off x="838200" y="2895600"/>
            <a:ext cx="7543800" cy="3200400"/>
          </a:xfrm>
        </p:spPr>
        <p:txBody>
          <a:bodyPr/>
          <a:lstStyle/>
          <a:p>
            <a:pPr marL="457200"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Buzz marketing difficult during inoculation stage</a:t>
            </a:r>
          </a:p>
          <a:p>
            <a:pPr marL="457200"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Must use brand ambassadors or customer evangelists</a:t>
            </a:r>
          </a:p>
          <a:p>
            <a:pPr marL="457200"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True customer-generated buzz occurs after awareness</a:t>
            </a:r>
          </a:p>
          <a:p>
            <a:pPr marL="457200"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Awareness generated through traditional advertising</a:t>
            </a:r>
          </a:p>
        </p:txBody>
      </p:sp>
      <p:grpSp>
        <p:nvGrpSpPr>
          <p:cNvPr id="15" name="Group 14"/>
          <p:cNvGrpSpPr/>
          <p:nvPr/>
        </p:nvGrpSpPr>
        <p:grpSpPr>
          <a:xfrm>
            <a:off x="685800" y="1981200"/>
            <a:ext cx="7947445" cy="646331"/>
            <a:chOff x="914400" y="1981200"/>
            <a:chExt cx="7947445" cy="646331"/>
          </a:xfrm>
        </p:grpSpPr>
        <p:sp>
          <p:nvSpPr>
            <p:cNvPr id="10" name="TextBox 9"/>
            <p:cNvSpPr txBox="1"/>
            <p:nvPr/>
          </p:nvSpPr>
          <p:spPr>
            <a:xfrm>
              <a:off x="914400" y="2133600"/>
              <a:ext cx="1664238" cy="400110"/>
            </a:xfrm>
            <a:prstGeom prst="rect">
              <a:avLst/>
            </a:prstGeom>
            <a:noFill/>
          </p:spPr>
          <p:txBody>
            <a:bodyPr wrap="none" rtlCol="0">
              <a:spAutoFit/>
            </a:bodyPr>
            <a:lstStyle/>
            <a:p>
              <a:r>
                <a:rPr lang="en-US" sz="2000" b="1" dirty="0" smtClean="0">
                  <a:solidFill>
                    <a:srgbClr val="00B050"/>
                  </a:solidFill>
                  <a:ea typeface="Tahoma" pitchFamily="34" charset="0"/>
                  <a:cs typeface="Tahoma" pitchFamily="34" charset="0"/>
                </a:rPr>
                <a:t>Inoculation</a:t>
              </a:r>
              <a:endParaRPr lang="en-US" sz="2000" b="1" dirty="0">
                <a:solidFill>
                  <a:srgbClr val="00B050"/>
                </a:solidFill>
                <a:ea typeface="Tahoma" pitchFamily="34" charset="0"/>
                <a:cs typeface="Tahoma" pitchFamily="34" charset="0"/>
              </a:endParaRPr>
            </a:p>
          </p:txBody>
        </p:sp>
        <p:sp>
          <p:nvSpPr>
            <p:cNvPr id="11" name="TextBox 10"/>
            <p:cNvSpPr txBox="1"/>
            <p:nvPr/>
          </p:nvSpPr>
          <p:spPr>
            <a:xfrm>
              <a:off x="3276600" y="2057400"/>
              <a:ext cx="2156360" cy="523220"/>
            </a:xfrm>
            <a:prstGeom prst="rect">
              <a:avLst/>
            </a:prstGeom>
            <a:noFill/>
          </p:spPr>
          <p:txBody>
            <a:bodyPr wrap="none" rtlCol="0">
              <a:spAutoFit/>
            </a:bodyPr>
            <a:lstStyle/>
            <a:p>
              <a:r>
                <a:rPr lang="en-US" sz="2800" b="1" dirty="0" smtClean="0">
                  <a:solidFill>
                    <a:srgbClr val="00B050"/>
                  </a:solidFill>
                  <a:ea typeface="Tahoma" pitchFamily="34" charset="0"/>
                  <a:cs typeface="Tahoma" pitchFamily="34" charset="0"/>
                </a:rPr>
                <a:t>Incubation</a:t>
              </a:r>
              <a:endParaRPr lang="en-US" sz="2800" b="1" dirty="0">
                <a:solidFill>
                  <a:srgbClr val="00B050"/>
                </a:solidFill>
                <a:ea typeface="Tahoma" pitchFamily="34" charset="0"/>
                <a:cs typeface="Tahoma" pitchFamily="34" charset="0"/>
              </a:endParaRPr>
            </a:p>
          </p:txBody>
        </p:sp>
        <p:sp>
          <p:nvSpPr>
            <p:cNvPr id="12" name="TextBox 11"/>
            <p:cNvSpPr txBox="1"/>
            <p:nvPr/>
          </p:nvSpPr>
          <p:spPr>
            <a:xfrm>
              <a:off x="6553200" y="1981200"/>
              <a:ext cx="2308645" cy="646331"/>
            </a:xfrm>
            <a:prstGeom prst="rect">
              <a:avLst/>
            </a:prstGeom>
            <a:noFill/>
          </p:spPr>
          <p:txBody>
            <a:bodyPr wrap="none" rtlCol="0">
              <a:spAutoFit/>
            </a:bodyPr>
            <a:lstStyle/>
            <a:p>
              <a:r>
                <a:rPr lang="en-US" sz="3600" b="1" dirty="0" smtClean="0">
                  <a:solidFill>
                    <a:srgbClr val="00B050"/>
                  </a:solidFill>
                  <a:ea typeface="Tahoma" pitchFamily="34" charset="0"/>
                  <a:cs typeface="Tahoma" pitchFamily="34" charset="0"/>
                </a:rPr>
                <a:t>Infection</a:t>
              </a:r>
              <a:endParaRPr lang="en-US" sz="3600" b="1" dirty="0">
                <a:solidFill>
                  <a:srgbClr val="00B050"/>
                </a:solidFill>
                <a:ea typeface="Tahoma" pitchFamily="34" charset="0"/>
                <a:cs typeface="Tahoma" pitchFamily="34" charset="0"/>
              </a:endParaRPr>
            </a:p>
          </p:txBody>
        </p:sp>
        <p:cxnSp>
          <p:nvCxnSpPr>
            <p:cNvPr id="14" name="Straight Arrow Connector 13"/>
            <p:cNvCxnSpPr>
              <a:stCxn id="10" idx="3"/>
              <a:endCxn id="11" idx="1"/>
            </p:cNvCxnSpPr>
            <p:nvPr/>
          </p:nvCxnSpPr>
          <p:spPr bwMode="auto">
            <a:xfrm flipV="1">
              <a:off x="2578638" y="2319010"/>
              <a:ext cx="697962" cy="14645"/>
            </a:xfrm>
            <a:prstGeom prst="straightConnector1">
              <a:avLst/>
            </a:prstGeom>
            <a:solidFill>
              <a:schemeClr val="accent1"/>
            </a:solidFill>
            <a:ln w="38100" cap="flat" cmpd="sng" algn="ctr">
              <a:solidFill>
                <a:srgbClr val="000099"/>
              </a:solidFill>
              <a:prstDash val="solid"/>
              <a:round/>
              <a:headEnd type="none" w="sm" len="sm"/>
              <a:tailEnd type="arrow"/>
            </a:ln>
            <a:effectLst/>
          </p:spPr>
        </p:cxnSp>
        <p:cxnSp>
          <p:nvCxnSpPr>
            <p:cNvPr id="16" name="Straight Arrow Connector 15"/>
            <p:cNvCxnSpPr>
              <a:stCxn id="11" idx="3"/>
              <a:endCxn id="12" idx="1"/>
            </p:cNvCxnSpPr>
            <p:nvPr/>
          </p:nvCxnSpPr>
          <p:spPr bwMode="auto">
            <a:xfrm flipV="1">
              <a:off x="5432960" y="2304366"/>
              <a:ext cx="1120240" cy="14644"/>
            </a:xfrm>
            <a:prstGeom prst="straightConnector1">
              <a:avLst/>
            </a:prstGeom>
            <a:solidFill>
              <a:schemeClr val="accent1"/>
            </a:solidFill>
            <a:ln w="57150" cap="flat" cmpd="sng" algn="ctr">
              <a:solidFill>
                <a:srgbClr val="000099"/>
              </a:solidFill>
              <a:prstDash val="solid"/>
              <a:round/>
              <a:headEnd type="none" w="sm" len="sm"/>
              <a:tailEnd type="arrow"/>
            </a:ln>
            <a:effectLst/>
          </p:spPr>
        </p:cxn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7" name="Rectangle 4"/>
          <p:cNvSpPr txBox="1">
            <a:spLocks noChangeArrowheads="1"/>
          </p:cNvSpPr>
          <p:nvPr/>
        </p:nvSpPr>
        <p:spPr bwMode="auto">
          <a:xfrm>
            <a:off x="0" y="76200"/>
            <a:ext cx="9144000" cy="1143000"/>
          </a:xfrm>
          <a:prstGeom prst="rect">
            <a:avLst/>
          </a:prstGeom>
          <a:noFill/>
          <a:ln w="9525">
            <a:noFill/>
            <a:miter lim="800000"/>
            <a:headEnd/>
            <a:tailEnd/>
          </a:ln>
        </p:spPr>
        <p:txBody>
          <a:bodyPr anchor="ctr"/>
          <a:lstStyle/>
          <a:p>
            <a:pPr algn="ctr" eaLnBrk="0" hangingPunct="0">
              <a:defRPr/>
            </a:pPr>
            <a:r>
              <a:rPr lang="en-US" sz="4400" b="1" dirty="0" smtClean="0">
                <a:solidFill>
                  <a:schemeClr val="accent2"/>
                </a:solidFill>
              </a:rPr>
              <a:t>Guerilla </a:t>
            </a:r>
            <a:r>
              <a:rPr lang="en-US" sz="4400" b="1" dirty="0">
                <a:solidFill>
                  <a:schemeClr val="accent2"/>
                </a:solidFill>
              </a:rPr>
              <a:t>Marketing</a:t>
            </a:r>
            <a:endParaRPr lang="en-US" sz="4400" b="1" dirty="0">
              <a:solidFill>
                <a:schemeClr val="accent2"/>
              </a:solidFill>
              <a:effectLst>
                <a:outerShdw blurRad="38100" dist="38100" dir="2700000" algn="tl">
                  <a:srgbClr val="C0C0C0"/>
                </a:outerShdw>
              </a:effectLst>
            </a:endParaRPr>
          </a:p>
        </p:txBody>
      </p:sp>
      <p:sp>
        <p:nvSpPr>
          <p:cNvPr id="9221" name="Rectangle 1027"/>
          <p:cNvSpPr txBox="1">
            <a:spLocks noChangeArrowheads="1"/>
          </p:cNvSpPr>
          <p:nvPr/>
        </p:nvSpPr>
        <p:spPr bwMode="auto">
          <a:xfrm>
            <a:off x="1409700" y="1676400"/>
            <a:ext cx="6324600" cy="4419600"/>
          </a:xfrm>
          <a:prstGeom prst="rect">
            <a:avLst/>
          </a:prstGeom>
          <a:noFill/>
          <a:ln w="9525">
            <a:noFill/>
            <a:miter lim="800000"/>
            <a:headEnd/>
            <a:tailEnd/>
          </a:ln>
        </p:spPr>
        <p:txBody>
          <a:bodyPr/>
          <a:lstStyle/>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Instant results</a:t>
            </a:r>
          </a:p>
          <a:p>
            <a:pPr marL="1143000" lvl="2" indent="-228600" eaLnBrk="0" hangingPunct="0">
              <a:spcBef>
                <a:spcPct val="10000"/>
              </a:spcBef>
              <a:buClr>
                <a:schemeClr val="accent2"/>
              </a:buClr>
              <a:buFont typeface="Wingdings" pitchFamily="2" charset="2"/>
              <a:buChar char="§"/>
              <a:tabLst>
                <a:tab pos="0" algn="l"/>
              </a:tabLst>
            </a:pPr>
            <a:r>
              <a:rPr lang="en-US" b="1" dirty="0">
                <a:solidFill>
                  <a:schemeClr val="accent2"/>
                </a:solidFill>
              </a:rPr>
              <a:t>unique, low-cost approaches</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Focus on region or area</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Create excitement</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Involve consumers</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Generate buzz</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Grassroots efforts</a:t>
            </a:r>
          </a:p>
          <a:p>
            <a:pPr marL="457200" indent="-457200" eaLnBrk="0" hangingPunct="0">
              <a:spcBef>
                <a:spcPct val="10000"/>
              </a:spcBef>
              <a:buClr>
                <a:schemeClr val="accent2"/>
              </a:buClr>
              <a:buFont typeface="Arial" charset="0"/>
              <a:buChar char="•"/>
              <a:tabLst>
                <a:tab pos="0" algn="l"/>
              </a:tabLst>
            </a:pPr>
            <a:r>
              <a:rPr lang="en-US" sz="2800" b="1" dirty="0">
                <a:solidFill>
                  <a:schemeClr val="accent2"/>
                </a:solidFill>
              </a:rPr>
              <a:t>Alternative media</a:t>
            </a:r>
          </a:p>
          <a:p>
            <a:pPr marL="457200" indent="-457200" eaLnBrk="0" hangingPunct="0">
              <a:spcBef>
                <a:spcPct val="10000"/>
              </a:spcBef>
              <a:buClr>
                <a:schemeClr val="tx1"/>
              </a:buClr>
              <a:buFont typeface="Arial" charset="0"/>
              <a:buChar char="•"/>
              <a:tabLst>
                <a:tab pos="0" algn="l"/>
              </a:tabLst>
            </a:pPr>
            <a:endParaRPr lang="en-US" b="1" dirty="0">
              <a:solidFill>
                <a:srgbClr val="000099"/>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4580" name="Rectangle 1026"/>
          <p:cNvSpPr>
            <a:spLocks noGrp="1" noChangeArrowheads="1"/>
          </p:cNvSpPr>
          <p:nvPr>
            <p:ph type="ctrTitle"/>
          </p:nvPr>
        </p:nvSpPr>
        <p:spPr>
          <a:xfrm>
            <a:off x="304800" y="152400"/>
            <a:ext cx="8531352" cy="1097280"/>
          </a:xfrm>
        </p:spPr>
        <p:txBody>
          <a:bodyPr/>
          <a:lstStyle/>
          <a:p>
            <a:pPr algn="ctr"/>
            <a:r>
              <a:rPr lang="en-US" sz="4400" dirty="0" smtClean="0">
                <a:solidFill>
                  <a:schemeClr val="accent2"/>
                </a:solidFill>
                <a:latin typeface="Tahoma" pitchFamily="34" charset="0"/>
                <a:ea typeface="Tahoma" pitchFamily="34" charset="0"/>
                <a:cs typeface="Tahoma" pitchFamily="34" charset="0"/>
              </a:rPr>
              <a:t>Experiential Marketing</a:t>
            </a:r>
          </a:p>
        </p:txBody>
      </p:sp>
      <p:sp>
        <p:nvSpPr>
          <p:cNvPr id="24581" name="Rectangle 1027"/>
          <p:cNvSpPr>
            <a:spLocks noGrp="1" noChangeArrowheads="1"/>
          </p:cNvSpPr>
          <p:nvPr>
            <p:ph type="subTitle" idx="1"/>
          </p:nvPr>
        </p:nvSpPr>
        <p:spPr>
          <a:xfrm>
            <a:off x="1295400" y="2362200"/>
            <a:ext cx="6400800" cy="4038600"/>
          </a:xfrm>
        </p:spPr>
        <p:txBody>
          <a:bodyPr/>
          <a:lstStyle/>
          <a:p>
            <a:pPr marL="457200" indent="-457200" algn="l">
              <a:buClr>
                <a:schemeClr val="accent2"/>
              </a:buClr>
              <a:buFont typeface="Arial" pitchFamily="34" charset="0"/>
              <a:buChar char="•"/>
            </a:pPr>
            <a:r>
              <a:rPr lang="en-US" dirty="0" smtClean="0">
                <a:solidFill>
                  <a:schemeClr val="accent2"/>
                </a:solidFill>
                <a:latin typeface="Tahoma" pitchFamily="34" charset="0"/>
                <a:ea typeface="Tahoma" pitchFamily="34" charset="0"/>
                <a:cs typeface="Tahoma" pitchFamily="34" charset="0"/>
              </a:rPr>
              <a:t>Create a set of customer experiences</a:t>
            </a:r>
          </a:p>
          <a:p>
            <a:pPr marL="457200" indent="-457200" algn="l">
              <a:buClr>
                <a:schemeClr val="accent2"/>
              </a:buClr>
              <a:buFont typeface="Arial" pitchFamily="34" charset="0"/>
              <a:buChar char="•"/>
            </a:pPr>
            <a:r>
              <a:rPr lang="en-US" dirty="0" smtClean="0">
                <a:solidFill>
                  <a:schemeClr val="accent2"/>
                </a:solidFill>
                <a:latin typeface="Tahoma" pitchFamily="34" charset="0"/>
                <a:ea typeface="Tahoma" pitchFamily="34" charset="0"/>
                <a:cs typeface="Tahoma" pitchFamily="34" charset="0"/>
              </a:rPr>
              <a:t>Concise Segmentation </a:t>
            </a:r>
          </a:p>
          <a:p>
            <a:pPr marL="457200" indent="-457200" algn="l">
              <a:buClr>
                <a:schemeClr val="accent2"/>
              </a:buClr>
              <a:buFont typeface="Arial" pitchFamily="34" charset="0"/>
              <a:buChar char="•"/>
            </a:pPr>
            <a:r>
              <a:rPr lang="en-US" dirty="0" smtClean="0">
                <a:solidFill>
                  <a:schemeClr val="accent2"/>
                </a:solidFill>
                <a:latin typeface="Tahoma" pitchFamily="34" charset="0"/>
                <a:ea typeface="Tahoma" pitchFamily="34" charset="0"/>
                <a:cs typeface="Tahoma" pitchFamily="34" charset="0"/>
              </a:rPr>
              <a:t>Direct marketing through interactive connection</a:t>
            </a:r>
          </a:p>
          <a:p>
            <a:pPr marL="457200" indent="-457200" algn="l">
              <a:buClr>
                <a:schemeClr val="accent2"/>
              </a:buClr>
              <a:buFont typeface="Arial" pitchFamily="34" charset="0"/>
              <a:buChar char="•"/>
            </a:pPr>
            <a:r>
              <a:rPr lang="en-US" dirty="0" smtClean="0">
                <a:solidFill>
                  <a:schemeClr val="accent2"/>
                </a:solidFill>
                <a:latin typeface="Tahoma" pitchFamily="34" charset="0"/>
                <a:ea typeface="Tahoma" pitchFamily="34" charset="0"/>
                <a:cs typeface="Tahoma" pitchFamily="34" charset="0"/>
              </a:rPr>
              <a:t>Engage consumers</a:t>
            </a:r>
          </a:p>
        </p:txBody>
      </p:sp>
      <p:sp>
        <p:nvSpPr>
          <p:cNvPr id="10" name="TextBox 9"/>
          <p:cNvSpPr txBox="1"/>
          <p:nvPr/>
        </p:nvSpPr>
        <p:spPr>
          <a:xfrm>
            <a:off x="609600" y="1752600"/>
            <a:ext cx="8001000" cy="430887"/>
          </a:xfrm>
          <a:prstGeom prst="rect">
            <a:avLst/>
          </a:prstGeom>
          <a:noFill/>
        </p:spPr>
        <p:txBody>
          <a:bodyPr wrap="square" rtlCol="0">
            <a:spAutoFit/>
          </a:bodyPr>
          <a:lstStyle/>
          <a:p>
            <a:r>
              <a:rPr lang="en-US" sz="2200" b="1" u="sng" dirty="0" smtClean="0">
                <a:solidFill>
                  <a:srgbClr val="00B050"/>
                </a:solidFill>
              </a:rPr>
              <a:t>Direct Marketing + Field Marketing + Sales Promotions</a:t>
            </a:r>
            <a:endParaRPr lang="en-US" sz="2200" b="1" u="sng" dirty="0">
              <a:solidFill>
                <a:srgbClr val="00B05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4478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13314" name="Rectangle 2"/>
          <p:cNvSpPr>
            <a:spLocks noGrp="1" noChangeArrowheads="1"/>
          </p:cNvSpPr>
          <p:nvPr>
            <p:ph type="ctrTitle"/>
          </p:nvPr>
        </p:nvSpPr>
        <p:spPr>
          <a:xfrm>
            <a:off x="304800" y="304800"/>
            <a:ext cx="8534400" cy="1066800"/>
          </a:xfrm>
        </p:spPr>
        <p:txBody>
          <a:bodyPr/>
          <a:lstStyle/>
          <a:p>
            <a:r>
              <a:rPr lang="en-US" sz="3600" dirty="0" smtClean="0">
                <a:solidFill>
                  <a:schemeClr val="accent2"/>
                </a:solidFill>
                <a:latin typeface="Tahoma" pitchFamily="34" charset="0"/>
              </a:rPr>
              <a:t>Product Placement and</a:t>
            </a:r>
            <a:br>
              <a:rPr lang="en-US" sz="3600" dirty="0" smtClean="0">
                <a:solidFill>
                  <a:schemeClr val="accent2"/>
                </a:solidFill>
                <a:latin typeface="Tahoma" pitchFamily="34" charset="0"/>
              </a:rPr>
            </a:br>
            <a:r>
              <a:rPr lang="en-US" sz="3600" dirty="0" smtClean="0">
                <a:solidFill>
                  <a:schemeClr val="accent2"/>
                </a:solidFill>
                <a:latin typeface="Tahoma" pitchFamily="34" charset="0"/>
              </a:rPr>
              <a:t>Branded Entertainment</a:t>
            </a:r>
          </a:p>
        </p:txBody>
      </p:sp>
      <p:sp>
        <p:nvSpPr>
          <p:cNvPr id="13316" name="Rectangle 1027"/>
          <p:cNvSpPr txBox="1">
            <a:spLocks noChangeArrowheads="1"/>
          </p:cNvSpPr>
          <p:nvPr/>
        </p:nvSpPr>
        <p:spPr bwMode="auto">
          <a:xfrm>
            <a:off x="419100" y="2057400"/>
            <a:ext cx="8305800" cy="3505200"/>
          </a:xfrm>
          <a:prstGeom prst="rect">
            <a:avLst/>
          </a:prstGeom>
          <a:noFill/>
          <a:ln w="9525">
            <a:noFill/>
            <a:miter lim="800000"/>
            <a:headEnd/>
            <a:tailEnd/>
          </a:ln>
        </p:spPr>
        <p:txBody>
          <a:bodyPr/>
          <a:lstStyle/>
          <a:p>
            <a:pPr marL="457200" indent="-457200" eaLnBrk="0" hangingPunct="0">
              <a:spcBef>
                <a:spcPct val="10000"/>
              </a:spcBef>
              <a:buClr>
                <a:schemeClr val="accent2"/>
              </a:buClr>
              <a:buFont typeface="Arial" charset="0"/>
              <a:buNone/>
              <a:tabLst>
                <a:tab pos="0" algn="l"/>
              </a:tabLst>
            </a:pPr>
            <a:r>
              <a:rPr lang="en-US" sz="2600" b="1" dirty="0">
                <a:solidFill>
                  <a:schemeClr val="accent2"/>
                </a:solidFill>
              </a:rPr>
              <a:t>Goal is to increase brand awareness and liking</a:t>
            </a:r>
          </a:p>
          <a:p>
            <a:pPr marL="457200" indent="-457200" eaLnBrk="0" hangingPunct="0">
              <a:spcBef>
                <a:spcPct val="10000"/>
              </a:spcBef>
              <a:buClr>
                <a:schemeClr val="accent2"/>
              </a:buClr>
              <a:buFont typeface="Tahoma" pitchFamily="34" charset="0"/>
              <a:buChar char="•"/>
              <a:tabLst>
                <a:tab pos="0" algn="l"/>
              </a:tabLst>
            </a:pPr>
            <a:r>
              <a:rPr lang="en-US" sz="2600" b="1" dirty="0">
                <a:solidFill>
                  <a:schemeClr val="accent2"/>
                </a:solidFill>
              </a:rPr>
              <a:t>Placements work best when logical fit</a:t>
            </a:r>
          </a:p>
          <a:p>
            <a:pPr marL="457200" indent="-457200" eaLnBrk="0" hangingPunct="0">
              <a:spcBef>
                <a:spcPct val="10000"/>
              </a:spcBef>
              <a:buClr>
                <a:schemeClr val="accent2"/>
              </a:buClr>
              <a:buFont typeface="Tahoma" pitchFamily="34" charset="0"/>
              <a:buChar char="•"/>
              <a:tabLst>
                <a:tab pos="0" algn="l"/>
              </a:tabLst>
            </a:pPr>
            <a:r>
              <a:rPr lang="en-US" sz="2600" b="1" dirty="0">
                <a:solidFill>
                  <a:schemeClr val="accent2"/>
                </a:solidFill>
              </a:rPr>
              <a:t>Negative/positive scene impacts reaction</a:t>
            </a:r>
          </a:p>
          <a:p>
            <a:pPr marL="457200" indent="-457200" eaLnBrk="0" hangingPunct="0">
              <a:spcBef>
                <a:spcPct val="10000"/>
              </a:spcBef>
              <a:buClr>
                <a:schemeClr val="accent2"/>
              </a:buClr>
              <a:buFont typeface="Tahoma" pitchFamily="34" charset="0"/>
              <a:buChar char="•"/>
              <a:tabLst>
                <a:tab pos="0" algn="l"/>
              </a:tabLst>
            </a:pPr>
            <a:r>
              <a:rPr lang="en-US" sz="2600" b="1" dirty="0">
                <a:solidFill>
                  <a:schemeClr val="accent2"/>
                </a:solidFill>
              </a:rPr>
              <a:t>Increase in placement budgets</a:t>
            </a:r>
          </a:p>
          <a:p>
            <a:pPr marL="857250" lvl="1" indent="-457200" eaLnBrk="0" hangingPunct="0">
              <a:spcBef>
                <a:spcPct val="10000"/>
              </a:spcBef>
              <a:buClr>
                <a:schemeClr val="accent2"/>
              </a:buClr>
              <a:buFont typeface="Wingdings" pitchFamily="2" charset="2"/>
              <a:buChar char="§"/>
              <a:tabLst>
                <a:tab pos="0" algn="l"/>
              </a:tabLst>
            </a:pPr>
            <a:r>
              <a:rPr lang="en-US" b="1" dirty="0">
                <a:solidFill>
                  <a:schemeClr val="accent2"/>
                </a:solidFill>
              </a:rPr>
              <a:t>Perception of what others think is important to consumers</a:t>
            </a:r>
          </a:p>
          <a:p>
            <a:pPr marL="857250" lvl="1" indent="-457200" eaLnBrk="0" hangingPunct="0">
              <a:spcBef>
                <a:spcPct val="10000"/>
              </a:spcBef>
              <a:buClr>
                <a:schemeClr val="accent2"/>
              </a:buClr>
              <a:buFont typeface="Wingdings" pitchFamily="2" charset="2"/>
              <a:buChar char="§"/>
              <a:tabLst>
                <a:tab pos="0" algn="l"/>
              </a:tabLst>
            </a:pPr>
            <a:r>
              <a:rPr lang="en-US" b="1" dirty="0">
                <a:solidFill>
                  <a:schemeClr val="accent2"/>
                </a:solidFill>
              </a:rPr>
              <a:t>Provides postpurchase reassurance</a:t>
            </a:r>
          </a:p>
          <a:p>
            <a:pPr marL="457200" indent="-457200" eaLnBrk="0" hangingPunct="0">
              <a:spcBef>
                <a:spcPct val="10000"/>
              </a:spcBef>
              <a:buClr>
                <a:schemeClr val="tx1"/>
              </a:buClr>
              <a:tabLst>
                <a:tab pos="0" algn="l"/>
              </a:tabLst>
            </a:pPr>
            <a:endParaRPr lang="en-US" b="1" dirty="0">
              <a:solidFill>
                <a:srgbClr val="CC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76200"/>
            <a:ext cx="8839200" cy="1219200"/>
          </a:xfrm>
          <a:prstGeom prst="rect">
            <a:avLst/>
          </a:prstGeom>
          <a:solidFill>
            <a:srgbClr val="FFC000">
              <a:alpha val="50000"/>
            </a:srgbClr>
          </a:solidFill>
          <a:ln w="9525">
            <a:noFill/>
            <a:miter lim="800000"/>
            <a:headEnd/>
            <a:tailEnd/>
          </a:ln>
        </p:spPr>
        <p:txBody>
          <a:bodyPr wrap="none" anchor="ctr"/>
          <a:lstStyle/>
          <a:p>
            <a:endParaRPr lang="en-US" dirty="0"/>
          </a:p>
        </p:txBody>
      </p:sp>
      <p:sp>
        <p:nvSpPr>
          <p:cNvPr id="27652" name="Rectangle 1026"/>
          <p:cNvSpPr>
            <a:spLocks noGrp="1" noChangeArrowheads="1"/>
          </p:cNvSpPr>
          <p:nvPr>
            <p:ph type="ctrTitle"/>
          </p:nvPr>
        </p:nvSpPr>
        <p:spPr>
          <a:xfrm>
            <a:off x="304800" y="152400"/>
            <a:ext cx="8531352" cy="1097280"/>
          </a:xfrm>
        </p:spPr>
        <p:txBody>
          <a:bodyPr/>
          <a:lstStyle/>
          <a:p>
            <a:r>
              <a:rPr lang="en-US" sz="4400" dirty="0" smtClean="0">
                <a:solidFill>
                  <a:schemeClr val="accent2"/>
                </a:solidFill>
                <a:latin typeface="Tahoma" pitchFamily="34" charset="0"/>
                <a:ea typeface="Tahoma" pitchFamily="34" charset="0"/>
                <a:cs typeface="Tahoma" pitchFamily="34" charset="0"/>
              </a:rPr>
              <a:t>Product Placement</a:t>
            </a:r>
          </a:p>
        </p:txBody>
      </p:sp>
      <p:sp>
        <p:nvSpPr>
          <p:cNvPr id="27653" name="Rectangle 1027"/>
          <p:cNvSpPr>
            <a:spLocks noGrp="1" noChangeArrowheads="1"/>
          </p:cNvSpPr>
          <p:nvPr>
            <p:ph type="subTitle" idx="1"/>
          </p:nvPr>
        </p:nvSpPr>
        <p:spPr>
          <a:xfrm>
            <a:off x="609600" y="1752600"/>
            <a:ext cx="8153400" cy="4800600"/>
          </a:xfrm>
        </p:spPr>
        <p:txBody>
          <a:bodyPr/>
          <a:lstStyle/>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“Advertainment”</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Used since 1890s</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Surge in 1982 – </a:t>
            </a:r>
            <a:r>
              <a:rPr lang="en-US" sz="2800" i="1" dirty="0" smtClean="0">
                <a:solidFill>
                  <a:schemeClr val="accent2"/>
                </a:solidFill>
                <a:latin typeface="Tahoma" pitchFamily="34" charset="0"/>
                <a:ea typeface="Tahoma" pitchFamily="34" charset="0"/>
                <a:cs typeface="Tahoma" pitchFamily="34" charset="0"/>
              </a:rPr>
              <a:t>E.T.</a:t>
            </a:r>
            <a:r>
              <a:rPr lang="en-US" sz="2800" dirty="0" smtClean="0">
                <a:solidFill>
                  <a:schemeClr val="accent2"/>
                </a:solidFill>
                <a:latin typeface="Tahoma" pitchFamily="34" charset="0"/>
                <a:ea typeface="Tahoma" pitchFamily="34" charset="0"/>
                <a:cs typeface="Tahoma" pitchFamily="34" charset="0"/>
              </a:rPr>
              <a:t> and Reese’s Pieces</a:t>
            </a:r>
          </a:p>
          <a:p>
            <a:pPr marL="40005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Increased awareness</a:t>
            </a:r>
          </a:p>
          <a:p>
            <a:pPr marL="40005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More positive attitude toward brand</a:t>
            </a:r>
          </a:p>
          <a:p>
            <a:pPr marL="40005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No immediate impact on sales</a:t>
            </a:r>
          </a:p>
          <a:p>
            <a:pPr marL="457200" indent="-457200" algn="l">
              <a:buClr>
                <a:schemeClr val="accent2"/>
              </a:buClr>
              <a:buFont typeface="Tahoma" pitchFamily="34" charset="0"/>
              <a:buChar char="•"/>
            </a:pPr>
            <a:r>
              <a:rPr lang="en-US" sz="2800" dirty="0" smtClean="0">
                <a:solidFill>
                  <a:schemeClr val="accent2"/>
                </a:solidFill>
                <a:latin typeface="Tahoma" pitchFamily="34" charset="0"/>
                <a:ea typeface="Tahoma" pitchFamily="34" charset="0"/>
                <a:cs typeface="Tahoma" pitchFamily="34" charset="0"/>
              </a:rPr>
              <a:t>Low cost per viewer</a:t>
            </a:r>
          </a:p>
          <a:p>
            <a:pPr marL="857250" lvl="1"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Movies, DVD movie rental,</a:t>
            </a:r>
          </a:p>
          <a:p>
            <a:pPr marL="857250" lvl="1"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TV, Pay-per-view TV</a:t>
            </a:r>
          </a:p>
          <a:p>
            <a:pPr marL="857250" lvl="1" indent="-457200" algn="l">
              <a:buClr>
                <a:schemeClr val="accent2"/>
              </a:buClr>
              <a:buFont typeface="Tahoma" pitchFamily="34" charset="0"/>
              <a:buChar char="•"/>
            </a:pPr>
            <a:r>
              <a:rPr lang="en-US" sz="2400" dirty="0" smtClean="0">
                <a:solidFill>
                  <a:schemeClr val="accent2"/>
                </a:solidFill>
                <a:latin typeface="Tahoma" pitchFamily="34" charset="0"/>
                <a:ea typeface="Tahoma" pitchFamily="34" charset="0"/>
                <a:cs typeface="Tahoma" pitchFamily="34" charset="0"/>
              </a:rPr>
              <a:t>Video Games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Custom 7">
      <a:dk1>
        <a:srgbClr val="000000"/>
      </a:dk1>
      <a:lt1>
        <a:srgbClr val="FFFFFF"/>
      </a:lt1>
      <a:dk2>
        <a:srgbClr val="000000"/>
      </a:dk2>
      <a:lt2>
        <a:srgbClr val="FFFFFF"/>
      </a:lt2>
      <a:accent1>
        <a:srgbClr val="FFC000"/>
      </a:accent1>
      <a:accent2>
        <a:srgbClr val="0000FF"/>
      </a:accent2>
      <a:accent3>
        <a:srgbClr val="0000FF"/>
      </a:accent3>
      <a:accent4>
        <a:srgbClr val="000000"/>
      </a:accent4>
      <a:accent5>
        <a:srgbClr val="FF0000"/>
      </a:accent5>
      <a:accent6>
        <a:srgbClr val="0000E7"/>
      </a:accent6>
      <a:hlink>
        <a:srgbClr val="CC00CC"/>
      </a:hlink>
      <a:folHlink>
        <a:srgbClr val="C0C0C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66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5223</TotalTime>
  <Words>1432</Words>
  <Application>Microsoft Office PowerPoint</Application>
  <PresentationFormat>On-screen Show (4:3)</PresentationFormat>
  <Paragraphs>201</Paragraphs>
  <Slides>25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Tahoma</vt:lpstr>
      <vt:lpstr>Wingdings</vt:lpstr>
      <vt:lpstr>Courier New</vt:lpstr>
      <vt:lpstr>Default Design</vt:lpstr>
      <vt:lpstr>Alternative Marketing  &amp;  Media</vt:lpstr>
      <vt:lpstr>Chapter Objectives</vt:lpstr>
      <vt:lpstr>Slide 3</vt:lpstr>
      <vt:lpstr>Slide 4</vt:lpstr>
      <vt:lpstr>Buzz Marketing Stages</vt:lpstr>
      <vt:lpstr>Slide 6</vt:lpstr>
      <vt:lpstr>Experiential Marketing</vt:lpstr>
      <vt:lpstr>Product Placement and Branded Entertainment</vt:lpstr>
      <vt:lpstr>Product Placement</vt:lpstr>
      <vt:lpstr>Product Placement</vt:lpstr>
      <vt:lpstr>Slide 11</vt:lpstr>
      <vt:lpstr>Slide 12</vt:lpstr>
      <vt:lpstr>Cell Phone Ads</vt:lpstr>
      <vt:lpstr>Slide 14</vt:lpstr>
      <vt:lpstr>Video-Game Advertising</vt:lpstr>
      <vt:lpstr>Cinema Advertising</vt:lpstr>
      <vt:lpstr>Alternative Media </vt:lpstr>
      <vt:lpstr>Slide 18</vt:lpstr>
      <vt:lpstr>Slide 19</vt:lpstr>
      <vt:lpstr>Slide 20</vt:lpstr>
      <vt:lpstr>Measuring POP Effectiveness</vt:lpstr>
      <vt:lpstr>Slide 22</vt:lpstr>
      <vt:lpstr>Slide 23</vt:lpstr>
      <vt:lpstr>Enhancing a Brand Community</vt:lpstr>
      <vt:lpstr>Sponsored Consumers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R Vitale</cp:lastModifiedBy>
  <cp:revision>292</cp:revision>
  <dcterms:created xsi:type="dcterms:W3CDTF">2002-11-18T05:23:22Z</dcterms:created>
  <dcterms:modified xsi:type="dcterms:W3CDTF">2014-10-21T15:44:43Z</dcterms:modified>
</cp:coreProperties>
</file>