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charts/chart1.xml" ContentType="application/vnd.openxmlformats-officedocument.drawingml.char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731" r:id="rId1"/>
  </p:sldMasterIdLst>
  <p:notesMasterIdLst>
    <p:notesMasterId r:id="rId26"/>
  </p:notesMasterIdLst>
  <p:handoutMasterIdLst>
    <p:handoutMasterId r:id="rId27"/>
  </p:handoutMasterIdLst>
  <p:sldIdLst>
    <p:sldId id="347" r:id="rId2"/>
    <p:sldId id="346" r:id="rId3"/>
    <p:sldId id="352" r:id="rId4"/>
    <p:sldId id="354" r:id="rId5"/>
    <p:sldId id="393" r:id="rId6"/>
    <p:sldId id="357" r:id="rId7"/>
    <p:sldId id="358" r:id="rId8"/>
    <p:sldId id="371" r:id="rId9"/>
    <p:sldId id="359" r:id="rId10"/>
    <p:sldId id="372" r:id="rId11"/>
    <p:sldId id="373" r:id="rId12"/>
    <p:sldId id="375" r:id="rId13"/>
    <p:sldId id="387" r:id="rId14"/>
    <p:sldId id="388" r:id="rId15"/>
    <p:sldId id="394" r:id="rId16"/>
    <p:sldId id="395" r:id="rId17"/>
    <p:sldId id="390" r:id="rId18"/>
    <p:sldId id="376" r:id="rId19"/>
    <p:sldId id="377" r:id="rId20"/>
    <p:sldId id="378" r:id="rId21"/>
    <p:sldId id="379" r:id="rId22"/>
    <p:sldId id="380" r:id="rId23"/>
    <p:sldId id="381" r:id="rId24"/>
    <p:sldId id="383" r:id="rId25"/>
  </p:sldIdLst>
  <p:sldSz cx="9144000" cy="6858000" type="screen4x3"/>
  <p:notesSz cx="6858000" cy="9144000"/>
  <p:embeddedFontLst>
    <p:embeddedFont>
      <p:font typeface="Tahoma" pitchFamily="34" charset="0"/>
      <p:regular r:id="rId28"/>
      <p:bold r:id="rId29"/>
    </p:embeddedFont>
  </p:embeddedFontLst>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000099"/>
    <a:srgbClr val="008000"/>
    <a:srgbClr val="A50021"/>
    <a:srgbClr val="FFFF00"/>
    <a:srgbClr val="00CC00"/>
    <a:srgbClr val="CC0000"/>
    <a:srgbClr val="FFFF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9027" autoAdjust="0"/>
    <p:restoredTop sz="98058" autoAdjust="0"/>
  </p:normalViewPr>
  <p:slideViewPr>
    <p:cSldViewPr>
      <p:cViewPr varScale="1">
        <p:scale>
          <a:sx n="75" d="100"/>
          <a:sy n="75" d="100"/>
        </p:scale>
        <p:origin x="-475" y="-8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00" d="100"/>
        <a:sy n="100" d="100"/>
      </p:scale>
      <p:origin x="0" y="6734"/>
    </p:cViewPr>
  </p:sorterViewPr>
  <p:notesViewPr>
    <p:cSldViewPr>
      <p:cViewPr varScale="1">
        <p:scale>
          <a:sx n="83" d="100"/>
          <a:sy n="83" d="100"/>
        </p:scale>
        <p:origin x="-2040" y="-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presProps" Target="presProp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file:///C:\Users\Ken\Documents\Textbooks\IMC4thEdition\Artwork\GraphsCh09.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4449941069409902"/>
          <c:y val="7.6923076923076997E-2"/>
          <c:w val="0.83251365024895152"/>
          <c:h val="0.58579881656805155"/>
        </c:manualLayout>
      </c:layout>
      <c:barChart>
        <c:barDir val="col"/>
        <c:grouping val="clustered"/>
        <c:ser>
          <c:idx val="0"/>
          <c:order val="0"/>
          <c:dLbls>
            <c:delete val="1"/>
          </c:dLbls>
          <c:cat>
            <c:strRef>
              <c:f>Sheet1!$A$36:$A$44</c:f>
              <c:strCache>
                <c:ptCount val="9"/>
                <c:pt idx="0">
                  <c:v>Banner ads</c:v>
                </c:pt>
                <c:pt idx="1">
                  <c:v>Blogs</c:v>
                </c:pt>
                <c:pt idx="2">
                  <c:v>E-mail marketing</c:v>
                </c:pt>
                <c:pt idx="3">
                  <c:v>E-mail newsletter</c:v>
                </c:pt>
                <c:pt idx="4">
                  <c:v>Online promotions</c:v>
                </c:pt>
                <c:pt idx="5">
                  <c:v>Podcasts</c:v>
                </c:pt>
                <c:pt idx="6">
                  <c:v>Social networks</c:v>
                </c:pt>
                <c:pt idx="7">
                  <c:v>Search engines</c:v>
                </c:pt>
                <c:pt idx="8">
                  <c:v>Viral campaigns</c:v>
                </c:pt>
              </c:strCache>
            </c:strRef>
          </c:cat>
          <c:val>
            <c:numRef>
              <c:f>Sheet1!$B$36:$B$44</c:f>
              <c:numCache>
                <c:formatCode>0.0%</c:formatCode>
                <c:ptCount val="9"/>
                <c:pt idx="0">
                  <c:v>0.44500000000000012</c:v>
                </c:pt>
                <c:pt idx="1">
                  <c:v>0.22800000000000006</c:v>
                </c:pt>
                <c:pt idx="2">
                  <c:v>0.72600000000000064</c:v>
                </c:pt>
                <c:pt idx="3">
                  <c:v>0.60800000000000065</c:v>
                </c:pt>
                <c:pt idx="4">
                  <c:v>0.36900000000000038</c:v>
                </c:pt>
                <c:pt idx="5">
                  <c:v>0.11000000000000003</c:v>
                </c:pt>
                <c:pt idx="6">
                  <c:v>0.17900000000000021</c:v>
                </c:pt>
                <c:pt idx="7">
                  <c:v>0.13700000000000001</c:v>
                </c:pt>
                <c:pt idx="8">
                  <c:v>0.15600000000000044</c:v>
                </c:pt>
              </c:numCache>
            </c:numRef>
          </c:val>
        </c:ser>
        <c:dLbls>
          <c:showVal val="1"/>
        </c:dLbls>
        <c:axId val="142085504"/>
        <c:axId val="142050432"/>
      </c:barChart>
      <c:catAx>
        <c:axId val="142085504"/>
        <c:scaling>
          <c:orientation val="minMax"/>
        </c:scaling>
        <c:axPos val="b"/>
        <c:numFmt formatCode="General" sourceLinked="1"/>
        <c:tickLblPos val="nextTo"/>
        <c:txPr>
          <a:bodyPr rot="-2700000" vert="horz"/>
          <a:lstStyle/>
          <a:p>
            <a:pPr>
              <a:defRPr b="1">
                <a:solidFill>
                  <a:schemeClr val="accent2"/>
                </a:solidFill>
              </a:defRPr>
            </a:pPr>
            <a:endParaRPr lang="en-US"/>
          </a:p>
        </c:txPr>
        <c:crossAx val="142050432"/>
        <c:crosses val="autoZero"/>
        <c:auto val="1"/>
        <c:lblAlgn val="ctr"/>
        <c:lblOffset val="100"/>
        <c:tickLblSkip val="1"/>
        <c:tickMarkSkip val="1"/>
      </c:catAx>
      <c:valAx>
        <c:axId val="142050432"/>
        <c:scaling>
          <c:orientation val="minMax"/>
        </c:scaling>
        <c:axPos val="l"/>
        <c:majorGridlines/>
        <c:title>
          <c:tx>
            <c:rich>
              <a:bodyPr/>
              <a:lstStyle/>
              <a:p>
                <a:pPr>
                  <a:defRPr sz="1800" b="1">
                    <a:solidFill>
                      <a:schemeClr val="accent2"/>
                    </a:solidFill>
                    <a:latin typeface="+mj-lt"/>
                  </a:defRPr>
                </a:pPr>
                <a:r>
                  <a:rPr lang="en-US" sz="1800" b="1" dirty="0">
                    <a:solidFill>
                      <a:schemeClr val="accent2"/>
                    </a:solidFill>
                    <a:latin typeface="+mj-lt"/>
                  </a:rPr>
                  <a:t>Percent of Total</a:t>
                </a:r>
              </a:p>
            </c:rich>
          </c:tx>
          <c:layout>
            <c:manualLayout>
              <c:xMode val="edge"/>
              <c:yMode val="edge"/>
              <c:x val="6.3713208593375696E-3"/>
              <c:y val="0.17210391314722037"/>
            </c:manualLayout>
          </c:layout>
          <c:spPr>
            <a:noFill/>
          </c:spPr>
        </c:title>
        <c:numFmt formatCode="0%" sourceLinked="0"/>
        <c:tickLblPos val="nextTo"/>
        <c:txPr>
          <a:bodyPr rot="0" vert="horz"/>
          <a:lstStyle/>
          <a:p>
            <a:pPr>
              <a:defRPr b="1">
                <a:solidFill>
                  <a:schemeClr val="accent2"/>
                </a:solidFill>
              </a:defRPr>
            </a:pPr>
            <a:endParaRPr lang="en-US"/>
          </a:p>
        </c:txPr>
        <c:crossAx val="142085504"/>
        <c:crosses val="autoZero"/>
        <c:crossBetween val="between"/>
      </c:valAx>
    </c:plotArea>
    <c:plotVisOnly val="1"/>
    <c:dispBlanksAs val="gap"/>
  </c:chart>
  <c:txPr>
    <a:bodyPr/>
    <a:lstStyle/>
    <a:p>
      <a:pPr>
        <a:defRPr sz="1800"/>
      </a:pPr>
      <a:endParaRPr lang="en-US"/>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20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47206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7206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47206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4C44048-BB81-4BA1-A52E-7A5872966C65}"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662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76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662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663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663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F767C08-7961-489E-8095-9AF5381AC9C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ahoma"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Tahoma"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Tahoma"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Tahoma"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Tahom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72C2270F-1892-4B73-8B17-1A014AD0DE78}" type="slidenum">
              <a:rPr lang="en-US" smtClean="0"/>
              <a:pPr/>
              <a:t>1</a:t>
            </a:fld>
            <a:endParaRPr lang="en-US" dirty="0"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992"/>
            <a:ext cx="5486400" cy="4113616"/>
          </a:xfrm>
          <a:prstGeom prst="rect">
            <a:avLst/>
          </a:prstGeom>
        </p:spPr>
        <p:txBody>
          <a:bodyPr>
            <a:normAutofit/>
          </a:bodyPr>
          <a:lstStyle/>
          <a:p>
            <a:r>
              <a:rPr lang="en-US" dirty="0" smtClean="0"/>
              <a:t>Online advertising represents a highly</a:t>
            </a:r>
            <a:r>
              <a:rPr lang="en-US" baseline="0" dirty="0" smtClean="0"/>
              <a:t> effective method for reaching today’s consumers, especially the younger, more Internet-savvy market. Four distinct forms of online advertising exist – display or banner ads, classified ads, search ads, and media/video ads.</a:t>
            </a: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992"/>
            <a:ext cx="5486400" cy="4113616"/>
          </a:xfrm>
          <a:prstGeom prst="rect">
            <a:avLst/>
          </a:prstGeom>
        </p:spPr>
        <p:txBody>
          <a:bodyPr>
            <a:normAutofit/>
          </a:bodyPr>
          <a:lstStyle/>
          <a:p>
            <a:r>
              <a:rPr lang="en-US" dirty="0" smtClean="0"/>
              <a:t>The first online advertising was banner ads. It still accounts for 32% of online</a:t>
            </a:r>
            <a:r>
              <a:rPr lang="en-US" baseline="0" dirty="0" smtClean="0"/>
              <a:t> advertising. The first ads were very basic ads that looked very much like a billboard ad. With advances in technology, the current banner ads are more sophisticated. Companies can embed videos and widgets into the banner ads. Target display ads can be created that will appear only to certain people who match a particular audience profile. Auction exchanges now exist that do instant bidding for a targeted ad that is sent to a consumer in almost real time.</a:t>
            </a: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992"/>
            <a:ext cx="5486400" cy="4113616"/>
          </a:xfrm>
          <a:prstGeom prst="rect">
            <a:avLst/>
          </a:prstGeom>
        </p:spPr>
        <p:txBody>
          <a:bodyPr>
            <a:normAutofit/>
          </a:bodyPr>
          <a:lstStyle/>
          <a:p>
            <a:r>
              <a:rPr lang="en-US" dirty="0" smtClean="0"/>
              <a:t>Online</a:t>
            </a:r>
            <a:r>
              <a:rPr lang="en-US" baseline="0" dirty="0" smtClean="0"/>
              <a:t> classified ads remain popular. Media/video ads are the fastest growing format, especially videos that will play on mobile phones and other hand-held devices. Two important metrics are </a:t>
            </a:r>
            <a:r>
              <a:rPr lang="en-US" b="1" baseline="0" dirty="0" smtClean="0"/>
              <a:t>dwell rate</a:t>
            </a:r>
            <a:r>
              <a:rPr lang="en-US" baseline="0" dirty="0" smtClean="0"/>
              <a:t>, which measures the proportion of ad impressions that result in users clicking on or mousing over an ad, and </a:t>
            </a:r>
            <a:r>
              <a:rPr lang="en-US" b="1" baseline="0" dirty="0" smtClean="0"/>
              <a:t>dwell time</a:t>
            </a:r>
            <a:r>
              <a:rPr lang="en-US" baseline="0" dirty="0" smtClean="0"/>
              <a:t>, which measures the amount of time individuals spend engaged with an online ad. Both dwell rate and dwell time are higher for video ads than other forms of online advertising.</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 name="Rectangle 10"/>
          <p:cNvSpPr>
            <a:spLocks noChangeArrowheads="1"/>
          </p:cNvSpPr>
          <p:nvPr userDrawn="1"/>
        </p:nvSpPr>
        <p:spPr bwMode="auto">
          <a:xfrm>
            <a:off x="304800" y="292995"/>
            <a:ext cx="8534400" cy="6400800"/>
          </a:xfrm>
          <a:prstGeom prst="rect">
            <a:avLst/>
          </a:prstGeom>
          <a:solidFill>
            <a:schemeClr val="bg1"/>
          </a:solidFill>
          <a:ln w="76200">
            <a:noFill/>
            <a:miter lim="800000"/>
            <a:headEnd/>
            <a:tailEnd/>
          </a:ln>
          <a:effectLst/>
        </p:spPr>
        <p:txBody>
          <a:bodyPr wrap="none" anchor="ctr"/>
          <a:lstStyle/>
          <a:p>
            <a:pPr>
              <a:defRPr/>
            </a:pPr>
            <a:endParaRPr lang="en-US" dirty="0"/>
          </a:p>
        </p:txBody>
      </p:sp>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2" name="Rectangle 8"/>
          <p:cNvSpPr>
            <a:spLocks noChangeArrowheads="1"/>
          </p:cNvSpPr>
          <p:nvPr/>
        </p:nvSpPr>
        <p:spPr bwMode="auto">
          <a:xfrm>
            <a:off x="0" y="-76200"/>
            <a:ext cx="9144000" cy="6995160"/>
          </a:xfrm>
          <a:prstGeom prst="rect">
            <a:avLst/>
          </a:prstGeom>
          <a:solidFill>
            <a:srgbClr val="000099"/>
          </a:solidFill>
          <a:ln w="38100">
            <a:noFill/>
            <a:miter lim="800000"/>
            <a:headEnd/>
            <a:tailEnd/>
          </a:ln>
        </p:spPr>
        <p:txBody>
          <a:bodyPr wrap="none" anchor="ctr"/>
          <a:lstStyle/>
          <a:p>
            <a:pPr algn="ctr">
              <a:defRPr/>
            </a:pPr>
            <a:endParaRPr lang="en-US" dirty="0">
              <a:solidFill>
                <a:srgbClr val="CC0000"/>
              </a:solidFill>
            </a:endParaRPr>
          </a:p>
        </p:txBody>
      </p:sp>
      <p:sp>
        <p:nvSpPr>
          <p:cNvPr id="1034" name="Rectangle 10"/>
          <p:cNvSpPr>
            <a:spLocks noChangeArrowheads="1"/>
          </p:cNvSpPr>
          <p:nvPr/>
        </p:nvSpPr>
        <p:spPr bwMode="auto">
          <a:xfrm>
            <a:off x="152400" y="121920"/>
            <a:ext cx="8823960" cy="6583680"/>
          </a:xfrm>
          <a:prstGeom prst="rect">
            <a:avLst/>
          </a:prstGeom>
          <a:solidFill>
            <a:schemeClr val="bg1"/>
          </a:solidFill>
          <a:ln w="76200">
            <a:noFill/>
            <a:miter lim="800000"/>
            <a:headEnd/>
            <a:tailEnd/>
          </a:ln>
          <a:effectLst/>
        </p:spPr>
        <p:txBody>
          <a:bodyPr wrap="none" anchor="ctr"/>
          <a:lstStyle/>
          <a:p>
            <a:pPr>
              <a:defRPr/>
            </a:pPr>
            <a:endParaRPr lang="en-US" dirty="0"/>
          </a:p>
        </p:txBody>
      </p:sp>
      <p:sp>
        <p:nvSpPr>
          <p:cNvPr id="3076" name="Rectangle 2"/>
          <p:cNvSpPr>
            <a:spLocks noGrp="1" noChangeArrowheads="1"/>
          </p:cNvSpPr>
          <p:nvPr>
            <p:ph type="title"/>
          </p:nvPr>
        </p:nvSpPr>
        <p:spPr bwMode="auto">
          <a:xfrm>
            <a:off x="685800" y="4572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a:t>
            </a:r>
            <a:br>
              <a:rPr lang="en-US" smtClean="0"/>
            </a:br>
            <a:r>
              <a:rPr lang="en-US" smtClean="0"/>
              <a:t>Master title style</a:t>
            </a:r>
          </a:p>
        </p:txBody>
      </p:sp>
      <p:sp>
        <p:nvSpPr>
          <p:cNvPr id="3077" name="Rectangle 3"/>
          <p:cNvSpPr>
            <a:spLocks noGrp="1" noChangeArrowheads="1"/>
          </p:cNvSpPr>
          <p:nvPr>
            <p:ph type="body" idx="1"/>
          </p:nvPr>
        </p:nvSpPr>
        <p:spPr bwMode="auto">
          <a:xfrm>
            <a:off x="838200" y="2057400"/>
            <a:ext cx="76200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   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34" r:id="rId1"/>
    <p:sldLayoutId id="2147483735" r:id="rId2"/>
  </p:sldLayoutIdLst>
  <p:timing>
    <p:tnLst>
      <p:par>
        <p:cTn id="1" dur="indefinite" restart="never" nodeType="tmRoot"/>
      </p:par>
    </p:tnLst>
  </p:timing>
  <p:hf hdr="0" dt="0"/>
  <p:txStyles>
    <p:titleStyle>
      <a:lvl1pPr algn="ctr" rtl="0" eaLnBrk="0" fontAlgn="base" hangingPunct="0">
        <a:spcBef>
          <a:spcPct val="0"/>
        </a:spcBef>
        <a:spcAft>
          <a:spcPct val="0"/>
        </a:spcAft>
        <a:defRPr sz="4800" b="1">
          <a:solidFill>
            <a:schemeClr val="tx2"/>
          </a:solidFill>
          <a:latin typeface="+mj-lt"/>
          <a:ea typeface="+mj-ea"/>
          <a:cs typeface="+mj-cs"/>
        </a:defRPr>
      </a:lvl1pPr>
      <a:lvl2pPr algn="ctr" rtl="0" eaLnBrk="0" fontAlgn="base" hangingPunct="0">
        <a:spcBef>
          <a:spcPct val="0"/>
        </a:spcBef>
        <a:spcAft>
          <a:spcPct val="0"/>
        </a:spcAft>
        <a:defRPr sz="4800" b="1">
          <a:solidFill>
            <a:schemeClr val="tx2"/>
          </a:solidFill>
          <a:latin typeface="Tahoma" pitchFamily="34" charset="0"/>
        </a:defRPr>
      </a:lvl2pPr>
      <a:lvl3pPr algn="ctr" rtl="0" eaLnBrk="0" fontAlgn="base" hangingPunct="0">
        <a:spcBef>
          <a:spcPct val="0"/>
        </a:spcBef>
        <a:spcAft>
          <a:spcPct val="0"/>
        </a:spcAft>
        <a:defRPr sz="4800" b="1">
          <a:solidFill>
            <a:schemeClr val="tx2"/>
          </a:solidFill>
          <a:latin typeface="Tahoma" pitchFamily="34" charset="0"/>
        </a:defRPr>
      </a:lvl3pPr>
      <a:lvl4pPr algn="ctr" rtl="0" eaLnBrk="0" fontAlgn="base" hangingPunct="0">
        <a:spcBef>
          <a:spcPct val="0"/>
        </a:spcBef>
        <a:spcAft>
          <a:spcPct val="0"/>
        </a:spcAft>
        <a:defRPr sz="4800" b="1">
          <a:solidFill>
            <a:schemeClr val="tx2"/>
          </a:solidFill>
          <a:latin typeface="Tahoma" pitchFamily="34" charset="0"/>
        </a:defRPr>
      </a:lvl4pPr>
      <a:lvl5pPr algn="ctr" rtl="0" eaLnBrk="0" fontAlgn="base" hangingPunct="0">
        <a:spcBef>
          <a:spcPct val="0"/>
        </a:spcBef>
        <a:spcAft>
          <a:spcPct val="0"/>
        </a:spcAft>
        <a:defRPr sz="4800" b="1">
          <a:solidFill>
            <a:schemeClr val="tx2"/>
          </a:solidFill>
          <a:latin typeface="Tahoma" pitchFamily="34" charset="0"/>
        </a:defRPr>
      </a:lvl5pPr>
      <a:lvl6pPr marL="457200" algn="ctr" rtl="0" fontAlgn="base">
        <a:spcBef>
          <a:spcPct val="0"/>
        </a:spcBef>
        <a:spcAft>
          <a:spcPct val="0"/>
        </a:spcAft>
        <a:defRPr sz="4800" b="1">
          <a:solidFill>
            <a:schemeClr val="tx2"/>
          </a:solidFill>
          <a:latin typeface="Tahoma" pitchFamily="34" charset="0"/>
        </a:defRPr>
      </a:lvl6pPr>
      <a:lvl7pPr marL="914400" algn="ctr" rtl="0" fontAlgn="base">
        <a:spcBef>
          <a:spcPct val="0"/>
        </a:spcBef>
        <a:spcAft>
          <a:spcPct val="0"/>
        </a:spcAft>
        <a:defRPr sz="4800" b="1">
          <a:solidFill>
            <a:schemeClr val="tx2"/>
          </a:solidFill>
          <a:latin typeface="Tahoma" pitchFamily="34" charset="0"/>
        </a:defRPr>
      </a:lvl7pPr>
      <a:lvl8pPr marL="1371600" algn="ctr" rtl="0" fontAlgn="base">
        <a:spcBef>
          <a:spcPct val="0"/>
        </a:spcBef>
        <a:spcAft>
          <a:spcPct val="0"/>
        </a:spcAft>
        <a:defRPr sz="4800" b="1">
          <a:solidFill>
            <a:schemeClr val="tx2"/>
          </a:solidFill>
          <a:latin typeface="Tahoma" pitchFamily="34" charset="0"/>
        </a:defRPr>
      </a:lvl8pPr>
      <a:lvl9pPr marL="1828800" algn="ctr" rtl="0" fontAlgn="base">
        <a:spcBef>
          <a:spcPct val="0"/>
        </a:spcBef>
        <a:spcAft>
          <a:spcPct val="0"/>
        </a:spcAft>
        <a:defRPr sz="4800" b="1">
          <a:solidFill>
            <a:schemeClr val="tx2"/>
          </a:solidFill>
          <a:latin typeface="Tahoma" pitchFamily="34" charset="0"/>
        </a:defRPr>
      </a:lvl9pPr>
    </p:titleStyle>
    <p:bodyStyle>
      <a:lvl1pPr marL="342900" indent="-342900" algn="l" rtl="0" eaLnBrk="0" fontAlgn="base" hangingPunct="0">
        <a:spcBef>
          <a:spcPct val="10000"/>
        </a:spcBef>
        <a:spcAft>
          <a:spcPct val="0"/>
        </a:spcAft>
        <a:buClr>
          <a:srgbClr val="000099"/>
        </a:buClr>
        <a:buChar char="•"/>
        <a:tabLst>
          <a:tab pos="0" algn="l"/>
        </a:tabLst>
        <a:defRPr sz="3200" b="1">
          <a:solidFill>
            <a:srgbClr val="000099"/>
          </a:solidFill>
          <a:latin typeface="+mn-lt"/>
          <a:ea typeface="+mn-ea"/>
          <a:cs typeface="+mn-cs"/>
        </a:defRPr>
      </a:lvl1pPr>
      <a:lvl2pPr marL="742950" indent="-285750" algn="l" rtl="0" eaLnBrk="0" fontAlgn="base" hangingPunct="0">
        <a:spcBef>
          <a:spcPct val="10000"/>
        </a:spcBef>
        <a:spcAft>
          <a:spcPct val="0"/>
        </a:spcAft>
        <a:buClr>
          <a:srgbClr val="000099"/>
        </a:buClr>
        <a:buFont typeface="Wingdings" pitchFamily="2" charset="2"/>
        <a:buChar char="§"/>
        <a:tabLst>
          <a:tab pos="0" algn="l"/>
        </a:tabLst>
        <a:defRPr sz="2800" b="1">
          <a:solidFill>
            <a:srgbClr val="000099"/>
          </a:solidFill>
          <a:latin typeface="+mn-lt"/>
        </a:defRPr>
      </a:lvl2pPr>
      <a:lvl3pPr marL="1143000" indent="-228600" algn="l" rtl="0" eaLnBrk="0" fontAlgn="base" hangingPunct="0">
        <a:spcBef>
          <a:spcPct val="5000"/>
        </a:spcBef>
        <a:spcAft>
          <a:spcPct val="0"/>
        </a:spcAft>
        <a:buClr>
          <a:srgbClr val="000099"/>
        </a:buClr>
        <a:buChar char="•"/>
        <a:tabLst>
          <a:tab pos="0" algn="l"/>
        </a:tabLst>
        <a:defRPr sz="2400" b="1">
          <a:solidFill>
            <a:schemeClr val="tx1"/>
          </a:solidFill>
          <a:latin typeface="+mn-lt"/>
        </a:defRPr>
      </a:lvl3pPr>
      <a:lvl4pPr marL="1600200" indent="-228600" algn="l" rtl="0" eaLnBrk="0" fontAlgn="base" hangingPunct="0">
        <a:spcBef>
          <a:spcPct val="5000"/>
        </a:spcBef>
        <a:spcAft>
          <a:spcPct val="0"/>
        </a:spcAft>
        <a:buClr>
          <a:srgbClr val="000099"/>
        </a:buClr>
        <a:buChar char="–"/>
        <a:tabLst>
          <a:tab pos="0" algn="l"/>
        </a:tabLst>
        <a:defRPr sz="2400" b="1">
          <a:solidFill>
            <a:schemeClr val="tx1"/>
          </a:solidFill>
          <a:latin typeface="+mn-lt"/>
        </a:defRPr>
      </a:lvl4pPr>
      <a:lvl5pPr marL="2057400" indent="-228600" algn="l" rtl="0" eaLnBrk="0" fontAlgn="base" hangingPunct="0">
        <a:spcBef>
          <a:spcPct val="5000"/>
        </a:spcBef>
        <a:spcAft>
          <a:spcPct val="0"/>
        </a:spcAft>
        <a:buClr>
          <a:srgbClr val="000099"/>
        </a:buClr>
        <a:buChar char="»"/>
        <a:tabLst>
          <a:tab pos="0" algn="l"/>
        </a:tabLst>
        <a:defRPr sz="2400" b="1">
          <a:solidFill>
            <a:schemeClr val="tx1"/>
          </a:solidFill>
          <a:latin typeface="+mn-lt"/>
        </a:defRPr>
      </a:lvl5pPr>
      <a:lvl6pPr marL="2514600" indent="-228600" algn="l" rtl="0" fontAlgn="base">
        <a:spcBef>
          <a:spcPct val="5000"/>
        </a:spcBef>
        <a:spcAft>
          <a:spcPct val="0"/>
        </a:spcAft>
        <a:buClr>
          <a:srgbClr val="000099"/>
        </a:buClr>
        <a:buChar char="»"/>
        <a:tabLst>
          <a:tab pos="0" algn="l"/>
        </a:tabLst>
        <a:defRPr sz="2400" b="1">
          <a:solidFill>
            <a:schemeClr val="tx1"/>
          </a:solidFill>
          <a:latin typeface="+mn-lt"/>
        </a:defRPr>
      </a:lvl6pPr>
      <a:lvl7pPr marL="2971800" indent="-228600" algn="l" rtl="0" fontAlgn="base">
        <a:spcBef>
          <a:spcPct val="5000"/>
        </a:spcBef>
        <a:spcAft>
          <a:spcPct val="0"/>
        </a:spcAft>
        <a:buClr>
          <a:srgbClr val="000099"/>
        </a:buClr>
        <a:buChar char="»"/>
        <a:tabLst>
          <a:tab pos="0" algn="l"/>
        </a:tabLst>
        <a:defRPr sz="2400" b="1">
          <a:solidFill>
            <a:schemeClr val="tx1"/>
          </a:solidFill>
          <a:latin typeface="+mn-lt"/>
        </a:defRPr>
      </a:lvl7pPr>
      <a:lvl8pPr marL="3429000" indent="-228600" algn="l" rtl="0" fontAlgn="base">
        <a:spcBef>
          <a:spcPct val="5000"/>
        </a:spcBef>
        <a:spcAft>
          <a:spcPct val="0"/>
        </a:spcAft>
        <a:buClr>
          <a:srgbClr val="000099"/>
        </a:buClr>
        <a:buChar char="»"/>
        <a:tabLst>
          <a:tab pos="0" algn="l"/>
        </a:tabLst>
        <a:defRPr sz="2400" b="1">
          <a:solidFill>
            <a:schemeClr val="tx1"/>
          </a:solidFill>
          <a:latin typeface="+mn-lt"/>
        </a:defRPr>
      </a:lvl8pPr>
      <a:lvl9pPr marL="3886200" indent="-228600" algn="l" rtl="0" fontAlgn="base">
        <a:spcBef>
          <a:spcPct val="5000"/>
        </a:spcBef>
        <a:spcAft>
          <a:spcPct val="0"/>
        </a:spcAft>
        <a:buClr>
          <a:srgbClr val="000099"/>
        </a:buClr>
        <a:buChar char="»"/>
        <a:tabLst>
          <a:tab pos="0" algn="l"/>
        </a:tabLst>
        <a:defRPr sz="24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09600" y="762000"/>
            <a:ext cx="8001000" cy="2971800"/>
          </a:xfrm>
          <a:noFill/>
        </p:spPr>
        <p:txBody>
          <a:bodyPr/>
          <a:lstStyle/>
          <a:p>
            <a:r>
              <a:rPr lang="en-US" sz="6600" dirty="0" smtClean="0">
                <a:solidFill>
                  <a:schemeClr val="accent2"/>
                </a:solidFill>
                <a:latin typeface="Tahoma" pitchFamily="34" charset="0"/>
              </a:rPr>
              <a:t>E-Active Marketing</a:t>
            </a:r>
            <a:endParaRPr lang="en-US" sz="5400" dirty="0" smtClean="0">
              <a:solidFill>
                <a:schemeClr val="accent2"/>
              </a:solidFill>
              <a:latin typeface="Tahoma" pitchFamily="34" charset="0"/>
            </a:endParaRPr>
          </a:p>
        </p:txBody>
      </p:sp>
      <p:sp>
        <p:nvSpPr>
          <p:cNvPr id="3075" name="Rectangle 3"/>
          <p:cNvSpPr>
            <a:spLocks noGrp="1" noChangeArrowheads="1"/>
          </p:cNvSpPr>
          <p:nvPr>
            <p:ph type="subTitle" idx="1"/>
          </p:nvPr>
        </p:nvSpPr>
        <p:spPr>
          <a:xfrm>
            <a:off x="0" y="4191000"/>
            <a:ext cx="9144000" cy="838200"/>
          </a:xfrm>
        </p:spPr>
        <p:txBody>
          <a:bodyPr/>
          <a:lstStyle/>
          <a:p>
            <a:r>
              <a:rPr lang="en-US" sz="4800" dirty="0" smtClean="0">
                <a:solidFill>
                  <a:srgbClr val="FF0000"/>
                </a:solidFill>
                <a:latin typeface="Tahoma" pitchFamily="34" charset="0"/>
              </a:rPr>
              <a:t>Chapter 9</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8" name="Rectangle 3"/>
          <p:cNvSpPr>
            <a:spLocks noGrp="1" noChangeArrowheads="1"/>
          </p:cNvSpPr>
          <p:nvPr>
            <p:ph type="ctrTitle"/>
          </p:nvPr>
        </p:nvSpPr>
        <p:spPr>
          <a:xfrm>
            <a:off x="304800" y="228600"/>
            <a:ext cx="8534400" cy="1143000"/>
          </a:xfrm>
        </p:spPr>
        <p:txBody>
          <a:bodyPr/>
          <a:lstStyle/>
          <a:p>
            <a:pPr>
              <a:defRPr/>
            </a:pPr>
            <a:r>
              <a:rPr lang="en-US" sz="4400" dirty="0" smtClean="0">
                <a:solidFill>
                  <a:schemeClr val="accent2"/>
                </a:solidFill>
                <a:latin typeface="Tahoma" pitchFamily="34" charset="0"/>
              </a:rPr>
              <a:t>Interactive Marketing</a:t>
            </a:r>
            <a:endParaRPr lang="en-US" sz="4400" dirty="0" smtClean="0">
              <a:solidFill>
                <a:schemeClr val="accent2"/>
              </a:solidFill>
              <a:effectLst>
                <a:outerShdw blurRad="38100" dist="38100" dir="2700000" algn="tl">
                  <a:srgbClr val="000000"/>
                </a:outerShdw>
              </a:effectLst>
              <a:latin typeface="Tahoma" pitchFamily="34" charset="0"/>
            </a:endParaRPr>
          </a:p>
        </p:txBody>
      </p:sp>
      <p:sp>
        <p:nvSpPr>
          <p:cNvPr id="14340" name="Rectangle 3"/>
          <p:cNvSpPr txBox="1">
            <a:spLocks noChangeArrowheads="1"/>
          </p:cNvSpPr>
          <p:nvPr/>
        </p:nvSpPr>
        <p:spPr bwMode="auto">
          <a:xfrm>
            <a:off x="1371600" y="2514600"/>
            <a:ext cx="6400800" cy="2819400"/>
          </a:xfrm>
          <a:prstGeom prst="rect">
            <a:avLst/>
          </a:prstGeom>
          <a:noFill/>
          <a:ln w="9525">
            <a:noFill/>
            <a:miter lim="800000"/>
            <a:headEnd/>
            <a:tailEnd/>
          </a:ln>
        </p:spPr>
        <p:txBody>
          <a:bodyPr/>
          <a:lstStyle/>
          <a:p>
            <a:pPr marL="342900" indent="-342900" eaLnBrk="0" hangingPunct="0">
              <a:spcBef>
                <a:spcPct val="10000"/>
              </a:spcBef>
              <a:buClr>
                <a:schemeClr val="accent2"/>
              </a:buClr>
              <a:buFontTx/>
              <a:buChar char="•"/>
              <a:tabLst>
                <a:tab pos="0" algn="l"/>
              </a:tabLst>
            </a:pPr>
            <a:r>
              <a:rPr lang="en-US" sz="3200" b="1" dirty="0">
                <a:solidFill>
                  <a:schemeClr val="accent2"/>
                </a:solidFill>
              </a:rPr>
              <a:t>Two-way communications</a:t>
            </a:r>
          </a:p>
          <a:p>
            <a:pPr marL="342900" indent="-342900" eaLnBrk="0" hangingPunct="0">
              <a:spcBef>
                <a:spcPct val="10000"/>
              </a:spcBef>
              <a:buClr>
                <a:schemeClr val="accent2"/>
              </a:buClr>
              <a:buFontTx/>
              <a:buChar char="•"/>
              <a:tabLst>
                <a:tab pos="0" algn="l"/>
              </a:tabLst>
            </a:pPr>
            <a:r>
              <a:rPr lang="en-US" sz="3200" b="1" dirty="0">
                <a:solidFill>
                  <a:schemeClr val="accent2"/>
                </a:solidFill>
              </a:rPr>
              <a:t>Customer involvement</a:t>
            </a:r>
          </a:p>
          <a:p>
            <a:pPr marL="342900" indent="-342900" eaLnBrk="0" hangingPunct="0">
              <a:spcBef>
                <a:spcPct val="10000"/>
              </a:spcBef>
              <a:buClr>
                <a:schemeClr val="accent2"/>
              </a:buClr>
              <a:buFontTx/>
              <a:buChar char="•"/>
              <a:tabLst>
                <a:tab pos="0" algn="l"/>
              </a:tabLst>
            </a:pPr>
            <a:r>
              <a:rPr lang="en-US" sz="3200" b="1" dirty="0">
                <a:solidFill>
                  <a:schemeClr val="accent2"/>
                </a:solidFill>
              </a:rPr>
              <a:t>Tracking of Internet activities</a:t>
            </a:r>
          </a:p>
          <a:p>
            <a:pPr marL="342900" indent="-342900" eaLnBrk="0" hangingPunct="0">
              <a:spcBef>
                <a:spcPct val="10000"/>
              </a:spcBef>
              <a:buClr>
                <a:schemeClr val="accent2"/>
              </a:buClr>
              <a:buFontTx/>
              <a:buChar char="•"/>
              <a:tabLst>
                <a:tab pos="0" algn="l"/>
              </a:tabLst>
            </a:pPr>
            <a:r>
              <a:rPr lang="en-US" sz="3200" b="1" dirty="0">
                <a:solidFill>
                  <a:schemeClr val="accent2"/>
                </a:solidFill>
              </a:rPr>
              <a:t>Personalize targeted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graphicFrame>
        <p:nvGraphicFramePr>
          <p:cNvPr id="18" name="Chart 17"/>
          <p:cNvGraphicFramePr>
            <a:graphicFrameLocks/>
          </p:cNvGraphicFramePr>
          <p:nvPr/>
        </p:nvGraphicFramePr>
        <p:xfrm>
          <a:off x="228601" y="1524000"/>
          <a:ext cx="8458200" cy="5029200"/>
        </p:xfrm>
        <a:graphic>
          <a:graphicData uri="http://schemas.openxmlformats.org/drawingml/2006/chart">
            <c:chart xmlns:c="http://schemas.openxmlformats.org/drawingml/2006/chart" xmlns:r="http://schemas.openxmlformats.org/officeDocument/2006/relationships" r:id="rId2"/>
          </a:graphicData>
        </a:graphic>
      </p:graphicFrame>
      <p:sp>
        <p:nvSpPr>
          <p:cNvPr id="15363" name="Rectangle 2"/>
          <p:cNvSpPr>
            <a:spLocks noGrp="1" noChangeArrowheads="1"/>
          </p:cNvSpPr>
          <p:nvPr>
            <p:ph type="ctrTitle"/>
          </p:nvPr>
        </p:nvSpPr>
        <p:spPr>
          <a:xfrm>
            <a:off x="304800" y="228600"/>
            <a:ext cx="8534400" cy="990600"/>
          </a:xfrm>
        </p:spPr>
        <p:txBody>
          <a:bodyPr/>
          <a:lstStyle/>
          <a:p>
            <a:r>
              <a:rPr lang="en-US" sz="4400" dirty="0" smtClean="0">
                <a:solidFill>
                  <a:schemeClr val="accent2"/>
                </a:solidFill>
                <a:latin typeface="Tahoma" pitchFamily="34" charset="0"/>
              </a:rPr>
              <a:t>Online Interactive Tactics</a:t>
            </a:r>
          </a:p>
        </p:txBody>
      </p:sp>
      <p:sp>
        <p:nvSpPr>
          <p:cNvPr id="6" name="TextBox 5"/>
          <p:cNvSpPr txBox="1"/>
          <p:nvPr/>
        </p:nvSpPr>
        <p:spPr>
          <a:xfrm rot="18967911">
            <a:off x="2955615" y="5372488"/>
            <a:ext cx="1579278" cy="369332"/>
          </a:xfrm>
          <a:prstGeom prst="rect">
            <a:avLst/>
          </a:prstGeom>
          <a:solidFill>
            <a:schemeClr val="bg1"/>
          </a:solidFill>
        </p:spPr>
        <p:txBody>
          <a:bodyPr wrap="none" rtlCol="0">
            <a:spAutoFit/>
          </a:bodyPr>
          <a:lstStyle/>
          <a:p>
            <a:r>
              <a:rPr lang="en-US" sz="1800" b="1" dirty="0" smtClean="0">
                <a:solidFill>
                  <a:schemeClr val="accent2"/>
                </a:solidFill>
              </a:rPr>
              <a:t>Newsletters</a:t>
            </a:r>
            <a:endParaRPr lang="en-US" sz="1800" b="1" dirty="0">
              <a:solidFill>
                <a:schemeClr val="accent2"/>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17410" name="Rectangle 2"/>
          <p:cNvSpPr>
            <a:spLocks noGrp="1" noChangeArrowheads="1"/>
          </p:cNvSpPr>
          <p:nvPr>
            <p:ph type="ctrTitle"/>
          </p:nvPr>
        </p:nvSpPr>
        <p:spPr>
          <a:xfrm>
            <a:off x="304800" y="137886"/>
            <a:ext cx="8534400" cy="1066800"/>
          </a:xfrm>
        </p:spPr>
        <p:txBody>
          <a:bodyPr/>
          <a:lstStyle/>
          <a:p>
            <a:r>
              <a:rPr lang="en-US" sz="4400" dirty="0" smtClean="0">
                <a:solidFill>
                  <a:schemeClr val="accent2"/>
                </a:solidFill>
                <a:latin typeface="Tahoma" pitchFamily="34" charset="0"/>
              </a:rPr>
              <a:t>Online Advertising</a:t>
            </a:r>
          </a:p>
        </p:txBody>
      </p:sp>
      <p:sp>
        <p:nvSpPr>
          <p:cNvPr id="17411" name="Rectangle 3"/>
          <p:cNvSpPr txBox="1">
            <a:spLocks noChangeArrowheads="1"/>
          </p:cNvSpPr>
          <p:nvPr/>
        </p:nvSpPr>
        <p:spPr bwMode="auto">
          <a:xfrm>
            <a:off x="1295400" y="1905000"/>
            <a:ext cx="6629400" cy="3200400"/>
          </a:xfrm>
          <a:prstGeom prst="rect">
            <a:avLst/>
          </a:prstGeom>
          <a:noFill/>
          <a:ln w="9525">
            <a:noFill/>
            <a:miter lim="800000"/>
            <a:headEnd/>
            <a:tailEnd/>
          </a:ln>
        </p:spPr>
        <p:txBody>
          <a:bodyPr/>
          <a:lstStyle/>
          <a:p>
            <a:pPr marL="342900" indent="-342900" eaLnBrk="0" hangingPunct="0">
              <a:spcBef>
                <a:spcPct val="10000"/>
              </a:spcBef>
              <a:buClr>
                <a:schemeClr val="accent2"/>
              </a:buClr>
              <a:buFontTx/>
              <a:buChar char="•"/>
              <a:tabLst>
                <a:tab pos="0" algn="l"/>
              </a:tabLst>
            </a:pPr>
            <a:r>
              <a:rPr lang="en-US" sz="2800" b="1" dirty="0">
                <a:solidFill>
                  <a:schemeClr val="accent2"/>
                </a:solidFill>
              </a:rPr>
              <a:t>Increase in online budgets</a:t>
            </a:r>
          </a:p>
          <a:p>
            <a:pPr marL="342900" indent="-342900" eaLnBrk="0" hangingPunct="0">
              <a:spcBef>
                <a:spcPct val="10000"/>
              </a:spcBef>
              <a:buClr>
                <a:schemeClr val="accent2"/>
              </a:buClr>
              <a:buFontTx/>
              <a:buChar char="•"/>
              <a:tabLst>
                <a:tab pos="0" algn="l"/>
              </a:tabLst>
            </a:pPr>
            <a:r>
              <a:rPr lang="en-US" sz="2800" b="1" dirty="0">
                <a:solidFill>
                  <a:schemeClr val="accent2"/>
                </a:solidFill>
              </a:rPr>
              <a:t>Effective method for reaching today’s consumers</a:t>
            </a:r>
          </a:p>
          <a:p>
            <a:pPr marL="342900" indent="-342900" eaLnBrk="0" hangingPunct="0">
              <a:spcBef>
                <a:spcPct val="10000"/>
              </a:spcBef>
              <a:buClr>
                <a:schemeClr val="accent2"/>
              </a:buClr>
              <a:buFontTx/>
              <a:buChar char="•"/>
              <a:tabLst>
                <a:tab pos="0" algn="l"/>
              </a:tabLst>
            </a:pPr>
            <a:r>
              <a:rPr lang="en-US" sz="2800" b="1" dirty="0" smtClean="0">
                <a:solidFill>
                  <a:schemeClr val="accent2"/>
                </a:solidFill>
              </a:rPr>
              <a:t>Becoming “standard”</a:t>
            </a:r>
            <a:endParaRPr lang="en-US" sz="2800" b="1" dirty="0">
              <a:solidFill>
                <a:schemeClr val="accent2"/>
              </a:solidFill>
            </a:endParaRPr>
          </a:p>
          <a:p>
            <a:pPr marL="742950" lvl="1" indent="-285750" eaLnBrk="0" hangingPunct="0">
              <a:spcBef>
                <a:spcPct val="10000"/>
              </a:spcBef>
              <a:buClr>
                <a:schemeClr val="accent2"/>
              </a:buClr>
              <a:buFont typeface="Wingdings" pitchFamily="2" charset="2"/>
              <a:buChar char="§"/>
              <a:tabLst>
                <a:tab pos="0" algn="l"/>
              </a:tabLst>
            </a:pPr>
            <a:r>
              <a:rPr lang="en-US" b="1" dirty="0">
                <a:solidFill>
                  <a:schemeClr val="accent2"/>
                </a:solidFill>
              </a:rPr>
              <a:t>Click-through response rate – 0.27%</a:t>
            </a:r>
          </a:p>
          <a:p>
            <a:pPr marL="342900" indent="-342900" eaLnBrk="0" hangingPunct="0">
              <a:spcBef>
                <a:spcPct val="10000"/>
              </a:spcBef>
              <a:buClr>
                <a:schemeClr val="accent2"/>
              </a:buClr>
              <a:buFontTx/>
              <a:buChar char="•"/>
              <a:tabLst>
                <a:tab pos="0" algn="l"/>
              </a:tabLst>
            </a:pPr>
            <a:r>
              <a:rPr lang="en-US" sz="2800" b="1" dirty="0" smtClean="0">
                <a:solidFill>
                  <a:schemeClr val="accent2"/>
                </a:solidFill>
              </a:rPr>
              <a:t>Traditional integration - Brand spiraling</a:t>
            </a:r>
            <a:endParaRPr lang="en-US" sz="2800" b="1" dirty="0">
              <a:solidFill>
                <a:schemeClr val="accent2"/>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12" name="Rectangle 1028"/>
          <p:cNvSpPr>
            <a:spLocks noChangeArrowheads="1"/>
          </p:cNvSpPr>
          <p:nvPr/>
        </p:nvSpPr>
        <p:spPr bwMode="auto">
          <a:xfrm>
            <a:off x="533400" y="228600"/>
            <a:ext cx="2438400" cy="609600"/>
          </a:xfrm>
          <a:prstGeom prst="rect">
            <a:avLst/>
          </a:prstGeom>
          <a:noFill/>
          <a:ln w="12700">
            <a:noFill/>
            <a:miter lim="800000"/>
            <a:headEnd type="none" w="sm" len="sm"/>
            <a:tailEnd type="none" w="sm" len="sm"/>
          </a:ln>
          <a:effectLst/>
        </p:spPr>
        <p:txBody>
          <a:bodyPr wrap="none" anchor="ctr"/>
          <a:lstStyle/>
          <a:p>
            <a:pPr eaLnBrk="0" hangingPunct="0">
              <a:defRPr/>
            </a:pPr>
            <a:endParaRPr lang="en-US" dirty="0">
              <a:effectLst>
                <a:outerShdw blurRad="38100" dist="38100" dir="2700000" algn="tl">
                  <a:srgbClr val="000000">
                    <a:alpha val="43137"/>
                  </a:srgbClr>
                </a:outerShdw>
              </a:effectLst>
              <a:latin typeface="Arial" pitchFamily="34" charset="0"/>
              <a:cs typeface="+mn-cs"/>
            </a:endParaRPr>
          </a:p>
        </p:txBody>
      </p:sp>
      <p:sp>
        <p:nvSpPr>
          <p:cNvPr id="22537" name="Text Box 1030"/>
          <p:cNvSpPr txBox="1">
            <a:spLocks noChangeArrowheads="1"/>
          </p:cNvSpPr>
          <p:nvPr/>
        </p:nvSpPr>
        <p:spPr bwMode="auto">
          <a:xfrm>
            <a:off x="6553200" y="5791200"/>
            <a:ext cx="1905000" cy="400110"/>
          </a:xfrm>
          <a:prstGeom prst="rect">
            <a:avLst/>
          </a:prstGeom>
          <a:noFill/>
          <a:ln w="12700">
            <a:noFill/>
            <a:miter lim="800000"/>
            <a:headEnd type="none" w="sm" len="sm"/>
            <a:tailEnd type="none" w="sm" len="sm"/>
          </a:ln>
        </p:spPr>
        <p:txBody>
          <a:bodyPr wrap="square">
            <a:spAutoFit/>
          </a:bodyPr>
          <a:lstStyle/>
          <a:p>
            <a:pPr algn="ctr" eaLnBrk="0" hangingPunct="0"/>
            <a:r>
              <a:rPr lang="en-US" sz="2000" dirty="0">
                <a:solidFill>
                  <a:schemeClr val="accent2"/>
                </a:solidFill>
              </a:rPr>
              <a:t>F </a:t>
            </a:r>
            <a:r>
              <a:rPr lang="en-US" sz="2000" dirty="0" err="1" smtClean="0">
                <a:solidFill>
                  <a:schemeClr val="accent2"/>
                </a:solidFill>
              </a:rPr>
              <a:t>ig</a:t>
            </a:r>
            <a:r>
              <a:rPr lang="en-US" sz="2000" dirty="0" smtClean="0">
                <a:solidFill>
                  <a:schemeClr val="accent2"/>
                </a:solidFill>
              </a:rPr>
              <a:t>. 9. 8</a:t>
            </a:r>
            <a:endParaRPr lang="en-US" sz="2000" dirty="0">
              <a:solidFill>
                <a:schemeClr val="accent2"/>
              </a:solidFill>
            </a:endParaRPr>
          </a:p>
        </p:txBody>
      </p:sp>
      <p:sp>
        <p:nvSpPr>
          <p:cNvPr id="22538" name="Rectangle 1031"/>
          <p:cNvSpPr>
            <a:spLocks noChangeArrowheads="1"/>
          </p:cNvSpPr>
          <p:nvPr/>
        </p:nvSpPr>
        <p:spPr bwMode="auto">
          <a:xfrm>
            <a:off x="307848" y="123372"/>
            <a:ext cx="8531352" cy="1097280"/>
          </a:xfrm>
          <a:prstGeom prst="rect">
            <a:avLst/>
          </a:prstGeom>
          <a:noFill/>
          <a:ln w="9525">
            <a:noFill/>
            <a:miter lim="800000"/>
            <a:headEnd/>
            <a:tailEnd/>
          </a:ln>
        </p:spPr>
        <p:txBody>
          <a:bodyPr lIns="92075" tIns="46038" rIns="92075" bIns="46038" anchor="ctr"/>
          <a:lstStyle/>
          <a:p>
            <a:pPr algn="ctr" eaLnBrk="0" hangingPunct="0"/>
            <a:r>
              <a:rPr lang="en-US" sz="4400" b="1" i="0" dirty="0" smtClean="0">
                <a:solidFill>
                  <a:schemeClr val="accent2"/>
                </a:solidFill>
              </a:rPr>
              <a:t>Types </a:t>
            </a:r>
            <a:r>
              <a:rPr lang="en-US" sz="4400" b="1" i="0" dirty="0">
                <a:solidFill>
                  <a:schemeClr val="accent2"/>
                </a:solidFill>
              </a:rPr>
              <a:t>of Online Advertising</a:t>
            </a:r>
          </a:p>
        </p:txBody>
      </p:sp>
      <p:sp>
        <p:nvSpPr>
          <p:cNvPr id="18" name="Rectangle 3"/>
          <p:cNvSpPr txBox="1">
            <a:spLocks noChangeArrowheads="1"/>
          </p:cNvSpPr>
          <p:nvPr/>
        </p:nvSpPr>
        <p:spPr bwMode="auto">
          <a:xfrm>
            <a:off x="4191000" y="2514600"/>
            <a:ext cx="5029200" cy="2819400"/>
          </a:xfrm>
          <a:prstGeom prst="rect">
            <a:avLst/>
          </a:prstGeom>
          <a:noFill/>
          <a:ln w="9525">
            <a:noFill/>
            <a:miter lim="800000"/>
            <a:headEnd/>
            <a:tailEnd/>
          </a:ln>
          <a:effectLst/>
        </p:spPr>
        <p:txBody>
          <a:bodyPr lIns="92075" tIns="46038" rIns="92075" bIns="46038"/>
          <a:lstStyle/>
          <a:p>
            <a:pPr marL="342900" indent="-342900" eaLnBrk="0" hangingPunct="0">
              <a:spcBef>
                <a:spcPct val="20000"/>
              </a:spcBef>
              <a:buClr>
                <a:schemeClr val="accent2"/>
              </a:buClr>
              <a:buFontTx/>
              <a:buChar char="•"/>
              <a:defRPr/>
            </a:pPr>
            <a:r>
              <a:rPr lang="en-US" sz="2800" b="1" i="0" kern="0" dirty="0">
                <a:solidFill>
                  <a:schemeClr val="accent2"/>
                </a:solidFill>
                <a:latin typeface="+mn-lt"/>
                <a:cs typeface="+mn-cs"/>
              </a:rPr>
              <a:t>Display or banner ad</a:t>
            </a:r>
          </a:p>
          <a:p>
            <a:pPr marL="342900" indent="-342900" eaLnBrk="0" hangingPunct="0">
              <a:spcBef>
                <a:spcPct val="20000"/>
              </a:spcBef>
              <a:buClr>
                <a:schemeClr val="accent2"/>
              </a:buClr>
              <a:buFontTx/>
              <a:buChar char="•"/>
              <a:defRPr/>
            </a:pPr>
            <a:r>
              <a:rPr lang="en-US" sz="2800" b="1" i="0" kern="0" dirty="0">
                <a:solidFill>
                  <a:schemeClr val="accent2"/>
                </a:solidFill>
                <a:latin typeface="+mn-lt"/>
                <a:cs typeface="+mn-cs"/>
              </a:rPr>
              <a:t>Classified ads </a:t>
            </a:r>
          </a:p>
          <a:p>
            <a:pPr marL="342900" indent="-342900" eaLnBrk="0" hangingPunct="0">
              <a:spcBef>
                <a:spcPct val="20000"/>
              </a:spcBef>
              <a:buClr>
                <a:schemeClr val="accent2"/>
              </a:buClr>
              <a:buFontTx/>
              <a:buChar char="•"/>
              <a:defRPr/>
            </a:pPr>
            <a:r>
              <a:rPr lang="en-US" sz="2800" b="1" i="0" kern="0" dirty="0">
                <a:solidFill>
                  <a:schemeClr val="accent2"/>
                </a:solidFill>
                <a:latin typeface="+mn-lt"/>
                <a:cs typeface="+mn-cs"/>
              </a:rPr>
              <a:t>Search advertising </a:t>
            </a:r>
          </a:p>
          <a:p>
            <a:pPr marL="342900" indent="-342900" eaLnBrk="0" hangingPunct="0">
              <a:spcBef>
                <a:spcPct val="20000"/>
              </a:spcBef>
              <a:buClr>
                <a:schemeClr val="accent2"/>
              </a:buClr>
              <a:buFontTx/>
              <a:buChar char="•"/>
              <a:defRPr/>
            </a:pPr>
            <a:r>
              <a:rPr lang="en-US" sz="2800" b="1" i="0" kern="0" dirty="0">
                <a:solidFill>
                  <a:schemeClr val="accent2"/>
                </a:solidFill>
                <a:latin typeface="+mn-lt"/>
                <a:cs typeface="+mn-cs"/>
              </a:rPr>
              <a:t>Media/video ads</a:t>
            </a:r>
          </a:p>
        </p:txBody>
      </p:sp>
      <p:grpSp>
        <p:nvGrpSpPr>
          <p:cNvPr id="25" name="Group 24"/>
          <p:cNvGrpSpPr/>
          <p:nvPr/>
        </p:nvGrpSpPr>
        <p:grpSpPr>
          <a:xfrm>
            <a:off x="494928" y="2743200"/>
            <a:ext cx="3696072" cy="1600200"/>
            <a:chOff x="494928" y="2438400"/>
            <a:chExt cx="3696072" cy="1600200"/>
          </a:xfrm>
        </p:grpSpPr>
        <p:sp>
          <p:nvSpPr>
            <p:cNvPr id="19" name="Text Box 5"/>
            <p:cNvSpPr txBox="1">
              <a:spLocks noChangeArrowheads="1"/>
            </p:cNvSpPr>
            <p:nvPr/>
          </p:nvSpPr>
          <p:spPr bwMode="auto">
            <a:xfrm>
              <a:off x="494928" y="2971800"/>
              <a:ext cx="2239717" cy="954107"/>
            </a:xfrm>
            <a:prstGeom prst="rect">
              <a:avLst/>
            </a:prstGeom>
            <a:noFill/>
            <a:ln w="9525">
              <a:noFill/>
              <a:miter lim="800000"/>
              <a:headEnd/>
              <a:tailEnd/>
            </a:ln>
            <a:effectLst/>
          </p:spPr>
          <p:txBody>
            <a:bodyPr wrap="none">
              <a:spAutoFit/>
            </a:bodyPr>
            <a:lstStyle/>
            <a:p>
              <a:pPr algn="ctr" eaLnBrk="0" hangingPunct="0">
                <a:defRPr/>
              </a:pPr>
              <a:r>
                <a:rPr lang="en-US" sz="2800" b="1" dirty="0">
                  <a:solidFill>
                    <a:schemeClr val="accent2"/>
                  </a:solidFill>
                  <a:cs typeface="Tahoma" pitchFamily="34" charset="0"/>
                </a:rPr>
                <a:t>Online</a:t>
              </a:r>
            </a:p>
            <a:p>
              <a:pPr algn="ctr" eaLnBrk="0" hangingPunct="0">
                <a:defRPr/>
              </a:pPr>
              <a:r>
                <a:rPr lang="en-US" sz="2800" b="1" dirty="0">
                  <a:solidFill>
                    <a:schemeClr val="accent2"/>
                  </a:solidFill>
                  <a:cs typeface="Tahoma" pitchFamily="34" charset="0"/>
                </a:rPr>
                <a:t>Advertising</a:t>
              </a:r>
            </a:p>
          </p:txBody>
        </p:sp>
        <p:sp>
          <p:nvSpPr>
            <p:cNvPr id="20" name="Line 6"/>
            <p:cNvSpPr>
              <a:spLocks noChangeShapeType="1"/>
            </p:cNvSpPr>
            <p:nvPr/>
          </p:nvSpPr>
          <p:spPr bwMode="auto">
            <a:xfrm flipV="1">
              <a:off x="2286000" y="2438400"/>
              <a:ext cx="1905000" cy="914400"/>
            </a:xfrm>
            <a:prstGeom prst="line">
              <a:avLst/>
            </a:prstGeom>
            <a:noFill/>
            <a:ln w="28575">
              <a:solidFill>
                <a:schemeClr val="accent2"/>
              </a:solidFill>
              <a:round/>
              <a:headEnd/>
              <a:tailEnd type="triangle" w="med" len="med"/>
            </a:ln>
            <a:effectLst/>
          </p:spPr>
          <p:txBody>
            <a:bodyPr/>
            <a:lstStyle/>
            <a:p>
              <a:pPr eaLnBrk="0" hangingPunct="0">
                <a:defRPr/>
              </a:pPr>
              <a:endParaRPr lang="en-US" sz="2000" dirty="0">
                <a:solidFill>
                  <a:schemeClr val="accent2"/>
                </a:solidFill>
                <a:effectLst>
                  <a:outerShdw blurRad="38100" dist="38100" dir="2700000" algn="tl">
                    <a:srgbClr val="000000">
                      <a:alpha val="43137"/>
                    </a:srgbClr>
                  </a:outerShdw>
                </a:effectLst>
                <a:latin typeface="Arial" pitchFamily="34" charset="0"/>
                <a:cs typeface="+mn-cs"/>
              </a:endParaRPr>
            </a:p>
          </p:txBody>
        </p:sp>
        <p:sp>
          <p:nvSpPr>
            <p:cNvPr id="21" name="Line 7"/>
            <p:cNvSpPr>
              <a:spLocks noChangeShapeType="1"/>
            </p:cNvSpPr>
            <p:nvPr/>
          </p:nvSpPr>
          <p:spPr bwMode="auto">
            <a:xfrm flipV="1">
              <a:off x="2286000" y="3048000"/>
              <a:ext cx="1905000" cy="304800"/>
            </a:xfrm>
            <a:prstGeom prst="line">
              <a:avLst/>
            </a:prstGeom>
            <a:noFill/>
            <a:ln w="28575">
              <a:solidFill>
                <a:schemeClr val="accent2"/>
              </a:solidFill>
              <a:round/>
              <a:headEnd/>
              <a:tailEnd type="triangle" w="med" len="med"/>
            </a:ln>
            <a:effectLst/>
          </p:spPr>
          <p:txBody>
            <a:bodyPr/>
            <a:lstStyle/>
            <a:p>
              <a:pPr eaLnBrk="0" hangingPunct="0">
                <a:defRPr/>
              </a:pPr>
              <a:endParaRPr lang="en-US" sz="2000" dirty="0">
                <a:solidFill>
                  <a:schemeClr val="accent2"/>
                </a:solidFill>
                <a:effectLst>
                  <a:outerShdw blurRad="38100" dist="38100" dir="2700000" algn="tl">
                    <a:srgbClr val="000000">
                      <a:alpha val="43137"/>
                    </a:srgbClr>
                  </a:outerShdw>
                </a:effectLst>
                <a:latin typeface="Arial" pitchFamily="34" charset="0"/>
                <a:cs typeface="+mn-cs"/>
              </a:endParaRPr>
            </a:p>
          </p:txBody>
        </p:sp>
        <p:sp>
          <p:nvSpPr>
            <p:cNvPr id="22" name="Line 8"/>
            <p:cNvSpPr>
              <a:spLocks noChangeShapeType="1"/>
            </p:cNvSpPr>
            <p:nvPr/>
          </p:nvSpPr>
          <p:spPr bwMode="auto">
            <a:xfrm>
              <a:off x="2286000" y="3352800"/>
              <a:ext cx="1905000" cy="228600"/>
            </a:xfrm>
            <a:prstGeom prst="line">
              <a:avLst/>
            </a:prstGeom>
            <a:noFill/>
            <a:ln w="28575">
              <a:solidFill>
                <a:schemeClr val="accent2"/>
              </a:solidFill>
              <a:round/>
              <a:headEnd/>
              <a:tailEnd type="triangle" w="med" len="med"/>
            </a:ln>
            <a:effectLst/>
          </p:spPr>
          <p:txBody>
            <a:bodyPr/>
            <a:lstStyle/>
            <a:p>
              <a:pPr eaLnBrk="0" hangingPunct="0">
                <a:defRPr/>
              </a:pPr>
              <a:endParaRPr lang="en-US" sz="2000" dirty="0">
                <a:solidFill>
                  <a:schemeClr val="accent2"/>
                </a:solidFill>
                <a:effectLst>
                  <a:outerShdw blurRad="38100" dist="38100" dir="2700000" algn="tl">
                    <a:srgbClr val="000000">
                      <a:alpha val="43137"/>
                    </a:srgbClr>
                  </a:outerShdw>
                </a:effectLst>
                <a:latin typeface="Arial" pitchFamily="34" charset="0"/>
                <a:cs typeface="+mn-cs"/>
              </a:endParaRPr>
            </a:p>
          </p:txBody>
        </p:sp>
        <p:sp>
          <p:nvSpPr>
            <p:cNvPr id="23" name="Line 9"/>
            <p:cNvSpPr>
              <a:spLocks noChangeShapeType="1"/>
            </p:cNvSpPr>
            <p:nvPr/>
          </p:nvSpPr>
          <p:spPr bwMode="auto">
            <a:xfrm>
              <a:off x="2286000" y="3352800"/>
              <a:ext cx="1905000" cy="685800"/>
            </a:xfrm>
            <a:prstGeom prst="line">
              <a:avLst/>
            </a:prstGeom>
            <a:noFill/>
            <a:ln w="28575">
              <a:solidFill>
                <a:schemeClr val="accent2"/>
              </a:solidFill>
              <a:round/>
              <a:headEnd/>
              <a:tailEnd type="triangle" w="med" len="med"/>
            </a:ln>
            <a:effectLst/>
          </p:spPr>
          <p:txBody>
            <a:bodyPr/>
            <a:lstStyle/>
            <a:p>
              <a:pPr eaLnBrk="0" hangingPunct="0">
                <a:defRPr/>
              </a:pPr>
              <a:endParaRPr lang="en-US" sz="2000" dirty="0">
                <a:solidFill>
                  <a:schemeClr val="accent2"/>
                </a:solidFill>
                <a:effectLst>
                  <a:outerShdw blurRad="38100" dist="38100" dir="2700000" algn="tl">
                    <a:srgbClr val="000000">
                      <a:alpha val="43137"/>
                    </a:srgbClr>
                  </a:outerShdw>
                </a:effectLst>
                <a:latin typeface="Arial" pitchFamily="34" charset="0"/>
                <a:cs typeface="+mn-cs"/>
              </a:endParaRPr>
            </a:p>
          </p:txBody>
        </p:sp>
      </p:gr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21508" name="Rectangle 2"/>
          <p:cNvSpPr>
            <a:spLocks noGrp="1" noChangeArrowheads="1"/>
          </p:cNvSpPr>
          <p:nvPr>
            <p:ph type="ctrTitle"/>
          </p:nvPr>
        </p:nvSpPr>
        <p:spPr>
          <a:xfrm>
            <a:off x="306324" y="106680"/>
            <a:ext cx="8531352" cy="1188720"/>
          </a:xfrm>
        </p:spPr>
        <p:txBody>
          <a:bodyPr/>
          <a:lstStyle/>
          <a:p>
            <a:pPr algn="ctr"/>
            <a:r>
              <a:rPr lang="en-US" sz="4400" dirty="0" smtClean="0">
                <a:solidFill>
                  <a:schemeClr val="accent2"/>
                </a:solidFill>
                <a:latin typeface="Tahoma" pitchFamily="34" charset="0"/>
                <a:ea typeface="Tahoma" pitchFamily="34" charset="0"/>
                <a:cs typeface="Tahoma" pitchFamily="34" charset="0"/>
              </a:rPr>
              <a:t>Banner Advertising</a:t>
            </a:r>
          </a:p>
        </p:txBody>
      </p:sp>
      <p:sp>
        <p:nvSpPr>
          <p:cNvPr id="21509" name="Rectangle 3"/>
          <p:cNvSpPr>
            <a:spLocks noGrp="1" noChangeArrowheads="1"/>
          </p:cNvSpPr>
          <p:nvPr>
            <p:ph type="subTitle" idx="1"/>
          </p:nvPr>
        </p:nvSpPr>
        <p:spPr>
          <a:xfrm>
            <a:off x="1524000" y="1981200"/>
            <a:ext cx="6096000" cy="3505200"/>
          </a:xfrm>
        </p:spPr>
        <p:txBody>
          <a:bodyPr/>
          <a:lstStyle/>
          <a:p>
            <a:pPr marL="347663" indent="-347663" algn="l">
              <a:buClr>
                <a:schemeClr val="accent2"/>
              </a:buClr>
              <a:buFontTx/>
              <a:buChar char="•"/>
            </a:pPr>
            <a:r>
              <a:rPr lang="en-US" sz="2800" dirty="0" smtClean="0">
                <a:solidFill>
                  <a:schemeClr val="accent2"/>
                </a:solidFill>
                <a:latin typeface="Tahoma" pitchFamily="34" charset="0"/>
                <a:ea typeface="Tahoma" pitchFamily="34" charset="0"/>
                <a:cs typeface="Tahoma" pitchFamily="34" charset="0"/>
              </a:rPr>
              <a:t>First online advertising</a:t>
            </a:r>
          </a:p>
          <a:p>
            <a:pPr marL="347663" indent="-347663" algn="l">
              <a:buClr>
                <a:schemeClr val="accent2"/>
              </a:buClr>
              <a:buFontTx/>
              <a:buChar char="•"/>
              <a:tabLst>
                <a:tab pos="169863" algn="l"/>
              </a:tabLst>
            </a:pPr>
            <a:r>
              <a:rPr lang="en-US" sz="2800" dirty="0" smtClean="0">
                <a:solidFill>
                  <a:schemeClr val="accent2"/>
                </a:solidFill>
                <a:latin typeface="Tahoma" pitchFamily="34" charset="0"/>
                <a:ea typeface="Tahoma" pitchFamily="34" charset="0"/>
                <a:cs typeface="Tahoma" pitchFamily="34" charset="0"/>
              </a:rPr>
              <a:t>Accounts for 32% of online advertising</a:t>
            </a:r>
          </a:p>
          <a:p>
            <a:pPr marL="347663" indent="-347663" algn="l">
              <a:buClr>
                <a:schemeClr val="accent2"/>
              </a:buClr>
              <a:buFontTx/>
              <a:buChar char="•"/>
            </a:pPr>
            <a:r>
              <a:rPr lang="en-US" sz="2800" dirty="0" smtClean="0">
                <a:solidFill>
                  <a:schemeClr val="accent2"/>
                </a:solidFill>
                <a:latin typeface="Tahoma" pitchFamily="34" charset="0"/>
                <a:ea typeface="Tahoma" pitchFamily="34" charset="0"/>
                <a:cs typeface="Tahoma" pitchFamily="34" charset="0"/>
              </a:rPr>
              <a:t>Can embed videos and widgets</a:t>
            </a:r>
          </a:p>
          <a:p>
            <a:pPr marL="347663" indent="-347663" algn="l">
              <a:buClr>
                <a:schemeClr val="accent2"/>
              </a:buClr>
              <a:buFontTx/>
              <a:buChar char="•"/>
            </a:pPr>
            <a:r>
              <a:rPr lang="en-US" sz="2800" dirty="0" smtClean="0">
                <a:solidFill>
                  <a:schemeClr val="accent2"/>
                </a:solidFill>
                <a:latin typeface="Tahoma" pitchFamily="34" charset="0"/>
                <a:ea typeface="Tahoma" pitchFamily="34" charset="0"/>
                <a:cs typeface="Tahoma" pitchFamily="34" charset="0"/>
              </a:rPr>
              <a:t>Targeted display ads</a:t>
            </a:r>
          </a:p>
          <a:p>
            <a:pPr marL="739775" lvl="1" indent="58738" algn="l">
              <a:buClr>
                <a:schemeClr val="accent2"/>
              </a:buClr>
              <a:buFont typeface="Wingdings" pitchFamily="2" charset="2"/>
              <a:buChar char="§"/>
            </a:pPr>
            <a:r>
              <a:rPr lang="en-US" dirty="0" smtClean="0">
                <a:solidFill>
                  <a:schemeClr val="accent2"/>
                </a:solidFill>
                <a:latin typeface="Tahoma" pitchFamily="34" charset="0"/>
                <a:ea typeface="Tahoma" pitchFamily="34" charset="0"/>
                <a:cs typeface="Tahoma" pitchFamily="34" charset="0"/>
              </a:rPr>
              <a:t>Auction exchanges</a:t>
            </a:r>
          </a:p>
          <a:p>
            <a:pPr marL="739775" lvl="1" indent="58738" algn="l">
              <a:buClr>
                <a:schemeClr val="accent2"/>
              </a:buClr>
              <a:buFont typeface="Wingdings" pitchFamily="2" charset="2"/>
              <a:buChar char="§"/>
            </a:pPr>
            <a:r>
              <a:rPr lang="en-US" dirty="0" smtClean="0">
                <a:solidFill>
                  <a:schemeClr val="accent2"/>
                </a:solidFill>
                <a:latin typeface="Tahoma" pitchFamily="34" charset="0"/>
                <a:ea typeface="Tahoma" pitchFamily="34" charset="0"/>
                <a:cs typeface="Tahoma" pitchFamily="34" charset="0"/>
              </a:rPr>
              <a:t>Matches audience</a:t>
            </a:r>
          </a:p>
          <a:p>
            <a:pPr>
              <a:buFontTx/>
              <a:buChar char="•"/>
            </a:pPr>
            <a:endParaRPr lang="en-US" sz="2800" dirty="0" smtClean="0"/>
          </a:p>
          <a:p>
            <a:pPr lvl="1"/>
            <a:endParaRPr lang="en-US" dirty="0" smtClean="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17410" name="Rectangle 2"/>
          <p:cNvSpPr>
            <a:spLocks noGrp="1" noChangeArrowheads="1"/>
          </p:cNvSpPr>
          <p:nvPr>
            <p:ph type="ctrTitle"/>
          </p:nvPr>
        </p:nvSpPr>
        <p:spPr>
          <a:xfrm>
            <a:off x="304800" y="228600"/>
            <a:ext cx="8534400" cy="914400"/>
          </a:xfrm>
        </p:spPr>
        <p:txBody>
          <a:bodyPr/>
          <a:lstStyle/>
          <a:p>
            <a:r>
              <a:rPr lang="en-US" sz="4400" dirty="0" smtClean="0">
                <a:solidFill>
                  <a:schemeClr val="accent2"/>
                </a:solidFill>
                <a:latin typeface="Tahoma" pitchFamily="34" charset="0"/>
              </a:rPr>
              <a:t>Online Advertising - Rates</a:t>
            </a:r>
          </a:p>
        </p:txBody>
      </p:sp>
      <p:sp>
        <p:nvSpPr>
          <p:cNvPr id="17411" name="Rectangle 3"/>
          <p:cNvSpPr txBox="1">
            <a:spLocks noChangeArrowheads="1"/>
          </p:cNvSpPr>
          <p:nvPr/>
        </p:nvSpPr>
        <p:spPr bwMode="auto">
          <a:xfrm>
            <a:off x="838200" y="1676400"/>
            <a:ext cx="7391400" cy="3733800"/>
          </a:xfrm>
          <a:prstGeom prst="rect">
            <a:avLst/>
          </a:prstGeom>
          <a:noFill/>
          <a:ln w="9525">
            <a:noFill/>
            <a:miter lim="800000"/>
            <a:headEnd/>
            <a:tailEnd/>
          </a:ln>
        </p:spPr>
        <p:txBody>
          <a:bodyPr/>
          <a:lstStyle/>
          <a:p>
            <a:pPr marL="342900" indent="-342900" eaLnBrk="0" hangingPunct="0">
              <a:spcBef>
                <a:spcPct val="10000"/>
              </a:spcBef>
              <a:buClr>
                <a:schemeClr val="accent2"/>
              </a:buClr>
              <a:buFontTx/>
              <a:buChar char="•"/>
              <a:tabLst>
                <a:tab pos="0" algn="l"/>
              </a:tabLst>
            </a:pPr>
            <a:r>
              <a:rPr lang="en-US" sz="2800" b="1" dirty="0" smtClean="0">
                <a:solidFill>
                  <a:schemeClr val="accent2"/>
                </a:solidFill>
              </a:rPr>
              <a:t>CPMs will rise more than 75% over next 5 years</a:t>
            </a:r>
            <a:endParaRPr lang="en-US" sz="2800" b="1" dirty="0">
              <a:solidFill>
                <a:schemeClr val="accent2"/>
              </a:solidFill>
            </a:endParaRPr>
          </a:p>
          <a:p>
            <a:pPr marL="342900" indent="-342900" eaLnBrk="0" hangingPunct="0">
              <a:spcBef>
                <a:spcPct val="10000"/>
              </a:spcBef>
              <a:buClr>
                <a:schemeClr val="accent2"/>
              </a:buClr>
              <a:buFontTx/>
              <a:buChar char="•"/>
              <a:tabLst>
                <a:tab pos="0" algn="l"/>
              </a:tabLst>
            </a:pPr>
            <a:r>
              <a:rPr lang="en-US" sz="2800" b="1" dirty="0" smtClean="0">
                <a:solidFill>
                  <a:schemeClr val="accent2"/>
                </a:solidFill>
              </a:rPr>
              <a:t>Overall growth of online advertising will grow more slowly.</a:t>
            </a:r>
          </a:p>
          <a:p>
            <a:pPr marL="342900" indent="-342900" eaLnBrk="0" hangingPunct="0">
              <a:spcBef>
                <a:spcPct val="10000"/>
              </a:spcBef>
              <a:buClr>
                <a:schemeClr val="accent2"/>
              </a:buClr>
              <a:buFontTx/>
              <a:buChar char="•"/>
              <a:tabLst>
                <a:tab pos="0" algn="l"/>
              </a:tabLst>
            </a:pPr>
            <a:r>
              <a:rPr lang="en-US" sz="2800" b="1" dirty="0" smtClean="0">
                <a:solidFill>
                  <a:schemeClr val="accent2"/>
                </a:solidFill>
              </a:rPr>
              <a:t>Average CPM will rise from ~$2.66 in 2012 to $4.68 by 2017.</a:t>
            </a:r>
          </a:p>
          <a:p>
            <a:pPr marL="342900" indent="-342900" eaLnBrk="0" hangingPunct="0">
              <a:spcBef>
                <a:spcPct val="10000"/>
              </a:spcBef>
              <a:buClr>
                <a:schemeClr val="accent2"/>
              </a:buClr>
              <a:buFontTx/>
              <a:buChar char="•"/>
              <a:tabLst>
                <a:tab pos="0" algn="l"/>
              </a:tabLst>
            </a:pPr>
            <a:r>
              <a:rPr lang="en-US" sz="2800" b="1" dirty="0" smtClean="0">
                <a:solidFill>
                  <a:schemeClr val="accent2"/>
                </a:solidFill>
              </a:rPr>
              <a:t>Largely due to “Visible Impression Standard”</a:t>
            </a:r>
            <a:endParaRPr lang="en-US" sz="2800" b="1" dirty="0">
              <a:solidFill>
                <a:schemeClr val="accent2"/>
              </a:solidFill>
            </a:endParaRPr>
          </a:p>
        </p:txBody>
      </p:sp>
      <p:sp>
        <p:nvSpPr>
          <p:cNvPr id="5" name="TextBox 4"/>
          <p:cNvSpPr txBox="1"/>
          <p:nvPr/>
        </p:nvSpPr>
        <p:spPr>
          <a:xfrm>
            <a:off x="685800" y="6172200"/>
            <a:ext cx="5609228" cy="246221"/>
          </a:xfrm>
          <a:prstGeom prst="rect">
            <a:avLst/>
          </a:prstGeom>
          <a:noFill/>
        </p:spPr>
        <p:txBody>
          <a:bodyPr wrap="none" rtlCol="0">
            <a:spAutoFit/>
          </a:bodyPr>
          <a:lstStyle/>
          <a:p>
            <a:r>
              <a:rPr lang="en-US" sz="1000" dirty="0" smtClean="0"/>
              <a:t>Source: Advertising Age, October 9, 2012, “Forrester Reduces Its Forecast for Online Spending”</a:t>
            </a:r>
            <a:endParaRPr lang="en-US" sz="1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17410" name="Rectangle 2"/>
          <p:cNvSpPr>
            <a:spLocks noGrp="1" noChangeArrowheads="1"/>
          </p:cNvSpPr>
          <p:nvPr>
            <p:ph type="ctrTitle"/>
          </p:nvPr>
        </p:nvSpPr>
        <p:spPr>
          <a:xfrm>
            <a:off x="304800" y="228600"/>
            <a:ext cx="8534400" cy="1066800"/>
          </a:xfrm>
        </p:spPr>
        <p:txBody>
          <a:bodyPr/>
          <a:lstStyle/>
          <a:p>
            <a:r>
              <a:rPr lang="en-US" sz="4400" dirty="0" smtClean="0">
                <a:solidFill>
                  <a:schemeClr val="accent2"/>
                </a:solidFill>
                <a:latin typeface="Tahoma" pitchFamily="34" charset="0"/>
              </a:rPr>
              <a:t>Online Advertising - Rates</a:t>
            </a:r>
          </a:p>
        </p:txBody>
      </p:sp>
      <p:sp>
        <p:nvSpPr>
          <p:cNvPr id="17411" name="Rectangle 3"/>
          <p:cNvSpPr txBox="1">
            <a:spLocks noChangeArrowheads="1"/>
          </p:cNvSpPr>
          <p:nvPr/>
        </p:nvSpPr>
        <p:spPr bwMode="auto">
          <a:xfrm>
            <a:off x="838200" y="1828800"/>
            <a:ext cx="7391400" cy="3429000"/>
          </a:xfrm>
          <a:prstGeom prst="rect">
            <a:avLst/>
          </a:prstGeom>
          <a:noFill/>
          <a:ln w="9525">
            <a:noFill/>
            <a:miter lim="800000"/>
            <a:headEnd/>
            <a:tailEnd/>
          </a:ln>
        </p:spPr>
        <p:txBody>
          <a:bodyPr/>
          <a:lstStyle/>
          <a:p>
            <a:pPr marL="342900" indent="-342900" eaLnBrk="0" hangingPunct="0">
              <a:spcBef>
                <a:spcPct val="10000"/>
              </a:spcBef>
              <a:buClr>
                <a:schemeClr val="accent2"/>
              </a:buClr>
              <a:tabLst>
                <a:tab pos="0" algn="l"/>
              </a:tabLst>
            </a:pPr>
            <a:r>
              <a:rPr lang="en-US" sz="3200" b="1" dirty="0" smtClean="0">
                <a:solidFill>
                  <a:schemeClr val="accent2"/>
                </a:solidFill>
              </a:rPr>
              <a:t>Visible Impression Standard:</a:t>
            </a:r>
          </a:p>
          <a:p>
            <a:pPr marL="342900" indent="-342900" eaLnBrk="0" hangingPunct="0">
              <a:spcBef>
                <a:spcPct val="10000"/>
              </a:spcBef>
              <a:buClr>
                <a:schemeClr val="accent2"/>
              </a:buClr>
              <a:buFont typeface="Tahoma" pitchFamily="34" charset="0"/>
              <a:buChar char="•"/>
              <a:tabLst>
                <a:tab pos="0" algn="l"/>
              </a:tabLst>
            </a:pPr>
            <a:r>
              <a:rPr lang="en-US" sz="2800" b="1" dirty="0" smtClean="0">
                <a:solidFill>
                  <a:schemeClr val="accent2"/>
                </a:solidFill>
              </a:rPr>
              <a:t>Advertisers pay only for ads that are visible on the screen.</a:t>
            </a:r>
          </a:p>
          <a:p>
            <a:pPr marL="342900" indent="-342900" eaLnBrk="0" hangingPunct="0">
              <a:spcBef>
                <a:spcPct val="10000"/>
              </a:spcBef>
              <a:buClr>
                <a:schemeClr val="accent2"/>
              </a:buClr>
              <a:buFont typeface="Tahoma" pitchFamily="34" charset="0"/>
              <a:buChar char="•"/>
              <a:tabLst>
                <a:tab pos="0" algn="l"/>
              </a:tabLst>
            </a:pPr>
            <a:r>
              <a:rPr lang="en-US" sz="2800" b="1" dirty="0" smtClean="0">
                <a:solidFill>
                  <a:schemeClr val="accent2"/>
                </a:solidFill>
              </a:rPr>
              <a:t>May mean fewer impressions; offsetting CPM gains.</a:t>
            </a:r>
          </a:p>
          <a:p>
            <a:pPr marL="342900" indent="-342900" eaLnBrk="0" hangingPunct="0">
              <a:spcBef>
                <a:spcPct val="10000"/>
              </a:spcBef>
              <a:buClr>
                <a:schemeClr val="accent2"/>
              </a:buClr>
              <a:buFont typeface="Tahoma" pitchFamily="34" charset="0"/>
              <a:buChar char="•"/>
              <a:tabLst>
                <a:tab pos="0" algn="l"/>
              </a:tabLst>
            </a:pPr>
            <a:r>
              <a:rPr lang="en-US" sz="2800" b="1" dirty="0" smtClean="0">
                <a:solidFill>
                  <a:schemeClr val="accent2"/>
                </a:solidFill>
              </a:rPr>
              <a:t>Online growth rate overall for 2012 ~17%, down from 20% in 2011.</a:t>
            </a:r>
            <a:endParaRPr lang="en-US" sz="2800" b="1" dirty="0">
              <a:solidFill>
                <a:schemeClr val="accent2"/>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76200"/>
            <a:ext cx="8839200" cy="1295400"/>
          </a:xfrm>
          <a:prstGeom prst="rect">
            <a:avLst/>
          </a:prstGeom>
          <a:solidFill>
            <a:srgbClr val="FFC000">
              <a:alpha val="50000"/>
            </a:srgbClr>
          </a:solidFill>
          <a:ln w="9525">
            <a:noFill/>
            <a:miter lim="800000"/>
            <a:headEnd/>
            <a:tailEnd/>
          </a:ln>
        </p:spPr>
        <p:txBody>
          <a:bodyPr wrap="none" anchor="ctr"/>
          <a:lstStyle/>
          <a:p>
            <a:endParaRPr lang="en-US"/>
          </a:p>
        </p:txBody>
      </p:sp>
      <p:sp>
        <p:nvSpPr>
          <p:cNvPr id="21508" name="Rectangle 2"/>
          <p:cNvSpPr>
            <a:spLocks noGrp="1" noChangeArrowheads="1"/>
          </p:cNvSpPr>
          <p:nvPr>
            <p:ph type="ctrTitle"/>
          </p:nvPr>
        </p:nvSpPr>
        <p:spPr>
          <a:xfrm>
            <a:off x="304800" y="76200"/>
            <a:ext cx="8531352" cy="1295400"/>
          </a:xfrm>
        </p:spPr>
        <p:txBody>
          <a:bodyPr/>
          <a:lstStyle/>
          <a:p>
            <a:pPr algn="ctr"/>
            <a:r>
              <a:rPr lang="en-US" sz="4000" dirty="0" smtClean="0">
                <a:solidFill>
                  <a:schemeClr val="accent2"/>
                </a:solidFill>
                <a:latin typeface="Tahoma" pitchFamily="34" charset="0"/>
                <a:ea typeface="Tahoma" pitchFamily="34" charset="0"/>
                <a:cs typeface="Tahoma" pitchFamily="34" charset="0"/>
              </a:rPr>
              <a:t>Classified and Media/Video Advertising</a:t>
            </a:r>
          </a:p>
        </p:txBody>
      </p:sp>
      <p:sp>
        <p:nvSpPr>
          <p:cNvPr id="21509" name="Rectangle 3"/>
          <p:cNvSpPr>
            <a:spLocks noGrp="1" noChangeArrowheads="1"/>
          </p:cNvSpPr>
          <p:nvPr>
            <p:ph type="subTitle" idx="1"/>
          </p:nvPr>
        </p:nvSpPr>
        <p:spPr>
          <a:xfrm>
            <a:off x="533400" y="1905000"/>
            <a:ext cx="8077200" cy="3200400"/>
          </a:xfrm>
        </p:spPr>
        <p:txBody>
          <a:bodyPr/>
          <a:lstStyle/>
          <a:p>
            <a:pPr marL="347663" indent="-347663" algn="l">
              <a:buClr>
                <a:schemeClr val="accent2"/>
              </a:buClr>
              <a:buFont typeface="Tahoma" pitchFamily="34" charset="0"/>
              <a:buChar char="•"/>
              <a:tabLst>
                <a:tab pos="290513" algn="l"/>
                <a:tab pos="347663" algn="l"/>
              </a:tabLst>
            </a:pPr>
            <a:r>
              <a:rPr lang="en-US" dirty="0" smtClean="0">
                <a:solidFill>
                  <a:schemeClr val="accent2"/>
                </a:solidFill>
                <a:latin typeface="Tahoma" pitchFamily="34" charset="0"/>
                <a:ea typeface="Tahoma" pitchFamily="34" charset="0"/>
                <a:cs typeface="Tahoma" pitchFamily="34" charset="0"/>
              </a:rPr>
              <a:t>Online classified ad popular</a:t>
            </a:r>
          </a:p>
          <a:p>
            <a:pPr marL="347663" indent="-347663" algn="l">
              <a:buClr>
                <a:schemeClr val="accent2"/>
              </a:buClr>
              <a:buFont typeface="Tahoma" pitchFamily="34" charset="0"/>
              <a:buChar char="•"/>
              <a:tabLst>
                <a:tab pos="119063" algn="l"/>
                <a:tab pos="174625" algn="l"/>
              </a:tabLst>
            </a:pPr>
            <a:r>
              <a:rPr lang="en-US" dirty="0" smtClean="0">
                <a:solidFill>
                  <a:schemeClr val="accent2"/>
                </a:solidFill>
                <a:latin typeface="Tahoma" pitchFamily="34" charset="0"/>
                <a:ea typeface="Tahoma" pitchFamily="34" charset="0"/>
                <a:cs typeface="Tahoma" pitchFamily="34" charset="0"/>
              </a:rPr>
              <a:t>Media/video ads fastest-growing format</a:t>
            </a:r>
          </a:p>
          <a:p>
            <a:pPr marL="347663" lvl="1" indent="-347663" algn="l">
              <a:buClr>
                <a:schemeClr val="accent2"/>
              </a:buClr>
              <a:buFont typeface="Tahoma" pitchFamily="34" charset="0"/>
              <a:buChar char="•"/>
              <a:tabLst>
                <a:tab pos="119063" algn="l"/>
                <a:tab pos="174625" algn="l"/>
              </a:tabLst>
            </a:pPr>
            <a:r>
              <a:rPr lang="en-US" sz="3200" dirty="0" smtClean="0">
                <a:solidFill>
                  <a:schemeClr val="accent2"/>
                </a:solidFill>
                <a:latin typeface="Tahoma" pitchFamily="34" charset="0"/>
                <a:ea typeface="Tahoma" pitchFamily="34" charset="0"/>
                <a:cs typeface="Tahoma" pitchFamily="34" charset="0"/>
              </a:rPr>
              <a:t>Mobile phones and hand-held devices</a:t>
            </a:r>
          </a:p>
          <a:p>
            <a:pPr marL="347663" indent="-347663" algn="l">
              <a:buClr>
                <a:schemeClr val="accent2"/>
              </a:buClr>
              <a:buFont typeface="Tahoma" pitchFamily="34" charset="0"/>
              <a:buChar char="•"/>
              <a:tabLst>
                <a:tab pos="119063" algn="l"/>
                <a:tab pos="174625" algn="l"/>
              </a:tabLst>
            </a:pPr>
            <a:r>
              <a:rPr lang="en-US" dirty="0" smtClean="0">
                <a:solidFill>
                  <a:schemeClr val="accent2"/>
                </a:solidFill>
                <a:latin typeface="Tahoma" pitchFamily="34" charset="0"/>
                <a:ea typeface="Tahoma" pitchFamily="34" charset="0"/>
                <a:cs typeface="Tahoma" pitchFamily="34" charset="0"/>
              </a:rPr>
              <a:t>Dwell time, rate higher for video ads</a:t>
            </a:r>
          </a:p>
          <a:p>
            <a:pPr marL="119063" indent="-119063" algn="l">
              <a:lnSpc>
                <a:spcPct val="90000"/>
              </a:lnSpc>
              <a:buClr>
                <a:srgbClr val="000099"/>
              </a:buClr>
              <a:tabLst>
                <a:tab pos="119063" algn="l"/>
                <a:tab pos="174625" algn="l"/>
              </a:tabLst>
            </a:pPr>
            <a:endParaRPr lang="en-US" sz="2800" dirty="0" smtClean="0">
              <a:latin typeface="Tahoma" pitchFamily="34" charset="0"/>
              <a:ea typeface="Tahoma" pitchFamily="34" charset="0"/>
              <a:cs typeface="Tahoma" pitchFamily="34" charset="0"/>
            </a:endParaRPr>
          </a:p>
          <a:p>
            <a:pPr lvl="1">
              <a:lnSpc>
                <a:spcPct val="90000"/>
              </a:lnSpc>
            </a:pPr>
            <a:endParaRPr lang="en-US" sz="2400" dirty="0" smtClean="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8" name="Rectangle 3"/>
          <p:cNvSpPr>
            <a:spLocks noGrp="1" noChangeArrowheads="1"/>
          </p:cNvSpPr>
          <p:nvPr>
            <p:ph type="ctrTitle"/>
          </p:nvPr>
        </p:nvSpPr>
        <p:spPr>
          <a:xfrm>
            <a:off x="304800" y="228600"/>
            <a:ext cx="8534400" cy="914400"/>
          </a:xfrm>
        </p:spPr>
        <p:txBody>
          <a:bodyPr/>
          <a:lstStyle/>
          <a:p>
            <a:pPr>
              <a:defRPr/>
            </a:pPr>
            <a:r>
              <a:rPr lang="en-US" dirty="0" smtClean="0">
                <a:solidFill>
                  <a:schemeClr val="accent2"/>
                </a:solidFill>
                <a:latin typeface="Tahoma" pitchFamily="34" charset="0"/>
              </a:rPr>
              <a:t>Blogs</a:t>
            </a:r>
            <a:endParaRPr lang="en-US" dirty="0" smtClean="0">
              <a:solidFill>
                <a:schemeClr val="accent2"/>
              </a:solidFill>
              <a:effectLst>
                <a:outerShdw blurRad="38100" dist="38100" dir="2700000" algn="tl">
                  <a:srgbClr val="000000"/>
                </a:outerShdw>
              </a:effectLst>
              <a:latin typeface="Tahoma" pitchFamily="34" charset="0"/>
            </a:endParaRPr>
          </a:p>
        </p:txBody>
      </p:sp>
      <p:sp>
        <p:nvSpPr>
          <p:cNvPr id="18435" name="Rectangle 3"/>
          <p:cNvSpPr txBox="1">
            <a:spLocks noChangeArrowheads="1"/>
          </p:cNvSpPr>
          <p:nvPr/>
        </p:nvSpPr>
        <p:spPr bwMode="auto">
          <a:xfrm>
            <a:off x="762000" y="1524000"/>
            <a:ext cx="7620000" cy="4191000"/>
          </a:xfrm>
          <a:prstGeom prst="rect">
            <a:avLst/>
          </a:prstGeom>
          <a:noFill/>
          <a:ln w="9525">
            <a:noFill/>
            <a:miter lim="800000"/>
            <a:headEnd/>
            <a:tailEnd/>
          </a:ln>
        </p:spPr>
        <p:txBody>
          <a:bodyPr/>
          <a:lstStyle/>
          <a:p>
            <a:pPr marL="342900" indent="-342900" eaLnBrk="0" hangingPunct="0">
              <a:spcBef>
                <a:spcPct val="10000"/>
              </a:spcBef>
              <a:buClr>
                <a:schemeClr val="accent2"/>
              </a:buClr>
              <a:buFontTx/>
              <a:buChar char="•"/>
              <a:tabLst>
                <a:tab pos="0" algn="l"/>
              </a:tabLst>
            </a:pPr>
            <a:r>
              <a:rPr lang="en-US" sz="2800" b="1" dirty="0">
                <a:solidFill>
                  <a:schemeClr val="accent2"/>
                </a:solidFill>
              </a:rPr>
              <a:t>Online musings</a:t>
            </a:r>
          </a:p>
          <a:p>
            <a:pPr marL="342900" indent="-342900" eaLnBrk="0" hangingPunct="0">
              <a:spcBef>
                <a:spcPct val="10000"/>
              </a:spcBef>
              <a:buClr>
                <a:schemeClr val="accent2"/>
              </a:buClr>
              <a:buFontTx/>
              <a:buChar char="•"/>
              <a:tabLst>
                <a:tab pos="0" algn="l"/>
              </a:tabLst>
            </a:pPr>
            <a:r>
              <a:rPr lang="en-US" sz="2800" b="1" dirty="0">
                <a:solidFill>
                  <a:schemeClr val="accent2"/>
                </a:solidFill>
              </a:rPr>
              <a:t>Power of online buzz</a:t>
            </a:r>
          </a:p>
          <a:p>
            <a:pPr marL="342900" indent="-342900" eaLnBrk="0" hangingPunct="0">
              <a:spcBef>
                <a:spcPct val="10000"/>
              </a:spcBef>
              <a:buClr>
                <a:schemeClr val="accent2"/>
              </a:buClr>
              <a:buFontTx/>
              <a:buChar char="•"/>
              <a:tabLst>
                <a:tab pos="0" algn="l"/>
              </a:tabLst>
            </a:pPr>
            <a:r>
              <a:rPr lang="en-US" sz="2800" b="1" dirty="0" smtClean="0">
                <a:solidFill>
                  <a:schemeClr val="accent2"/>
                </a:solidFill>
              </a:rPr>
              <a:t>50% </a:t>
            </a:r>
            <a:r>
              <a:rPr lang="en-US" sz="2800" b="1" dirty="0">
                <a:solidFill>
                  <a:schemeClr val="accent2"/>
                </a:solidFill>
              </a:rPr>
              <a:t>go to social networks</a:t>
            </a:r>
          </a:p>
          <a:p>
            <a:pPr marL="742950" lvl="1" indent="-285750" eaLnBrk="0" hangingPunct="0">
              <a:spcBef>
                <a:spcPct val="10000"/>
              </a:spcBef>
              <a:buClr>
                <a:schemeClr val="accent2"/>
              </a:buClr>
              <a:buFont typeface="Wingdings" pitchFamily="2" charset="2"/>
              <a:buChar char="§"/>
              <a:tabLst>
                <a:tab pos="0" algn="l"/>
              </a:tabLst>
            </a:pPr>
            <a:r>
              <a:rPr lang="en-US" b="1" dirty="0">
                <a:solidFill>
                  <a:schemeClr val="accent2"/>
                </a:solidFill>
              </a:rPr>
              <a:t>Download coupons</a:t>
            </a:r>
          </a:p>
          <a:p>
            <a:pPr marL="742950" lvl="1" indent="-285750" eaLnBrk="0" hangingPunct="0">
              <a:spcBef>
                <a:spcPct val="10000"/>
              </a:spcBef>
              <a:buClr>
                <a:schemeClr val="accent2"/>
              </a:buClr>
              <a:buFont typeface="Wingdings" pitchFamily="2" charset="2"/>
              <a:buChar char="§"/>
              <a:tabLst>
                <a:tab pos="0" algn="l"/>
              </a:tabLst>
            </a:pPr>
            <a:r>
              <a:rPr lang="en-US" b="1" dirty="0">
                <a:solidFill>
                  <a:schemeClr val="accent2"/>
                </a:solidFill>
              </a:rPr>
              <a:t>Search for information</a:t>
            </a:r>
          </a:p>
          <a:p>
            <a:pPr marL="742950" lvl="1" indent="-285750" eaLnBrk="0" hangingPunct="0">
              <a:spcBef>
                <a:spcPct val="10000"/>
              </a:spcBef>
              <a:buClr>
                <a:schemeClr val="accent2"/>
              </a:buClr>
              <a:buFont typeface="Wingdings" pitchFamily="2" charset="2"/>
              <a:buChar char="§"/>
              <a:tabLst>
                <a:tab pos="0" algn="l"/>
              </a:tabLst>
            </a:pPr>
            <a:r>
              <a:rPr lang="en-US" b="1" dirty="0" smtClean="0">
                <a:solidFill>
                  <a:schemeClr val="accent2"/>
                </a:solidFill>
              </a:rPr>
              <a:t>Upcoming </a:t>
            </a:r>
            <a:r>
              <a:rPr lang="en-US" b="1" dirty="0">
                <a:solidFill>
                  <a:schemeClr val="accent2"/>
                </a:solidFill>
              </a:rPr>
              <a:t>sales</a:t>
            </a:r>
          </a:p>
          <a:p>
            <a:pPr marL="742950" lvl="1" indent="-285750" eaLnBrk="0" hangingPunct="0">
              <a:spcBef>
                <a:spcPct val="10000"/>
              </a:spcBef>
              <a:buClr>
                <a:schemeClr val="accent2"/>
              </a:buClr>
              <a:buFont typeface="Wingdings" pitchFamily="2" charset="2"/>
              <a:buChar char="§"/>
              <a:tabLst>
                <a:tab pos="0" algn="l"/>
              </a:tabLst>
            </a:pPr>
            <a:r>
              <a:rPr lang="en-US" b="1" dirty="0">
                <a:solidFill>
                  <a:schemeClr val="accent2"/>
                </a:solidFill>
              </a:rPr>
              <a:t>Discounts</a:t>
            </a:r>
          </a:p>
          <a:p>
            <a:pPr marL="342900" indent="-342900" eaLnBrk="0" hangingPunct="0">
              <a:spcBef>
                <a:spcPct val="10000"/>
              </a:spcBef>
              <a:buClr>
                <a:schemeClr val="accent2"/>
              </a:buClr>
              <a:buFontTx/>
              <a:buChar char="•"/>
              <a:tabLst>
                <a:tab pos="0" algn="l"/>
              </a:tabLst>
            </a:pPr>
            <a:r>
              <a:rPr lang="en-US" sz="2800" b="1" dirty="0">
                <a:solidFill>
                  <a:schemeClr val="accent2"/>
                </a:solidFill>
              </a:rPr>
              <a:t>22% read or write a product review on a blog</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19458" name="Rectangle 2"/>
          <p:cNvSpPr>
            <a:spLocks noGrp="1" noChangeArrowheads="1"/>
          </p:cNvSpPr>
          <p:nvPr>
            <p:ph type="ctrTitle"/>
          </p:nvPr>
        </p:nvSpPr>
        <p:spPr>
          <a:xfrm>
            <a:off x="304800" y="228600"/>
            <a:ext cx="8534400" cy="990600"/>
          </a:xfrm>
        </p:spPr>
        <p:txBody>
          <a:bodyPr/>
          <a:lstStyle/>
          <a:p>
            <a:r>
              <a:rPr lang="en-US" sz="4400" dirty="0" smtClean="0">
                <a:solidFill>
                  <a:schemeClr val="accent2"/>
                </a:solidFill>
                <a:latin typeface="Tahoma" pitchFamily="34" charset="0"/>
              </a:rPr>
              <a:t>Company-Sponsored Blogs</a:t>
            </a:r>
          </a:p>
        </p:txBody>
      </p:sp>
      <p:sp>
        <p:nvSpPr>
          <p:cNvPr id="19459" name="Rectangle 3"/>
          <p:cNvSpPr txBox="1">
            <a:spLocks noChangeArrowheads="1"/>
          </p:cNvSpPr>
          <p:nvPr/>
        </p:nvSpPr>
        <p:spPr bwMode="auto">
          <a:xfrm>
            <a:off x="457200" y="1676400"/>
            <a:ext cx="8305800" cy="4114800"/>
          </a:xfrm>
          <a:prstGeom prst="rect">
            <a:avLst/>
          </a:prstGeom>
          <a:noFill/>
          <a:ln w="9525">
            <a:noFill/>
            <a:miter lim="800000"/>
            <a:headEnd/>
            <a:tailEnd/>
          </a:ln>
        </p:spPr>
        <p:txBody>
          <a:bodyPr/>
          <a:lstStyle/>
          <a:p>
            <a:pPr marL="342900" indent="-342900" eaLnBrk="0" hangingPunct="0">
              <a:spcBef>
                <a:spcPct val="10000"/>
              </a:spcBef>
              <a:buClr>
                <a:schemeClr val="accent2"/>
              </a:buClr>
              <a:buFont typeface="Tahoma" pitchFamily="34" charset="0"/>
              <a:buChar char="•"/>
              <a:tabLst>
                <a:tab pos="0" algn="l"/>
              </a:tabLst>
            </a:pPr>
            <a:r>
              <a:rPr lang="en-US" sz="2800" b="1" dirty="0">
                <a:solidFill>
                  <a:schemeClr val="accent2"/>
                </a:solidFill>
              </a:rPr>
              <a:t>Effective?</a:t>
            </a:r>
          </a:p>
          <a:p>
            <a:pPr marL="742950" lvl="1" indent="-285750" eaLnBrk="0" hangingPunct="0">
              <a:spcBef>
                <a:spcPct val="10000"/>
              </a:spcBef>
              <a:buClr>
                <a:schemeClr val="accent2"/>
              </a:buClr>
              <a:buFont typeface="Wingdings" pitchFamily="2" charset="2"/>
              <a:buChar char="§"/>
              <a:tabLst>
                <a:tab pos="0" algn="l"/>
              </a:tabLst>
            </a:pPr>
            <a:r>
              <a:rPr lang="en-US" b="1" dirty="0">
                <a:solidFill>
                  <a:schemeClr val="accent2"/>
                </a:solidFill>
              </a:rPr>
              <a:t>Blog visitors spend more</a:t>
            </a:r>
          </a:p>
          <a:p>
            <a:pPr marL="742950" lvl="1" indent="-285750" eaLnBrk="0" hangingPunct="0">
              <a:spcBef>
                <a:spcPct val="10000"/>
              </a:spcBef>
              <a:buClr>
                <a:schemeClr val="accent2"/>
              </a:buClr>
              <a:buFont typeface="Wingdings" pitchFamily="2" charset="2"/>
              <a:buChar char="§"/>
              <a:tabLst>
                <a:tab pos="0" algn="l"/>
              </a:tabLst>
            </a:pPr>
            <a:r>
              <a:rPr lang="en-US" b="1" dirty="0">
                <a:solidFill>
                  <a:schemeClr val="accent2"/>
                </a:solidFill>
              </a:rPr>
              <a:t>Online 23 hours/week versus 13</a:t>
            </a:r>
          </a:p>
          <a:p>
            <a:pPr marL="342900" indent="-342900" eaLnBrk="0" hangingPunct="0">
              <a:spcBef>
                <a:spcPct val="10000"/>
              </a:spcBef>
              <a:buClr>
                <a:schemeClr val="accent2"/>
              </a:buClr>
              <a:buFont typeface="Tahoma" pitchFamily="34" charset="0"/>
              <a:buChar char="•"/>
              <a:tabLst>
                <a:tab pos="0" algn="l"/>
              </a:tabLst>
            </a:pPr>
            <a:r>
              <a:rPr lang="en-US" b="1" dirty="0">
                <a:solidFill>
                  <a:schemeClr val="accent2"/>
                </a:solidFill>
              </a:rPr>
              <a:t>Benefits</a:t>
            </a:r>
          </a:p>
          <a:p>
            <a:pPr marL="742950" lvl="1" indent="-285750" eaLnBrk="0" hangingPunct="0">
              <a:spcBef>
                <a:spcPct val="10000"/>
              </a:spcBef>
              <a:buClr>
                <a:schemeClr val="accent2"/>
              </a:buClr>
              <a:buFont typeface="Wingdings" pitchFamily="2" charset="2"/>
              <a:buChar char="§"/>
              <a:tabLst>
                <a:tab pos="0" algn="l"/>
              </a:tabLst>
            </a:pPr>
            <a:r>
              <a:rPr lang="en-US" b="1" dirty="0">
                <a:solidFill>
                  <a:schemeClr val="accent2"/>
                </a:solidFill>
              </a:rPr>
              <a:t>Communicate! Let customers see who you are.</a:t>
            </a:r>
          </a:p>
          <a:p>
            <a:pPr marL="742950" lvl="1" indent="-285750" eaLnBrk="0" hangingPunct="0">
              <a:spcBef>
                <a:spcPct val="10000"/>
              </a:spcBef>
              <a:buClr>
                <a:schemeClr val="accent2"/>
              </a:buClr>
              <a:buFont typeface="Wingdings" pitchFamily="2" charset="2"/>
              <a:buChar char="§"/>
              <a:tabLst>
                <a:tab pos="0" algn="l"/>
              </a:tabLst>
            </a:pPr>
            <a:r>
              <a:rPr lang="en-US" b="1" dirty="0">
                <a:solidFill>
                  <a:schemeClr val="accent2"/>
                </a:solidFill>
              </a:rPr>
              <a:t>Reassure shoppers</a:t>
            </a:r>
          </a:p>
          <a:p>
            <a:pPr marL="742950" lvl="1" indent="-285750" eaLnBrk="0" hangingPunct="0">
              <a:spcBef>
                <a:spcPct val="10000"/>
              </a:spcBef>
              <a:buClr>
                <a:schemeClr val="accent2"/>
              </a:buClr>
              <a:buFont typeface="Wingdings" pitchFamily="2" charset="2"/>
              <a:buChar char="§"/>
              <a:tabLst>
                <a:tab pos="0" algn="l"/>
              </a:tabLst>
            </a:pPr>
            <a:r>
              <a:rPr lang="en-US" b="1" dirty="0">
                <a:solidFill>
                  <a:schemeClr val="accent2"/>
                </a:solidFill>
              </a:rPr>
              <a:t>Customers can voice opinion</a:t>
            </a:r>
          </a:p>
          <a:p>
            <a:pPr marL="742950" lvl="1" indent="-285750" eaLnBrk="0" hangingPunct="0">
              <a:spcBef>
                <a:spcPct val="10000"/>
              </a:spcBef>
              <a:buClr>
                <a:schemeClr val="accent2"/>
              </a:buClr>
              <a:buFont typeface="Wingdings" pitchFamily="2" charset="2"/>
              <a:buChar char="§"/>
              <a:tabLst>
                <a:tab pos="0" algn="l"/>
              </a:tabLst>
            </a:pPr>
            <a:r>
              <a:rPr lang="en-US" b="1" dirty="0">
                <a:solidFill>
                  <a:schemeClr val="accent2"/>
                </a:solidFill>
              </a:rPr>
              <a:t>Company controls site</a:t>
            </a:r>
          </a:p>
          <a:p>
            <a:pPr marL="342900" indent="-342900" eaLnBrk="0" hangingPunct="0">
              <a:spcBef>
                <a:spcPct val="10000"/>
              </a:spcBef>
              <a:buClr>
                <a:schemeClr val="accent2"/>
              </a:buClr>
              <a:buFont typeface="Tahoma" pitchFamily="34" charset="0"/>
              <a:buChar char="•"/>
              <a:tabLst>
                <a:tab pos="0" algn="l"/>
              </a:tabLst>
            </a:pPr>
            <a:r>
              <a:rPr lang="en-US" sz="2800" b="1" dirty="0">
                <a:solidFill>
                  <a:schemeClr val="accent2"/>
                </a:solidFill>
              </a:rPr>
              <a:t>Must be honest</a:t>
            </a:r>
          </a:p>
          <a:p>
            <a:pPr marL="742950" lvl="1" indent="-285750" eaLnBrk="0" hangingPunct="0">
              <a:spcBef>
                <a:spcPct val="10000"/>
              </a:spcBef>
              <a:buClr>
                <a:schemeClr val="accent2"/>
              </a:buClr>
              <a:buFont typeface="Wingdings" pitchFamily="2" charset="2"/>
              <a:buChar char="§"/>
              <a:tabLst>
                <a:tab pos="0" algn="l"/>
              </a:tabLst>
            </a:pPr>
            <a:r>
              <a:rPr lang="en-US" b="1" dirty="0">
                <a:solidFill>
                  <a:schemeClr val="accent2"/>
                </a:solidFill>
              </a:rPr>
              <a:t>Identify your company if you contribute significantly to a site.</a:t>
            </a:r>
          </a:p>
          <a:p>
            <a:pPr marL="2057400" lvl="4" indent="-228600" eaLnBrk="0" hangingPunct="0">
              <a:lnSpc>
                <a:spcPct val="90000"/>
              </a:lnSpc>
              <a:spcBef>
                <a:spcPct val="10000"/>
              </a:spcBef>
              <a:buClr>
                <a:schemeClr val="tx1"/>
              </a:buClr>
              <a:buFontTx/>
              <a:buChar char="•"/>
              <a:tabLst>
                <a:tab pos="0" algn="l"/>
              </a:tabLst>
            </a:pPr>
            <a:endParaRPr lang="en-US" sz="2000" b="1" dirty="0">
              <a:solidFill>
                <a:srgbClr val="000099"/>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433156" name="Rectangle 4"/>
          <p:cNvSpPr>
            <a:spLocks noGrp="1" noChangeArrowheads="1"/>
          </p:cNvSpPr>
          <p:nvPr>
            <p:ph type="ctrTitle"/>
          </p:nvPr>
        </p:nvSpPr>
        <p:spPr>
          <a:xfrm>
            <a:off x="0" y="152400"/>
            <a:ext cx="9144000" cy="1143000"/>
          </a:xfrm>
          <a:noFill/>
        </p:spPr>
        <p:txBody>
          <a:bodyPr/>
          <a:lstStyle/>
          <a:p>
            <a:pPr>
              <a:defRPr/>
            </a:pPr>
            <a:r>
              <a:rPr lang="en-US" sz="4400" dirty="0" smtClean="0">
                <a:solidFill>
                  <a:schemeClr val="accent2"/>
                </a:solidFill>
                <a:latin typeface="Tahoma" pitchFamily="34" charset="0"/>
              </a:rPr>
              <a:t>Chapter Overview</a:t>
            </a:r>
            <a:endParaRPr lang="en-US" sz="4400" dirty="0" smtClean="0">
              <a:solidFill>
                <a:schemeClr val="accent2"/>
              </a:solidFill>
              <a:effectLst>
                <a:outerShdw blurRad="38100" dist="38100" dir="2700000" algn="tl">
                  <a:srgbClr val="C0C0C0"/>
                </a:outerShdw>
              </a:effectLst>
              <a:latin typeface="Tahoma" pitchFamily="34" charset="0"/>
            </a:endParaRPr>
          </a:p>
        </p:txBody>
      </p:sp>
      <p:sp>
        <p:nvSpPr>
          <p:cNvPr id="433157" name="Rectangle 5"/>
          <p:cNvSpPr>
            <a:spLocks noChangeArrowheads="1"/>
          </p:cNvSpPr>
          <p:nvPr/>
        </p:nvSpPr>
        <p:spPr bwMode="auto">
          <a:xfrm>
            <a:off x="4419600" y="1981200"/>
            <a:ext cx="4343400" cy="3741738"/>
          </a:xfrm>
          <a:prstGeom prst="rect">
            <a:avLst/>
          </a:prstGeom>
          <a:noFill/>
          <a:ln w="9525">
            <a:noFill/>
            <a:miter lim="800000"/>
            <a:headEnd/>
            <a:tailEnd/>
          </a:ln>
          <a:effectLst/>
        </p:spPr>
        <p:txBody>
          <a:bodyPr/>
          <a:lstStyle/>
          <a:p>
            <a:pPr marL="342900" indent="-342900" algn="ctr">
              <a:spcBef>
                <a:spcPct val="15000"/>
              </a:spcBef>
              <a:buClr>
                <a:schemeClr val="tx1"/>
              </a:buClr>
              <a:defRPr/>
            </a:pPr>
            <a:endParaRPr lang="en-US" b="1" dirty="0">
              <a:solidFill>
                <a:srgbClr val="CC0000"/>
              </a:solidFill>
              <a:effectLst>
                <a:outerShdw blurRad="38100" dist="38100" dir="2700000" algn="tl">
                  <a:srgbClr val="C0C0C0"/>
                </a:outerShdw>
              </a:effectLst>
            </a:endParaRPr>
          </a:p>
          <a:p>
            <a:pPr marL="2057400" lvl="4" indent="-228600">
              <a:spcBef>
                <a:spcPct val="20000"/>
              </a:spcBef>
              <a:buFontTx/>
              <a:buChar char="»"/>
              <a:defRPr/>
            </a:pPr>
            <a:endParaRPr lang="en-US" dirty="0">
              <a:solidFill>
                <a:schemeClr val="tx2"/>
              </a:solidFill>
              <a:effectLst>
                <a:outerShdw blurRad="38100" dist="38100" dir="2700000" algn="tl">
                  <a:srgbClr val="C0C0C0"/>
                </a:outerShdw>
              </a:effectLst>
            </a:endParaRPr>
          </a:p>
        </p:txBody>
      </p:sp>
      <p:sp>
        <p:nvSpPr>
          <p:cNvPr id="4101" name="Rectangle 3"/>
          <p:cNvSpPr txBox="1">
            <a:spLocks noChangeArrowheads="1"/>
          </p:cNvSpPr>
          <p:nvPr/>
        </p:nvSpPr>
        <p:spPr bwMode="auto">
          <a:xfrm>
            <a:off x="990600" y="1981200"/>
            <a:ext cx="7696200" cy="2895600"/>
          </a:xfrm>
          <a:prstGeom prst="rect">
            <a:avLst/>
          </a:prstGeom>
          <a:noFill/>
          <a:ln w="9525">
            <a:noFill/>
            <a:miter lim="800000"/>
            <a:headEnd/>
            <a:tailEnd/>
          </a:ln>
        </p:spPr>
        <p:txBody>
          <a:bodyPr/>
          <a:lstStyle/>
          <a:p>
            <a:pPr marL="342900" indent="-342900" eaLnBrk="0" hangingPunct="0">
              <a:lnSpc>
                <a:spcPct val="90000"/>
              </a:lnSpc>
              <a:spcBef>
                <a:spcPct val="10000"/>
              </a:spcBef>
              <a:buClr>
                <a:schemeClr val="accent2"/>
              </a:buClr>
              <a:buFontTx/>
              <a:buChar char="•"/>
              <a:tabLst>
                <a:tab pos="0" algn="l"/>
              </a:tabLst>
            </a:pPr>
            <a:r>
              <a:rPr lang="en-US" sz="2800" b="1" dirty="0">
                <a:solidFill>
                  <a:schemeClr val="accent2"/>
                </a:solidFill>
              </a:rPr>
              <a:t>Internet has changed U.S. culture</a:t>
            </a:r>
          </a:p>
          <a:p>
            <a:pPr marL="342900" indent="-342900" eaLnBrk="0" hangingPunct="0">
              <a:lnSpc>
                <a:spcPct val="90000"/>
              </a:lnSpc>
              <a:spcBef>
                <a:spcPct val="10000"/>
              </a:spcBef>
              <a:buClr>
                <a:schemeClr val="accent2"/>
              </a:buClr>
              <a:buFontTx/>
              <a:buChar char="•"/>
              <a:tabLst>
                <a:tab pos="0" algn="l"/>
              </a:tabLst>
            </a:pPr>
            <a:r>
              <a:rPr lang="en-US" sz="2800" b="1" dirty="0">
                <a:solidFill>
                  <a:schemeClr val="accent2"/>
                </a:solidFill>
              </a:rPr>
              <a:t>Global customers, competition</a:t>
            </a:r>
          </a:p>
          <a:p>
            <a:pPr marL="342900" indent="-342900" eaLnBrk="0" hangingPunct="0">
              <a:lnSpc>
                <a:spcPct val="90000"/>
              </a:lnSpc>
              <a:spcBef>
                <a:spcPct val="10000"/>
              </a:spcBef>
              <a:buClr>
                <a:schemeClr val="accent2"/>
              </a:buClr>
              <a:buFontTx/>
              <a:buChar char="•"/>
              <a:tabLst>
                <a:tab pos="0" algn="l"/>
              </a:tabLst>
            </a:pPr>
            <a:r>
              <a:rPr lang="en-US" sz="2800" b="1" dirty="0">
                <a:solidFill>
                  <a:schemeClr val="accent2"/>
                </a:solidFill>
              </a:rPr>
              <a:t>E-active marketing</a:t>
            </a:r>
          </a:p>
          <a:p>
            <a:pPr marL="742950" lvl="1" indent="-285750" eaLnBrk="0" hangingPunct="0">
              <a:lnSpc>
                <a:spcPct val="90000"/>
              </a:lnSpc>
              <a:spcBef>
                <a:spcPct val="10000"/>
              </a:spcBef>
              <a:buClr>
                <a:schemeClr val="accent2"/>
              </a:buClr>
              <a:buFont typeface="Wingdings" pitchFamily="2" charset="2"/>
              <a:buChar char="§"/>
              <a:tabLst>
                <a:tab pos="0" algn="l"/>
              </a:tabLst>
            </a:pPr>
            <a:r>
              <a:rPr lang="en-US" b="1" dirty="0">
                <a:solidFill>
                  <a:schemeClr val="accent2"/>
                </a:solidFill>
              </a:rPr>
              <a:t>e-Commerce + Interactive marketing</a:t>
            </a:r>
          </a:p>
          <a:p>
            <a:pPr marL="342900" indent="-342900" eaLnBrk="0" hangingPunct="0">
              <a:lnSpc>
                <a:spcPct val="90000"/>
              </a:lnSpc>
              <a:spcBef>
                <a:spcPct val="10000"/>
              </a:spcBef>
              <a:buClr>
                <a:schemeClr val="accent2"/>
              </a:buClr>
              <a:buFontTx/>
              <a:buChar char="•"/>
              <a:tabLst>
                <a:tab pos="0" algn="l"/>
              </a:tabLst>
            </a:pPr>
            <a:r>
              <a:rPr lang="en-US" sz="2800" b="1" dirty="0">
                <a:solidFill>
                  <a:schemeClr val="accent2"/>
                </a:solidFill>
              </a:rPr>
              <a:t>Consumer e-commerce</a:t>
            </a:r>
          </a:p>
          <a:p>
            <a:pPr marL="342900" indent="-342900" eaLnBrk="0" hangingPunct="0">
              <a:lnSpc>
                <a:spcPct val="90000"/>
              </a:lnSpc>
              <a:spcBef>
                <a:spcPct val="10000"/>
              </a:spcBef>
              <a:buClr>
                <a:schemeClr val="accent2"/>
              </a:buClr>
              <a:buFontTx/>
              <a:buChar char="•"/>
              <a:tabLst>
                <a:tab pos="0" algn="l"/>
              </a:tabLst>
            </a:pPr>
            <a:r>
              <a:rPr lang="en-US" sz="2800" b="1" dirty="0">
                <a:solidFill>
                  <a:schemeClr val="accent2"/>
                </a:solidFill>
              </a:rPr>
              <a:t>Business-to-business e-commerce</a:t>
            </a:r>
          </a:p>
          <a:p>
            <a:pPr marL="342900" indent="-342900" eaLnBrk="0" hangingPunct="0">
              <a:lnSpc>
                <a:spcPct val="90000"/>
              </a:lnSpc>
              <a:spcBef>
                <a:spcPct val="10000"/>
              </a:spcBef>
              <a:buClr>
                <a:schemeClr val="accent2"/>
              </a:buClr>
              <a:buFontTx/>
              <a:buChar char="•"/>
              <a:tabLst>
                <a:tab pos="0" algn="l"/>
              </a:tabLst>
            </a:pPr>
            <a:r>
              <a:rPr lang="en-US" sz="2800" b="1" dirty="0">
                <a:solidFill>
                  <a:schemeClr val="accent2"/>
                </a:solidFill>
              </a:rPr>
              <a:t>Interactive marketing methods</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20482" name="Rectangle 2"/>
          <p:cNvSpPr>
            <a:spLocks noChangeArrowheads="1"/>
          </p:cNvSpPr>
          <p:nvPr/>
        </p:nvSpPr>
        <p:spPr bwMode="auto">
          <a:xfrm>
            <a:off x="304800" y="228600"/>
            <a:ext cx="8534400" cy="1219200"/>
          </a:xfrm>
          <a:prstGeom prst="rect">
            <a:avLst/>
          </a:prstGeom>
          <a:noFill/>
          <a:ln w="9525">
            <a:noFill/>
            <a:miter lim="800000"/>
            <a:headEnd/>
            <a:tailEnd/>
          </a:ln>
        </p:spPr>
        <p:txBody>
          <a:bodyPr wrap="none" anchor="ctr"/>
          <a:lstStyle/>
          <a:p>
            <a:endParaRPr lang="en-US" dirty="0"/>
          </a:p>
        </p:txBody>
      </p:sp>
      <p:sp>
        <p:nvSpPr>
          <p:cNvPr id="20483" name="Rectangle 3"/>
          <p:cNvSpPr>
            <a:spLocks noGrp="1" noChangeArrowheads="1"/>
          </p:cNvSpPr>
          <p:nvPr>
            <p:ph type="ctrTitle"/>
          </p:nvPr>
        </p:nvSpPr>
        <p:spPr>
          <a:xfrm>
            <a:off x="304800" y="304800"/>
            <a:ext cx="8534400" cy="914400"/>
          </a:xfrm>
        </p:spPr>
        <p:txBody>
          <a:bodyPr/>
          <a:lstStyle/>
          <a:p>
            <a:r>
              <a:rPr lang="en-US" sz="4400" dirty="0" smtClean="0">
                <a:solidFill>
                  <a:schemeClr val="accent2"/>
                </a:solidFill>
                <a:latin typeface="Tahoma" pitchFamily="34" charset="0"/>
              </a:rPr>
              <a:t>Online Social Networks</a:t>
            </a:r>
          </a:p>
        </p:txBody>
      </p:sp>
      <p:sp>
        <p:nvSpPr>
          <p:cNvPr id="20484" name="Rectangle 3"/>
          <p:cNvSpPr txBox="1">
            <a:spLocks noChangeArrowheads="1"/>
          </p:cNvSpPr>
          <p:nvPr/>
        </p:nvSpPr>
        <p:spPr bwMode="auto">
          <a:xfrm>
            <a:off x="609600" y="2057400"/>
            <a:ext cx="7924800" cy="3048000"/>
          </a:xfrm>
          <a:prstGeom prst="rect">
            <a:avLst/>
          </a:prstGeom>
          <a:noFill/>
          <a:ln w="9525">
            <a:noFill/>
            <a:miter lim="800000"/>
            <a:headEnd/>
            <a:tailEnd/>
          </a:ln>
        </p:spPr>
        <p:txBody>
          <a:bodyPr/>
          <a:lstStyle/>
          <a:p>
            <a:pPr marL="342900" indent="-342900" eaLnBrk="0" hangingPunct="0">
              <a:spcBef>
                <a:spcPct val="10000"/>
              </a:spcBef>
              <a:buClr>
                <a:schemeClr val="accent2"/>
              </a:buClr>
              <a:buFontTx/>
              <a:buChar char="•"/>
              <a:tabLst>
                <a:tab pos="0" algn="l"/>
              </a:tabLst>
            </a:pPr>
            <a:r>
              <a:rPr lang="en-US" sz="2800" b="1" dirty="0" err="1">
                <a:solidFill>
                  <a:schemeClr val="accent2"/>
                </a:solidFill>
              </a:rPr>
              <a:t>Facebook</a:t>
            </a:r>
            <a:r>
              <a:rPr lang="en-US" sz="2800" b="1" dirty="0">
                <a:solidFill>
                  <a:schemeClr val="accent2"/>
                </a:solidFill>
              </a:rPr>
              <a:t>, </a:t>
            </a:r>
            <a:r>
              <a:rPr lang="en-US" sz="2800" b="1" dirty="0" smtClean="0">
                <a:solidFill>
                  <a:schemeClr val="accent2"/>
                </a:solidFill>
              </a:rPr>
              <a:t>YouTube, etc.</a:t>
            </a:r>
            <a:endParaRPr lang="en-US" sz="2800" b="1" dirty="0">
              <a:solidFill>
                <a:schemeClr val="accent2"/>
              </a:solidFill>
            </a:endParaRPr>
          </a:p>
          <a:p>
            <a:pPr marL="342900" indent="-342900" eaLnBrk="0" hangingPunct="0">
              <a:spcBef>
                <a:spcPct val="10000"/>
              </a:spcBef>
              <a:buClr>
                <a:schemeClr val="accent2"/>
              </a:buClr>
              <a:buFontTx/>
              <a:buChar char="•"/>
              <a:tabLst>
                <a:tab pos="0" algn="l"/>
              </a:tabLst>
            </a:pPr>
            <a:r>
              <a:rPr lang="en-US" sz="2800" b="1" dirty="0">
                <a:solidFill>
                  <a:schemeClr val="accent2"/>
                </a:solidFill>
              </a:rPr>
              <a:t>Developing social network presence</a:t>
            </a:r>
          </a:p>
          <a:p>
            <a:pPr marL="742950" lvl="1" indent="-285750" eaLnBrk="0" hangingPunct="0">
              <a:spcBef>
                <a:spcPct val="10000"/>
              </a:spcBef>
              <a:buClr>
                <a:schemeClr val="accent2"/>
              </a:buClr>
              <a:buFont typeface="Wingdings" pitchFamily="2" charset="2"/>
              <a:buChar char="§"/>
              <a:tabLst>
                <a:tab pos="0" algn="l"/>
              </a:tabLst>
            </a:pPr>
            <a:r>
              <a:rPr lang="en-US" b="1" dirty="0" smtClean="0">
                <a:solidFill>
                  <a:schemeClr val="accent2"/>
                </a:solidFill>
              </a:rPr>
              <a:t>Specific </a:t>
            </a:r>
            <a:r>
              <a:rPr lang="en-US" b="1" dirty="0">
                <a:solidFill>
                  <a:schemeClr val="accent2"/>
                </a:solidFill>
              </a:rPr>
              <a:t>product page – Sprite</a:t>
            </a:r>
          </a:p>
          <a:p>
            <a:pPr marL="742950" lvl="1" indent="-285750" eaLnBrk="0" hangingPunct="0">
              <a:spcBef>
                <a:spcPct val="10000"/>
              </a:spcBef>
              <a:buClr>
                <a:schemeClr val="accent2"/>
              </a:buClr>
              <a:buFont typeface="Wingdings" pitchFamily="2" charset="2"/>
              <a:buChar char="§"/>
              <a:tabLst>
                <a:tab pos="0" algn="l"/>
              </a:tabLst>
            </a:pPr>
            <a:r>
              <a:rPr lang="en-US" b="1" dirty="0">
                <a:solidFill>
                  <a:schemeClr val="accent2"/>
                </a:solidFill>
              </a:rPr>
              <a:t>Posting of ads on social networks (Nike</a:t>
            </a:r>
            <a:r>
              <a:rPr lang="en-US" b="1" dirty="0" smtClean="0">
                <a:solidFill>
                  <a:schemeClr val="accent2"/>
                </a:solidFill>
              </a:rPr>
              <a:t>)</a:t>
            </a:r>
          </a:p>
          <a:p>
            <a:pPr marL="742950" lvl="1" indent="-285750" eaLnBrk="0" hangingPunct="0">
              <a:spcBef>
                <a:spcPct val="10000"/>
              </a:spcBef>
              <a:buClr>
                <a:schemeClr val="accent2"/>
              </a:buClr>
              <a:buFont typeface="Wingdings" pitchFamily="2" charset="2"/>
              <a:buChar char="§"/>
              <a:tabLst>
                <a:tab pos="0" algn="l"/>
              </a:tabLst>
            </a:pPr>
            <a:r>
              <a:rPr lang="en-US" b="1" dirty="0" smtClean="0">
                <a:solidFill>
                  <a:schemeClr val="accent2"/>
                </a:solidFill>
              </a:rPr>
              <a:t>Possible privacy issues</a:t>
            </a:r>
            <a:endParaRPr lang="en-US" b="1" dirty="0">
              <a:solidFill>
                <a:schemeClr val="accent2"/>
              </a:solidFill>
            </a:endParaRPr>
          </a:p>
          <a:p>
            <a:pPr marL="342900" indent="-342900" eaLnBrk="0" hangingPunct="0">
              <a:spcBef>
                <a:spcPct val="10000"/>
              </a:spcBef>
              <a:buClr>
                <a:schemeClr val="accent2"/>
              </a:buClr>
              <a:buFontTx/>
              <a:buChar char="•"/>
              <a:tabLst>
                <a:tab pos="0" algn="l"/>
              </a:tabLst>
            </a:pPr>
            <a:r>
              <a:rPr lang="en-US" sz="2800" b="1" dirty="0" smtClean="0">
                <a:solidFill>
                  <a:schemeClr val="accent2"/>
                </a:solidFill>
              </a:rPr>
              <a:t>Consumer-generated advertising</a:t>
            </a:r>
          </a:p>
          <a:p>
            <a:pPr marL="800100" lvl="1" indent="-342900" eaLnBrk="0" hangingPunct="0">
              <a:spcBef>
                <a:spcPct val="10000"/>
              </a:spcBef>
              <a:buClr>
                <a:schemeClr val="accent2"/>
              </a:buClr>
              <a:buFont typeface="Wingdings" pitchFamily="2" charset="2"/>
              <a:buChar char="§"/>
              <a:tabLst>
                <a:tab pos="0" algn="l"/>
              </a:tabLst>
            </a:pPr>
            <a:r>
              <a:rPr lang="en-US" b="1" dirty="0" smtClean="0">
                <a:solidFill>
                  <a:schemeClr val="accent2"/>
                </a:solidFill>
              </a:rPr>
              <a:t>“Crowdsourcing”</a:t>
            </a:r>
            <a:endParaRPr lang="en-US" b="1" dirty="0">
              <a:solidFill>
                <a:schemeClr val="accent2"/>
              </a:solidFill>
            </a:endParaRPr>
          </a:p>
          <a:p>
            <a:pPr marL="742950" lvl="1" indent="-285750" eaLnBrk="0" hangingPunct="0">
              <a:lnSpc>
                <a:spcPct val="90000"/>
              </a:lnSpc>
              <a:spcBef>
                <a:spcPct val="10000"/>
              </a:spcBef>
              <a:buClr>
                <a:srgbClr val="000099"/>
              </a:buClr>
              <a:tabLst>
                <a:tab pos="0" algn="l"/>
              </a:tabLst>
            </a:pPr>
            <a:endParaRPr lang="en-US" b="1" dirty="0">
              <a:solidFill>
                <a:srgbClr val="CC00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21507" name="Rectangle 3"/>
          <p:cNvSpPr>
            <a:spLocks noGrp="1" noChangeArrowheads="1"/>
          </p:cNvSpPr>
          <p:nvPr>
            <p:ph type="ctrTitle"/>
          </p:nvPr>
        </p:nvSpPr>
        <p:spPr>
          <a:xfrm>
            <a:off x="304800" y="228600"/>
            <a:ext cx="8534400" cy="1066800"/>
          </a:xfrm>
        </p:spPr>
        <p:txBody>
          <a:bodyPr/>
          <a:lstStyle/>
          <a:p>
            <a:r>
              <a:rPr lang="en-US" sz="4000" dirty="0" smtClean="0">
                <a:solidFill>
                  <a:schemeClr val="accent2"/>
                </a:solidFill>
                <a:latin typeface="Tahoma" pitchFamily="34" charset="0"/>
              </a:rPr>
              <a:t>Consumer-Generated Reviews</a:t>
            </a:r>
          </a:p>
        </p:txBody>
      </p:sp>
      <p:sp>
        <p:nvSpPr>
          <p:cNvPr id="21508" name="Rectangle 3"/>
          <p:cNvSpPr txBox="1">
            <a:spLocks noChangeArrowheads="1"/>
          </p:cNvSpPr>
          <p:nvPr/>
        </p:nvSpPr>
        <p:spPr bwMode="auto">
          <a:xfrm>
            <a:off x="1066800" y="1524000"/>
            <a:ext cx="7010400" cy="4495800"/>
          </a:xfrm>
          <a:prstGeom prst="rect">
            <a:avLst/>
          </a:prstGeom>
          <a:noFill/>
          <a:ln w="9525">
            <a:noFill/>
            <a:miter lim="800000"/>
            <a:headEnd/>
            <a:tailEnd/>
          </a:ln>
        </p:spPr>
        <p:txBody>
          <a:bodyPr/>
          <a:lstStyle/>
          <a:p>
            <a:pPr marL="342900" indent="-342900" eaLnBrk="0" hangingPunct="0">
              <a:spcBef>
                <a:spcPct val="10000"/>
              </a:spcBef>
              <a:buClr>
                <a:schemeClr val="accent2"/>
              </a:buClr>
              <a:buFontTx/>
              <a:buChar char="•"/>
              <a:tabLst>
                <a:tab pos="0" algn="l"/>
              </a:tabLst>
            </a:pPr>
            <a:r>
              <a:rPr lang="en-US" sz="2800" b="1" dirty="0">
                <a:solidFill>
                  <a:schemeClr val="accent2"/>
                </a:solidFill>
              </a:rPr>
              <a:t>Amazon-com – leader</a:t>
            </a:r>
          </a:p>
          <a:p>
            <a:pPr marL="342900" indent="-342900" eaLnBrk="0" hangingPunct="0">
              <a:spcBef>
                <a:spcPct val="10000"/>
              </a:spcBef>
              <a:buClr>
                <a:schemeClr val="accent2"/>
              </a:buClr>
              <a:buFontTx/>
              <a:buChar char="•"/>
              <a:tabLst>
                <a:tab pos="0" algn="l"/>
              </a:tabLst>
            </a:pPr>
            <a:r>
              <a:rPr lang="en-US" sz="2800" b="1" dirty="0">
                <a:solidFill>
                  <a:schemeClr val="accent2"/>
                </a:solidFill>
              </a:rPr>
              <a:t>Retailers – online reviews of brands</a:t>
            </a:r>
          </a:p>
          <a:p>
            <a:pPr marL="342900" indent="-342900" eaLnBrk="0" hangingPunct="0">
              <a:spcBef>
                <a:spcPct val="10000"/>
              </a:spcBef>
              <a:buClr>
                <a:schemeClr val="accent2"/>
              </a:buClr>
              <a:buFontTx/>
              <a:buChar char="•"/>
              <a:tabLst>
                <a:tab pos="0" algn="l"/>
              </a:tabLst>
            </a:pPr>
            <a:r>
              <a:rPr lang="en-US" sz="2800" b="1" dirty="0">
                <a:solidFill>
                  <a:schemeClr val="accent2"/>
                </a:solidFill>
              </a:rPr>
              <a:t>Early adopters</a:t>
            </a:r>
          </a:p>
          <a:p>
            <a:pPr marL="342900" indent="-342900" eaLnBrk="0" hangingPunct="0">
              <a:spcBef>
                <a:spcPct val="10000"/>
              </a:spcBef>
              <a:buClr>
                <a:schemeClr val="accent2"/>
              </a:buClr>
              <a:buFontTx/>
              <a:buChar char="•"/>
              <a:tabLst>
                <a:tab pos="0" algn="l"/>
              </a:tabLst>
            </a:pPr>
            <a:r>
              <a:rPr lang="en-US" sz="2800" b="1" dirty="0">
                <a:solidFill>
                  <a:schemeClr val="accent2"/>
                </a:solidFill>
              </a:rPr>
              <a:t>Implications</a:t>
            </a:r>
          </a:p>
          <a:p>
            <a:pPr marL="742950" lvl="1" indent="-285750" eaLnBrk="0" hangingPunct="0">
              <a:spcBef>
                <a:spcPct val="10000"/>
              </a:spcBef>
              <a:buClr>
                <a:schemeClr val="accent2"/>
              </a:buClr>
              <a:buFont typeface="Wingdings" pitchFamily="2" charset="2"/>
              <a:buChar char="§"/>
              <a:tabLst>
                <a:tab pos="0" algn="l"/>
              </a:tabLst>
            </a:pPr>
            <a:r>
              <a:rPr lang="en-US" b="1" dirty="0">
                <a:solidFill>
                  <a:schemeClr val="accent2"/>
                </a:solidFill>
              </a:rPr>
              <a:t>Negative reviews, Low ratings</a:t>
            </a:r>
          </a:p>
          <a:p>
            <a:pPr marL="742950" lvl="1" indent="-285750" eaLnBrk="0" hangingPunct="0">
              <a:spcBef>
                <a:spcPct val="10000"/>
              </a:spcBef>
              <a:buClr>
                <a:schemeClr val="accent2"/>
              </a:buClr>
              <a:buFont typeface="Wingdings" pitchFamily="2" charset="2"/>
              <a:buChar char="§"/>
              <a:tabLst>
                <a:tab pos="0" algn="l"/>
              </a:tabLst>
            </a:pPr>
            <a:r>
              <a:rPr lang="en-US" b="1" dirty="0">
                <a:solidFill>
                  <a:schemeClr val="accent2"/>
                </a:solidFill>
              </a:rPr>
              <a:t>Consistent quality products</a:t>
            </a:r>
          </a:p>
          <a:p>
            <a:pPr marL="742950" lvl="1" indent="-285750" eaLnBrk="0" hangingPunct="0">
              <a:spcBef>
                <a:spcPct val="10000"/>
              </a:spcBef>
              <a:buClr>
                <a:schemeClr val="accent2"/>
              </a:buClr>
              <a:buFont typeface="Wingdings" pitchFamily="2" charset="2"/>
              <a:buChar char="§"/>
              <a:tabLst>
                <a:tab pos="0" algn="l"/>
              </a:tabLst>
            </a:pPr>
            <a:r>
              <a:rPr lang="en-US" b="1" dirty="0">
                <a:solidFill>
                  <a:schemeClr val="accent2"/>
                </a:solidFill>
              </a:rPr>
              <a:t>Information for</a:t>
            </a:r>
          </a:p>
          <a:p>
            <a:pPr marL="1143000" lvl="2" indent="-228600" eaLnBrk="0" hangingPunct="0">
              <a:spcBef>
                <a:spcPct val="5000"/>
              </a:spcBef>
              <a:buClr>
                <a:schemeClr val="accent2"/>
              </a:buClr>
              <a:buFontTx/>
              <a:buChar char="•"/>
              <a:tabLst>
                <a:tab pos="0" algn="l"/>
              </a:tabLst>
            </a:pPr>
            <a:r>
              <a:rPr lang="en-US" b="1" dirty="0">
                <a:solidFill>
                  <a:schemeClr val="accent2"/>
                </a:solidFill>
              </a:rPr>
              <a:t>Marketing plans</a:t>
            </a:r>
          </a:p>
          <a:p>
            <a:pPr marL="1143000" lvl="2" indent="-228600" eaLnBrk="0" hangingPunct="0">
              <a:spcBef>
                <a:spcPct val="5000"/>
              </a:spcBef>
              <a:buClr>
                <a:schemeClr val="accent2"/>
              </a:buClr>
              <a:buFontTx/>
              <a:buChar char="•"/>
              <a:tabLst>
                <a:tab pos="0" algn="l"/>
              </a:tabLst>
            </a:pPr>
            <a:r>
              <a:rPr lang="en-US" b="1" dirty="0">
                <a:solidFill>
                  <a:schemeClr val="accent2"/>
                </a:solidFill>
              </a:rPr>
              <a:t>Product modifications</a:t>
            </a:r>
          </a:p>
          <a:p>
            <a:pPr marL="1143000" lvl="2" indent="-228600" eaLnBrk="0" hangingPunct="0">
              <a:spcBef>
                <a:spcPct val="5000"/>
              </a:spcBef>
              <a:buClr>
                <a:schemeClr val="accent2"/>
              </a:buClr>
              <a:buFontTx/>
              <a:buChar char="•"/>
              <a:tabLst>
                <a:tab pos="0" algn="l"/>
              </a:tabLst>
            </a:pPr>
            <a:r>
              <a:rPr lang="en-US" b="1" dirty="0">
                <a:solidFill>
                  <a:schemeClr val="accent2"/>
                </a:solidFill>
              </a:rPr>
              <a:t>Service strategies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22530" name="Rectangle 3"/>
          <p:cNvSpPr>
            <a:spLocks noGrp="1" noChangeArrowheads="1"/>
          </p:cNvSpPr>
          <p:nvPr>
            <p:ph type="ctrTitle"/>
          </p:nvPr>
        </p:nvSpPr>
        <p:spPr>
          <a:xfrm>
            <a:off x="304800" y="304800"/>
            <a:ext cx="8534400" cy="914400"/>
          </a:xfrm>
        </p:spPr>
        <p:txBody>
          <a:bodyPr/>
          <a:lstStyle/>
          <a:p>
            <a:r>
              <a:rPr lang="en-US" sz="4000" dirty="0" smtClean="0">
                <a:solidFill>
                  <a:schemeClr val="accent2"/>
                </a:solidFill>
                <a:latin typeface="Tahoma" pitchFamily="34" charset="0"/>
              </a:rPr>
              <a:t>E-mail Campaigns</a:t>
            </a:r>
          </a:p>
        </p:txBody>
      </p:sp>
      <p:sp>
        <p:nvSpPr>
          <p:cNvPr id="22531" name="Rectangle 3"/>
          <p:cNvSpPr txBox="1">
            <a:spLocks noChangeArrowheads="1"/>
          </p:cNvSpPr>
          <p:nvPr/>
        </p:nvSpPr>
        <p:spPr bwMode="auto">
          <a:xfrm>
            <a:off x="419100" y="1600200"/>
            <a:ext cx="8305800" cy="4610100"/>
          </a:xfrm>
          <a:prstGeom prst="rect">
            <a:avLst/>
          </a:prstGeom>
          <a:noFill/>
          <a:ln w="9525">
            <a:noFill/>
            <a:miter lim="800000"/>
            <a:headEnd/>
            <a:tailEnd/>
          </a:ln>
        </p:spPr>
        <p:txBody>
          <a:bodyPr lIns="92075" tIns="46038" rIns="92075" bIns="46038"/>
          <a:lstStyle/>
          <a:p>
            <a:pPr marL="342900" indent="-342900" eaLnBrk="0" hangingPunct="0">
              <a:lnSpc>
                <a:spcPct val="90000"/>
              </a:lnSpc>
              <a:spcBef>
                <a:spcPct val="20000"/>
              </a:spcBef>
              <a:buClr>
                <a:schemeClr val="accent2"/>
              </a:buClr>
            </a:pPr>
            <a:r>
              <a:rPr lang="en-US" sz="2800" b="1" dirty="0">
                <a:solidFill>
                  <a:schemeClr val="accent2"/>
                </a:solidFill>
              </a:rPr>
              <a:t>It is essential to:</a:t>
            </a:r>
          </a:p>
          <a:p>
            <a:pPr marL="742950" lvl="1" indent="-285750" eaLnBrk="0" hangingPunct="0">
              <a:lnSpc>
                <a:spcPct val="90000"/>
              </a:lnSpc>
              <a:spcBef>
                <a:spcPct val="20000"/>
              </a:spcBef>
              <a:buClr>
                <a:schemeClr val="accent2"/>
              </a:buClr>
              <a:buFontTx/>
              <a:buChar char="•"/>
            </a:pPr>
            <a:r>
              <a:rPr lang="en-US" sz="2800" b="1" dirty="0">
                <a:solidFill>
                  <a:schemeClr val="accent2"/>
                </a:solidFill>
              </a:rPr>
              <a:t>Integrate with other marketing channels</a:t>
            </a:r>
          </a:p>
          <a:p>
            <a:pPr marL="742950" lvl="1" indent="-285750" eaLnBrk="0" hangingPunct="0">
              <a:lnSpc>
                <a:spcPct val="90000"/>
              </a:lnSpc>
              <a:spcBef>
                <a:spcPct val="20000"/>
              </a:spcBef>
              <a:buClr>
                <a:schemeClr val="accent2"/>
              </a:buClr>
              <a:buFontTx/>
              <a:buChar char="•"/>
            </a:pPr>
            <a:r>
              <a:rPr lang="en-US" sz="2800" b="1" dirty="0">
                <a:solidFill>
                  <a:schemeClr val="accent2"/>
                </a:solidFill>
              </a:rPr>
              <a:t>Be based on web analytics</a:t>
            </a:r>
          </a:p>
          <a:p>
            <a:pPr marL="742950" lvl="1" indent="-285750" eaLnBrk="0" hangingPunct="0">
              <a:lnSpc>
                <a:spcPct val="90000"/>
              </a:lnSpc>
              <a:spcBef>
                <a:spcPct val="20000"/>
              </a:spcBef>
              <a:buClr>
                <a:schemeClr val="accent2"/>
              </a:buClr>
              <a:buFontTx/>
              <a:buChar char="•"/>
            </a:pPr>
            <a:r>
              <a:rPr lang="en-US" sz="2800" b="1" dirty="0">
                <a:solidFill>
                  <a:schemeClr val="accent2"/>
                </a:solidFill>
              </a:rPr>
              <a:t>Combine with future web analytics</a:t>
            </a:r>
          </a:p>
          <a:p>
            <a:pPr marL="742950" lvl="1" indent="-285750" eaLnBrk="0" hangingPunct="0">
              <a:lnSpc>
                <a:spcPct val="90000"/>
              </a:lnSpc>
              <a:spcBef>
                <a:spcPct val="20000"/>
              </a:spcBef>
              <a:buClr>
                <a:schemeClr val="accent2"/>
              </a:buClr>
            </a:pPr>
            <a:endParaRPr lang="en-US" sz="2800" b="1" dirty="0">
              <a:solidFill>
                <a:schemeClr val="accent2"/>
              </a:solidFill>
            </a:endParaRPr>
          </a:p>
          <a:p>
            <a:pPr marL="342900" indent="-342900" eaLnBrk="0" hangingPunct="0">
              <a:lnSpc>
                <a:spcPct val="90000"/>
              </a:lnSpc>
              <a:spcBef>
                <a:spcPct val="20000"/>
              </a:spcBef>
              <a:buClr>
                <a:schemeClr val="accent2"/>
              </a:buClr>
            </a:pPr>
            <a:r>
              <a:rPr lang="en-US" sz="2800" b="1" dirty="0">
                <a:solidFill>
                  <a:schemeClr val="accent2"/>
                </a:solidFill>
              </a:rPr>
              <a:t>It is beneficial to:</a:t>
            </a:r>
          </a:p>
          <a:p>
            <a:pPr marL="742950" lvl="1" indent="-285750" eaLnBrk="0" hangingPunct="0">
              <a:lnSpc>
                <a:spcPct val="90000"/>
              </a:lnSpc>
              <a:spcBef>
                <a:spcPct val="20000"/>
              </a:spcBef>
              <a:buClr>
                <a:schemeClr val="accent2"/>
              </a:buClr>
              <a:buFontTx/>
              <a:buChar char="•"/>
            </a:pPr>
            <a:r>
              <a:rPr lang="en-US" sz="2800" b="1" dirty="0">
                <a:solidFill>
                  <a:schemeClr val="accent2"/>
                </a:solidFill>
              </a:rPr>
              <a:t>Integrate with Web site’s content management</a:t>
            </a:r>
          </a:p>
          <a:p>
            <a:pPr marL="742950" lvl="1" indent="-285750" eaLnBrk="0" hangingPunct="0">
              <a:lnSpc>
                <a:spcPct val="90000"/>
              </a:lnSpc>
              <a:spcBef>
                <a:spcPct val="20000"/>
              </a:spcBef>
              <a:buClr>
                <a:schemeClr val="accent2"/>
              </a:buClr>
              <a:buFontTx/>
              <a:buChar char="•"/>
            </a:pPr>
            <a:r>
              <a:rPr lang="en-US" sz="2800" b="1" dirty="0">
                <a:solidFill>
                  <a:schemeClr val="accent2"/>
                </a:solidFill>
              </a:rPr>
              <a:t>Integrate with a customer relationship program</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23554" name="Rectangle 3"/>
          <p:cNvSpPr>
            <a:spLocks noGrp="1" noChangeArrowheads="1"/>
          </p:cNvSpPr>
          <p:nvPr>
            <p:ph type="ctrTitle"/>
          </p:nvPr>
        </p:nvSpPr>
        <p:spPr>
          <a:xfrm>
            <a:off x="304800" y="152400"/>
            <a:ext cx="8534400" cy="1143000"/>
          </a:xfrm>
        </p:spPr>
        <p:txBody>
          <a:bodyPr/>
          <a:lstStyle/>
          <a:p>
            <a:r>
              <a:rPr lang="en-US" sz="4400" dirty="0" smtClean="0">
                <a:solidFill>
                  <a:schemeClr val="accent2"/>
                </a:solidFill>
                <a:latin typeface="Tahoma" pitchFamily="34" charset="0"/>
              </a:rPr>
              <a:t>Newsletters</a:t>
            </a:r>
          </a:p>
        </p:txBody>
      </p:sp>
      <p:sp>
        <p:nvSpPr>
          <p:cNvPr id="23555" name="Rectangle 3"/>
          <p:cNvSpPr txBox="1">
            <a:spLocks noChangeArrowheads="1"/>
          </p:cNvSpPr>
          <p:nvPr/>
        </p:nvSpPr>
        <p:spPr bwMode="auto">
          <a:xfrm>
            <a:off x="685800" y="1524000"/>
            <a:ext cx="7734300" cy="4191000"/>
          </a:xfrm>
          <a:prstGeom prst="rect">
            <a:avLst/>
          </a:prstGeom>
          <a:noFill/>
          <a:ln w="9525">
            <a:noFill/>
            <a:miter lim="800000"/>
            <a:headEnd/>
            <a:tailEnd/>
          </a:ln>
        </p:spPr>
        <p:txBody>
          <a:bodyPr/>
          <a:lstStyle/>
          <a:p>
            <a:pPr marL="342900" indent="-342900" eaLnBrk="0" hangingPunct="0">
              <a:lnSpc>
                <a:spcPct val="90000"/>
              </a:lnSpc>
              <a:spcBef>
                <a:spcPct val="10000"/>
              </a:spcBef>
              <a:buClr>
                <a:schemeClr val="accent2"/>
              </a:buClr>
              <a:buFontTx/>
              <a:buChar char="•"/>
              <a:tabLst>
                <a:tab pos="0" algn="l"/>
              </a:tabLst>
            </a:pPr>
            <a:r>
              <a:rPr lang="en-US" sz="3200" b="1" dirty="0">
                <a:solidFill>
                  <a:schemeClr val="accent2"/>
                </a:solidFill>
              </a:rPr>
              <a:t>E-mail newsletters</a:t>
            </a:r>
          </a:p>
          <a:p>
            <a:pPr marL="742950" lvl="1" indent="-285750" eaLnBrk="0" hangingPunct="0">
              <a:lnSpc>
                <a:spcPct val="90000"/>
              </a:lnSpc>
              <a:spcBef>
                <a:spcPct val="10000"/>
              </a:spcBef>
              <a:buClr>
                <a:schemeClr val="accent2"/>
              </a:buClr>
              <a:buFont typeface="Wingdings" pitchFamily="2" charset="2"/>
              <a:buChar char="§"/>
              <a:tabLst>
                <a:tab pos="0" algn="l"/>
              </a:tabLst>
            </a:pPr>
            <a:r>
              <a:rPr lang="en-US" sz="2800" b="1" dirty="0">
                <a:solidFill>
                  <a:schemeClr val="accent2"/>
                </a:solidFill>
              </a:rPr>
              <a:t>Build brand awareness</a:t>
            </a:r>
          </a:p>
          <a:p>
            <a:pPr marL="742950" lvl="1" indent="-285750" eaLnBrk="0" hangingPunct="0">
              <a:lnSpc>
                <a:spcPct val="90000"/>
              </a:lnSpc>
              <a:spcBef>
                <a:spcPct val="10000"/>
              </a:spcBef>
              <a:buClr>
                <a:schemeClr val="accent2"/>
              </a:buClr>
              <a:buFont typeface="Wingdings" pitchFamily="2" charset="2"/>
              <a:buChar char="§"/>
              <a:tabLst>
                <a:tab pos="0" algn="l"/>
              </a:tabLst>
            </a:pPr>
            <a:r>
              <a:rPr lang="en-US" sz="2800" b="1" dirty="0">
                <a:solidFill>
                  <a:schemeClr val="accent2"/>
                </a:solidFill>
              </a:rPr>
              <a:t>Tie-in and drive web traffic</a:t>
            </a:r>
          </a:p>
          <a:p>
            <a:pPr marL="742950" lvl="1" indent="-285750" eaLnBrk="0" hangingPunct="0">
              <a:lnSpc>
                <a:spcPct val="90000"/>
              </a:lnSpc>
              <a:spcBef>
                <a:spcPct val="10000"/>
              </a:spcBef>
              <a:buClr>
                <a:schemeClr val="accent2"/>
              </a:buClr>
              <a:buFont typeface="Wingdings" pitchFamily="2" charset="2"/>
              <a:buChar char="§"/>
              <a:tabLst>
                <a:tab pos="0" algn="l"/>
              </a:tabLst>
            </a:pPr>
            <a:r>
              <a:rPr lang="en-US" sz="2800" b="1" dirty="0">
                <a:solidFill>
                  <a:schemeClr val="accent2"/>
                </a:solidFill>
              </a:rPr>
              <a:t>Customers newsletters, subscriptions</a:t>
            </a:r>
          </a:p>
          <a:p>
            <a:pPr marL="742950" lvl="1" indent="-285750" eaLnBrk="0" hangingPunct="0">
              <a:lnSpc>
                <a:spcPct val="90000"/>
              </a:lnSpc>
              <a:spcBef>
                <a:spcPct val="10000"/>
              </a:spcBef>
              <a:buClr>
                <a:schemeClr val="accent2"/>
              </a:buClr>
              <a:buFont typeface="Wingdings" pitchFamily="2" charset="2"/>
              <a:buChar char="§"/>
              <a:tabLst>
                <a:tab pos="0" algn="l"/>
              </a:tabLst>
            </a:pPr>
            <a:r>
              <a:rPr lang="en-US" sz="2800" b="1" dirty="0">
                <a:solidFill>
                  <a:schemeClr val="accent2"/>
                </a:solidFill>
              </a:rPr>
              <a:t>Provide value</a:t>
            </a:r>
          </a:p>
          <a:p>
            <a:pPr marL="742950" lvl="1" indent="-285750" eaLnBrk="0" hangingPunct="0">
              <a:lnSpc>
                <a:spcPct val="90000"/>
              </a:lnSpc>
              <a:spcBef>
                <a:spcPct val="10000"/>
              </a:spcBef>
              <a:buClr>
                <a:schemeClr val="accent2"/>
              </a:buClr>
              <a:buFont typeface="Wingdings" pitchFamily="2" charset="2"/>
              <a:buNone/>
              <a:tabLst>
                <a:tab pos="0" algn="l"/>
              </a:tabLst>
            </a:pPr>
            <a:endParaRPr lang="en-US" b="1" dirty="0">
              <a:solidFill>
                <a:schemeClr val="accent2"/>
              </a:solidFill>
            </a:endParaRPr>
          </a:p>
          <a:p>
            <a:pPr marL="342900" indent="-342900" eaLnBrk="0" hangingPunct="0">
              <a:lnSpc>
                <a:spcPct val="90000"/>
              </a:lnSpc>
              <a:spcBef>
                <a:spcPct val="10000"/>
              </a:spcBef>
              <a:buClr>
                <a:schemeClr val="accent2"/>
              </a:buClr>
              <a:buFontTx/>
              <a:buChar char="•"/>
              <a:tabLst>
                <a:tab pos="0" algn="l"/>
              </a:tabLst>
            </a:pPr>
            <a:r>
              <a:rPr lang="en-US" sz="3200" b="1" dirty="0">
                <a:solidFill>
                  <a:schemeClr val="accent2"/>
                </a:solidFill>
              </a:rPr>
              <a:t>Advertising on other newsletters</a:t>
            </a:r>
          </a:p>
          <a:p>
            <a:pPr marL="742950" lvl="1" indent="-285750" eaLnBrk="0" hangingPunct="0">
              <a:lnSpc>
                <a:spcPct val="90000"/>
              </a:lnSpc>
              <a:spcBef>
                <a:spcPct val="10000"/>
              </a:spcBef>
              <a:buClr>
                <a:schemeClr val="accent2"/>
              </a:buClr>
              <a:buFont typeface="Wingdings" pitchFamily="2" charset="2"/>
              <a:buChar char="§"/>
              <a:tabLst>
                <a:tab pos="0" algn="l"/>
              </a:tabLst>
            </a:pPr>
            <a:r>
              <a:rPr lang="en-US" sz="2800" b="1" dirty="0">
                <a:solidFill>
                  <a:schemeClr val="accent2"/>
                </a:solidFill>
              </a:rPr>
              <a:t>Build brand awareness</a:t>
            </a:r>
          </a:p>
          <a:p>
            <a:pPr marL="742950" lvl="1" indent="-285750" eaLnBrk="0" hangingPunct="0">
              <a:lnSpc>
                <a:spcPct val="90000"/>
              </a:lnSpc>
              <a:spcBef>
                <a:spcPct val="10000"/>
              </a:spcBef>
              <a:buClr>
                <a:schemeClr val="accent2"/>
              </a:buClr>
              <a:buFont typeface="Wingdings" pitchFamily="2" charset="2"/>
              <a:buChar char="§"/>
              <a:tabLst>
                <a:tab pos="0" algn="l"/>
              </a:tabLst>
            </a:pPr>
            <a:r>
              <a:rPr lang="en-US" sz="2800" b="1" dirty="0">
                <a:solidFill>
                  <a:schemeClr val="accent2"/>
                </a:solidFill>
              </a:rPr>
              <a:t>Drive web traffic</a:t>
            </a:r>
          </a:p>
          <a:p>
            <a:pPr marL="742950" lvl="1" indent="-285750" eaLnBrk="0" hangingPunct="0">
              <a:lnSpc>
                <a:spcPct val="90000"/>
              </a:lnSpc>
              <a:spcBef>
                <a:spcPct val="10000"/>
              </a:spcBef>
              <a:buClr>
                <a:schemeClr val="accent2"/>
              </a:buClr>
              <a:buFont typeface="Wingdings" pitchFamily="2" charset="2"/>
              <a:buChar char="§"/>
              <a:tabLst>
                <a:tab pos="0" algn="l"/>
              </a:tabLst>
            </a:pPr>
            <a:r>
              <a:rPr lang="en-US" sz="2800" b="1" dirty="0">
                <a:solidFill>
                  <a:schemeClr val="accent2"/>
                </a:solidFill>
              </a:rPr>
              <a:t>Pick newsletters that are relevant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26626" name="Rectangle 2"/>
          <p:cNvSpPr>
            <a:spLocks noGrp="1" noChangeArrowheads="1"/>
          </p:cNvSpPr>
          <p:nvPr>
            <p:ph type="ctrTitle"/>
          </p:nvPr>
        </p:nvSpPr>
        <p:spPr>
          <a:xfrm>
            <a:off x="304800" y="152400"/>
            <a:ext cx="8534400" cy="1066800"/>
          </a:xfrm>
        </p:spPr>
        <p:txBody>
          <a:bodyPr/>
          <a:lstStyle/>
          <a:p>
            <a:r>
              <a:rPr lang="en-US" sz="4400" dirty="0" smtClean="0">
                <a:solidFill>
                  <a:schemeClr val="accent2"/>
                </a:solidFill>
                <a:latin typeface="Tahoma" pitchFamily="34" charset="0"/>
              </a:rPr>
              <a:t>Web Site Design</a:t>
            </a:r>
          </a:p>
        </p:txBody>
      </p:sp>
      <p:sp>
        <p:nvSpPr>
          <p:cNvPr id="26627" name="Rectangle 3"/>
          <p:cNvSpPr txBox="1">
            <a:spLocks noChangeArrowheads="1"/>
          </p:cNvSpPr>
          <p:nvPr/>
        </p:nvSpPr>
        <p:spPr bwMode="auto">
          <a:xfrm>
            <a:off x="838200" y="1752600"/>
            <a:ext cx="7467600" cy="3581400"/>
          </a:xfrm>
          <a:prstGeom prst="rect">
            <a:avLst/>
          </a:prstGeom>
          <a:noFill/>
          <a:ln w="9525">
            <a:noFill/>
            <a:miter lim="800000"/>
            <a:headEnd/>
            <a:tailEnd/>
          </a:ln>
        </p:spPr>
        <p:txBody>
          <a:bodyPr/>
          <a:lstStyle/>
          <a:p>
            <a:pPr marL="342900" indent="-342900" eaLnBrk="0" hangingPunct="0">
              <a:lnSpc>
                <a:spcPct val="90000"/>
              </a:lnSpc>
              <a:spcBef>
                <a:spcPct val="10000"/>
              </a:spcBef>
              <a:buClr>
                <a:schemeClr val="accent2"/>
              </a:buClr>
              <a:buFontTx/>
              <a:buChar char="•"/>
              <a:tabLst>
                <a:tab pos="0" algn="l"/>
              </a:tabLst>
            </a:pPr>
            <a:r>
              <a:rPr lang="en-US" sz="2800" b="1" dirty="0">
                <a:solidFill>
                  <a:schemeClr val="accent2"/>
                </a:solidFill>
              </a:rPr>
              <a:t>Ensure Web site functions properly</a:t>
            </a:r>
          </a:p>
          <a:p>
            <a:pPr marL="342900" indent="-342900" eaLnBrk="0" hangingPunct="0">
              <a:lnSpc>
                <a:spcPct val="90000"/>
              </a:lnSpc>
              <a:spcBef>
                <a:spcPct val="10000"/>
              </a:spcBef>
              <a:buClr>
                <a:schemeClr val="accent2"/>
              </a:buClr>
              <a:buFontTx/>
              <a:buChar char="•"/>
              <a:tabLst>
                <a:tab pos="0" algn="l"/>
              </a:tabLst>
            </a:pPr>
            <a:r>
              <a:rPr lang="en-US" sz="2800" b="1" dirty="0">
                <a:solidFill>
                  <a:schemeClr val="accent2"/>
                </a:solidFill>
              </a:rPr>
              <a:t>Cost of acquiring a new customer</a:t>
            </a:r>
          </a:p>
          <a:p>
            <a:pPr marL="742950" lvl="1" indent="-285750" eaLnBrk="0" hangingPunct="0">
              <a:lnSpc>
                <a:spcPct val="90000"/>
              </a:lnSpc>
              <a:spcBef>
                <a:spcPct val="10000"/>
              </a:spcBef>
              <a:buClr>
                <a:schemeClr val="accent2"/>
              </a:buClr>
              <a:buFont typeface="Wingdings" pitchFamily="2" charset="2"/>
              <a:buChar char="§"/>
              <a:tabLst>
                <a:tab pos="0" algn="l"/>
              </a:tabLst>
            </a:pPr>
            <a:r>
              <a:rPr lang="en-US" sz="2000" b="1" i="1" dirty="0">
                <a:solidFill>
                  <a:srgbClr val="00B050"/>
                </a:solidFill>
              </a:rPr>
              <a:t>E-commerce company </a:t>
            </a:r>
            <a:r>
              <a:rPr lang="en-US" sz="2000" b="1" i="1" dirty="0">
                <a:solidFill>
                  <a:srgbClr val="00B050"/>
                </a:solidFill>
                <a:sym typeface="Wingdings" pitchFamily="2" charset="2"/>
              </a:rPr>
              <a:t> $100</a:t>
            </a:r>
          </a:p>
          <a:p>
            <a:pPr marL="742950" lvl="1" indent="-285750" eaLnBrk="0" hangingPunct="0">
              <a:lnSpc>
                <a:spcPct val="90000"/>
              </a:lnSpc>
              <a:spcBef>
                <a:spcPct val="10000"/>
              </a:spcBef>
              <a:buClr>
                <a:schemeClr val="accent2"/>
              </a:buClr>
              <a:buFont typeface="Wingdings" pitchFamily="2" charset="2"/>
              <a:buChar char="§"/>
              <a:tabLst>
                <a:tab pos="0" algn="l"/>
              </a:tabLst>
            </a:pPr>
            <a:r>
              <a:rPr lang="en-US" sz="2000" b="1" i="1" dirty="0">
                <a:solidFill>
                  <a:srgbClr val="00B050"/>
                </a:solidFill>
                <a:sym typeface="Wingdings" pitchFamily="2" charset="2"/>
              </a:rPr>
              <a:t>Other companies  up to $500</a:t>
            </a:r>
            <a:endParaRPr lang="en-US" sz="2000" b="1" i="1" dirty="0">
              <a:solidFill>
                <a:srgbClr val="00B050"/>
              </a:solidFill>
            </a:endParaRPr>
          </a:p>
          <a:p>
            <a:pPr marL="342900" indent="-342900" eaLnBrk="0" hangingPunct="0">
              <a:lnSpc>
                <a:spcPct val="90000"/>
              </a:lnSpc>
              <a:spcBef>
                <a:spcPct val="10000"/>
              </a:spcBef>
              <a:buClr>
                <a:schemeClr val="accent2"/>
              </a:buClr>
              <a:buFontTx/>
              <a:buChar char="•"/>
              <a:tabLst>
                <a:tab pos="0" algn="l"/>
              </a:tabLst>
            </a:pPr>
            <a:r>
              <a:rPr lang="en-US" sz="2800" b="1" dirty="0">
                <a:solidFill>
                  <a:schemeClr val="accent2"/>
                </a:solidFill>
              </a:rPr>
              <a:t>Design to meet function, match target market</a:t>
            </a:r>
          </a:p>
          <a:p>
            <a:pPr marL="342900" indent="-342900" eaLnBrk="0" hangingPunct="0">
              <a:lnSpc>
                <a:spcPct val="90000"/>
              </a:lnSpc>
              <a:spcBef>
                <a:spcPct val="10000"/>
              </a:spcBef>
              <a:buClr>
                <a:schemeClr val="accent2"/>
              </a:buClr>
              <a:buFontTx/>
              <a:buChar char="•"/>
              <a:tabLst>
                <a:tab pos="0" algn="l"/>
              </a:tabLst>
            </a:pPr>
            <a:r>
              <a:rPr lang="en-US" sz="2800" b="1" dirty="0">
                <a:solidFill>
                  <a:schemeClr val="accent2"/>
                </a:solidFill>
              </a:rPr>
              <a:t>Front page often skipped</a:t>
            </a:r>
          </a:p>
          <a:p>
            <a:pPr marL="342900" indent="-342900" eaLnBrk="0" hangingPunct="0">
              <a:lnSpc>
                <a:spcPct val="90000"/>
              </a:lnSpc>
              <a:spcBef>
                <a:spcPct val="10000"/>
              </a:spcBef>
              <a:buClr>
                <a:schemeClr val="accent2"/>
              </a:buClr>
              <a:buFontTx/>
              <a:buChar char="•"/>
              <a:tabLst>
                <a:tab pos="0" algn="l"/>
              </a:tabLst>
            </a:pPr>
            <a:r>
              <a:rPr lang="en-US" sz="2800" b="1" dirty="0">
                <a:solidFill>
                  <a:schemeClr val="accent2"/>
                </a:solidFill>
              </a:rPr>
              <a:t>Design every page with complete information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7" name="Rectangle 4"/>
          <p:cNvSpPr txBox="1">
            <a:spLocks noChangeArrowheads="1"/>
          </p:cNvSpPr>
          <p:nvPr/>
        </p:nvSpPr>
        <p:spPr bwMode="auto">
          <a:xfrm>
            <a:off x="0" y="76200"/>
            <a:ext cx="9144000" cy="1143000"/>
          </a:xfrm>
          <a:prstGeom prst="rect">
            <a:avLst/>
          </a:prstGeom>
          <a:noFill/>
          <a:ln w="9525">
            <a:noFill/>
            <a:miter lim="800000"/>
            <a:headEnd/>
            <a:tailEnd/>
          </a:ln>
        </p:spPr>
        <p:txBody>
          <a:bodyPr anchor="ctr"/>
          <a:lstStyle/>
          <a:p>
            <a:pPr algn="ctr" eaLnBrk="0" hangingPunct="0">
              <a:defRPr/>
            </a:pPr>
            <a:r>
              <a:rPr lang="en-US" sz="4400" b="1" dirty="0">
                <a:solidFill>
                  <a:schemeClr val="accent2"/>
                </a:solidFill>
              </a:rPr>
              <a:t>E-Commerce</a:t>
            </a:r>
            <a:endParaRPr lang="en-US" sz="4400" b="1" dirty="0">
              <a:solidFill>
                <a:schemeClr val="accent2"/>
              </a:solidFill>
              <a:effectLst>
                <a:outerShdw blurRad="38100" dist="38100" dir="2700000" algn="tl">
                  <a:srgbClr val="C0C0C0"/>
                </a:outerShdw>
              </a:effectLst>
            </a:endParaRPr>
          </a:p>
        </p:txBody>
      </p:sp>
      <p:sp>
        <p:nvSpPr>
          <p:cNvPr id="5124" name="Text Box 10"/>
          <p:cNvSpPr txBox="1">
            <a:spLocks noChangeArrowheads="1"/>
          </p:cNvSpPr>
          <p:nvPr/>
        </p:nvSpPr>
        <p:spPr bwMode="auto">
          <a:xfrm>
            <a:off x="381000" y="1752600"/>
            <a:ext cx="8382000" cy="3539430"/>
          </a:xfrm>
          <a:prstGeom prst="rect">
            <a:avLst/>
          </a:prstGeom>
          <a:noFill/>
          <a:ln w="12700">
            <a:noFill/>
            <a:miter lim="800000"/>
            <a:headEnd type="none" w="sm" len="sm"/>
            <a:tailEnd type="none" w="sm" len="sm"/>
          </a:ln>
        </p:spPr>
        <p:txBody>
          <a:bodyPr>
            <a:spAutoFit/>
          </a:bodyPr>
          <a:lstStyle/>
          <a:p>
            <a:pPr>
              <a:buClr>
                <a:schemeClr val="accent2"/>
              </a:buClr>
              <a:buFont typeface="Tahoma" pitchFamily="34" charset="0"/>
              <a:buChar char="•"/>
            </a:pPr>
            <a:r>
              <a:rPr lang="en-US" sz="2800" dirty="0"/>
              <a:t> </a:t>
            </a:r>
            <a:r>
              <a:rPr lang="en-US" sz="2800" b="1" dirty="0">
                <a:solidFill>
                  <a:schemeClr val="accent2"/>
                </a:solidFill>
              </a:rPr>
              <a:t>Selling of </a:t>
            </a:r>
            <a:r>
              <a:rPr lang="en-US" sz="2800" b="1" dirty="0" smtClean="0">
                <a:solidFill>
                  <a:schemeClr val="accent2"/>
                </a:solidFill>
              </a:rPr>
              <a:t>goods/services </a:t>
            </a:r>
            <a:r>
              <a:rPr lang="en-US" sz="2800" b="1" dirty="0">
                <a:solidFill>
                  <a:schemeClr val="accent2"/>
                </a:solidFill>
              </a:rPr>
              <a:t>on the Internet</a:t>
            </a:r>
          </a:p>
          <a:p>
            <a:pPr>
              <a:buClr>
                <a:schemeClr val="accent2"/>
              </a:buClr>
              <a:buFont typeface="Tahoma" pitchFamily="34" charset="0"/>
              <a:buChar char="•"/>
            </a:pPr>
            <a:endParaRPr lang="en-US" sz="2800" b="1" dirty="0">
              <a:solidFill>
                <a:schemeClr val="accent2"/>
              </a:solidFill>
            </a:endParaRPr>
          </a:p>
          <a:p>
            <a:pPr>
              <a:buClr>
                <a:schemeClr val="accent2"/>
              </a:buClr>
              <a:buFont typeface="Tahoma" pitchFamily="34" charset="0"/>
              <a:buChar char="•"/>
            </a:pPr>
            <a:r>
              <a:rPr lang="en-US" sz="2800" b="1" dirty="0">
                <a:solidFill>
                  <a:schemeClr val="accent2"/>
                </a:solidFill>
              </a:rPr>
              <a:t> </a:t>
            </a:r>
            <a:r>
              <a:rPr lang="en-US" sz="2800" b="1" dirty="0" smtClean="0">
                <a:solidFill>
                  <a:schemeClr val="accent2"/>
                </a:solidFill>
              </a:rPr>
              <a:t>&gt;50</a:t>
            </a:r>
            <a:r>
              <a:rPr lang="en-US" sz="2800" b="1" dirty="0">
                <a:solidFill>
                  <a:schemeClr val="accent2"/>
                </a:solidFill>
              </a:rPr>
              <a:t>% of U.S. households use e-commerce</a:t>
            </a:r>
          </a:p>
          <a:p>
            <a:pPr>
              <a:buClr>
                <a:schemeClr val="accent2"/>
              </a:buClr>
              <a:buFont typeface="Tahoma" pitchFamily="34" charset="0"/>
              <a:buChar char="•"/>
            </a:pPr>
            <a:endParaRPr lang="en-US" sz="2800" b="1" dirty="0">
              <a:solidFill>
                <a:schemeClr val="accent2"/>
              </a:solidFill>
            </a:endParaRPr>
          </a:p>
          <a:p>
            <a:pPr>
              <a:buClr>
                <a:schemeClr val="accent2"/>
              </a:buClr>
              <a:buFont typeface="Tahoma" pitchFamily="34" charset="0"/>
              <a:buChar char="•"/>
            </a:pPr>
            <a:r>
              <a:rPr lang="en-US" sz="2800" b="1" dirty="0">
                <a:solidFill>
                  <a:schemeClr val="accent2"/>
                </a:solidFill>
              </a:rPr>
              <a:t> Online sales is </a:t>
            </a:r>
            <a:r>
              <a:rPr lang="en-US" sz="2800" b="1" dirty="0" smtClean="0">
                <a:solidFill>
                  <a:schemeClr val="accent2"/>
                </a:solidFill>
              </a:rPr>
              <a:t>12% </a:t>
            </a:r>
            <a:r>
              <a:rPr lang="en-US" sz="2800" b="1" dirty="0">
                <a:solidFill>
                  <a:schemeClr val="accent2"/>
                </a:solidFill>
              </a:rPr>
              <a:t>of total U.S. retail sales</a:t>
            </a:r>
          </a:p>
          <a:p>
            <a:pPr>
              <a:buClr>
                <a:schemeClr val="accent2"/>
              </a:buClr>
              <a:buFont typeface="Tahoma" pitchFamily="34" charset="0"/>
              <a:buChar char="•"/>
            </a:pPr>
            <a:endParaRPr lang="en-US" sz="2800" b="1" dirty="0">
              <a:solidFill>
                <a:schemeClr val="accent2"/>
              </a:solidFill>
            </a:endParaRPr>
          </a:p>
          <a:p>
            <a:pPr marL="228600" indent="-228600">
              <a:buClr>
                <a:schemeClr val="accent2"/>
              </a:buClr>
              <a:buFont typeface="Tahoma" pitchFamily="34" charset="0"/>
              <a:buChar char="•"/>
            </a:pPr>
            <a:r>
              <a:rPr lang="en-US" sz="2800" b="1" dirty="0" smtClean="0">
                <a:solidFill>
                  <a:schemeClr val="accent2"/>
                </a:solidFill>
              </a:rPr>
              <a:t>E-commerce </a:t>
            </a:r>
            <a:r>
              <a:rPr lang="en-US" sz="2800" b="1" dirty="0">
                <a:solidFill>
                  <a:schemeClr val="accent2"/>
                </a:solidFill>
              </a:rPr>
              <a:t>sites also used for info gathering</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6146" name="Rectangle 2"/>
          <p:cNvSpPr>
            <a:spLocks noGrp="1" noChangeArrowheads="1"/>
          </p:cNvSpPr>
          <p:nvPr>
            <p:ph type="ctrTitle"/>
          </p:nvPr>
        </p:nvSpPr>
        <p:spPr>
          <a:xfrm>
            <a:off x="304800" y="29028"/>
            <a:ext cx="8534400" cy="1295400"/>
          </a:xfrm>
        </p:spPr>
        <p:txBody>
          <a:bodyPr/>
          <a:lstStyle/>
          <a:p>
            <a:r>
              <a:rPr lang="en-US" sz="4400" dirty="0" smtClean="0">
                <a:solidFill>
                  <a:schemeClr val="accent2"/>
                </a:solidFill>
                <a:latin typeface="Tahoma" pitchFamily="34" charset="0"/>
              </a:rPr>
              <a:t>E-Commerce Components</a:t>
            </a:r>
          </a:p>
        </p:txBody>
      </p:sp>
      <p:sp>
        <p:nvSpPr>
          <p:cNvPr id="6147" name="Rectangle 3"/>
          <p:cNvSpPr>
            <a:spLocks noGrp="1" noChangeArrowheads="1"/>
          </p:cNvSpPr>
          <p:nvPr>
            <p:ph type="subTitle" idx="1"/>
          </p:nvPr>
        </p:nvSpPr>
        <p:spPr>
          <a:xfrm>
            <a:off x="2438400" y="1981200"/>
            <a:ext cx="4800600" cy="3733800"/>
          </a:xfrm>
          <a:noFill/>
        </p:spPr>
        <p:txBody>
          <a:bodyPr/>
          <a:lstStyle/>
          <a:p>
            <a:pPr marL="465138" indent="-465138" algn="l">
              <a:lnSpc>
                <a:spcPct val="90000"/>
              </a:lnSpc>
              <a:buClr>
                <a:schemeClr val="accent2"/>
              </a:buClr>
              <a:buFontTx/>
              <a:buChar char="•"/>
              <a:tabLst>
                <a:tab pos="465138" algn="l"/>
              </a:tabLst>
            </a:pPr>
            <a:r>
              <a:rPr lang="en-US" sz="2800" dirty="0" smtClean="0">
                <a:solidFill>
                  <a:schemeClr val="accent2"/>
                </a:solidFill>
                <a:latin typeface="Tahoma" pitchFamily="34" charset="0"/>
              </a:rPr>
              <a:t>Catalog</a:t>
            </a:r>
          </a:p>
          <a:p>
            <a:pPr marL="465138" indent="-465138" algn="l">
              <a:lnSpc>
                <a:spcPct val="90000"/>
              </a:lnSpc>
              <a:buClr>
                <a:schemeClr val="accent2"/>
              </a:buClr>
              <a:buFontTx/>
              <a:buChar char="•"/>
              <a:tabLst>
                <a:tab pos="465138" algn="l"/>
              </a:tabLst>
            </a:pPr>
            <a:r>
              <a:rPr lang="en-US" sz="2800" dirty="0" smtClean="0">
                <a:solidFill>
                  <a:schemeClr val="accent2"/>
                </a:solidFill>
                <a:latin typeface="Tahoma" pitchFamily="34" charset="0"/>
              </a:rPr>
              <a:t>Shopping cart</a:t>
            </a:r>
          </a:p>
          <a:p>
            <a:pPr marL="465138" indent="-465138" algn="l">
              <a:lnSpc>
                <a:spcPct val="90000"/>
              </a:lnSpc>
              <a:buClr>
                <a:schemeClr val="accent2"/>
              </a:buClr>
              <a:buFontTx/>
              <a:buChar char="•"/>
              <a:tabLst>
                <a:tab pos="465138" algn="l"/>
              </a:tabLst>
            </a:pPr>
            <a:r>
              <a:rPr lang="en-US" sz="2800" dirty="0" smtClean="0">
                <a:solidFill>
                  <a:schemeClr val="accent2"/>
                </a:solidFill>
                <a:latin typeface="Tahoma" pitchFamily="34" charset="0"/>
              </a:rPr>
              <a:t>Payment procedure</a:t>
            </a:r>
          </a:p>
          <a:p>
            <a:pPr marL="465138" indent="-465138" algn="l">
              <a:lnSpc>
                <a:spcPct val="90000"/>
              </a:lnSpc>
              <a:buClr>
                <a:schemeClr val="accent2"/>
              </a:buClr>
              <a:buFontTx/>
              <a:buChar char="•"/>
              <a:tabLst>
                <a:tab pos="465138" algn="l"/>
              </a:tabLst>
            </a:pPr>
            <a:r>
              <a:rPr lang="en-US" sz="2800" dirty="0" smtClean="0">
                <a:solidFill>
                  <a:schemeClr val="accent2"/>
                </a:solidFill>
                <a:latin typeface="Tahoma" pitchFamily="34" charset="0"/>
              </a:rPr>
              <a:t>Customer service</a:t>
            </a:r>
          </a:p>
          <a:p>
            <a:pPr marL="865188" lvl="1" indent="-465138" algn="l">
              <a:lnSpc>
                <a:spcPct val="90000"/>
              </a:lnSpc>
              <a:buClr>
                <a:schemeClr val="accent2"/>
              </a:buClr>
              <a:buFont typeface="Wingdings" pitchFamily="2" charset="2"/>
              <a:buChar char="§"/>
              <a:tabLst>
                <a:tab pos="465138" algn="l"/>
              </a:tabLst>
            </a:pPr>
            <a:r>
              <a:rPr lang="en-US" dirty="0" smtClean="0">
                <a:solidFill>
                  <a:schemeClr val="accent2"/>
                </a:solidFill>
                <a:latin typeface="Tahoma" pitchFamily="34" charset="0"/>
              </a:rPr>
              <a:t>FAQs</a:t>
            </a:r>
          </a:p>
          <a:p>
            <a:pPr marL="465138" indent="-465138" algn="l">
              <a:lnSpc>
                <a:spcPct val="90000"/>
              </a:lnSpc>
              <a:buClr>
                <a:schemeClr val="accent2"/>
              </a:buClr>
              <a:buFontTx/>
              <a:buChar char="•"/>
              <a:tabLst>
                <a:tab pos="465138" algn="l"/>
              </a:tabLst>
            </a:pPr>
            <a:r>
              <a:rPr lang="en-US" sz="2800" dirty="0" smtClean="0">
                <a:solidFill>
                  <a:schemeClr val="accent2"/>
                </a:solidFill>
                <a:latin typeface="Tahoma" pitchFamily="34" charset="0"/>
              </a:rPr>
              <a:t>Public relations</a:t>
            </a:r>
          </a:p>
          <a:p>
            <a:pPr marL="465138" indent="-465138" algn="l">
              <a:lnSpc>
                <a:spcPct val="90000"/>
              </a:lnSpc>
              <a:buClr>
                <a:schemeClr val="accent2"/>
              </a:buClr>
              <a:buFontTx/>
              <a:buChar char="•"/>
              <a:tabLst>
                <a:tab pos="465138" algn="l"/>
              </a:tabLst>
            </a:pPr>
            <a:r>
              <a:rPr lang="en-US" sz="2800" dirty="0" smtClean="0">
                <a:solidFill>
                  <a:schemeClr val="accent2"/>
                </a:solidFill>
                <a:latin typeface="Tahoma" pitchFamily="34" charset="0"/>
              </a:rPr>
              <a:t>Optional elements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8" name="Rectangle 2"/>
          <p:cNvSpPr txBox="1">
            <a:spLocks noChangeArrowheads="1"/>
          </p:cNvSpPr>
          <p:nvPr/>
        </p:nvSpPr>
        <p:spPr bwMode="auto">
          <a:xfrm>
            <a:off x="304800" y="214086"/>
            <a:ext cx="85344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400" b="1" i="0" u="none" strike="noStrike" kern="0" cap="none" spc="0" normalizeH="0" baseline="0" noProof="0" dirty="0" smtClean="0">
                <a:ln>
                  <a:noFill/>
                </a:ln>
                <a:solidFill>
                  <a:schemeClr val="accent2"/>
                </a:solidFill>
                <a:effectLst/>
                <a:uLnTx/>
                <a:uFillTx/>
                <a:latin typeface="Tahoma" pitchFamily="34" charset="0"/>
                <a:ea typeface="+mj-ea"/>
                <a:cs typeface="+mj-cs"/>
              </a:rPr>
              <a:t>Cyber Shopping Categories</a:t>
            </a:r>
          </a:p>
        </p:txBody>
      </p:sp>
      <p:sp>
        <p:nvSpPr>
          <p:cNvPr id="9" name="TextBox 8"/>
          <p:cNvSpPr txBox="1"/>
          <p:nvPr/>
        </p:nvSpPr>
        <p:spPr>
          <a:xfrm>
            <a:off x="1143000" y="2590800"/>
            <a:ext cx="6659195" cy="2185214"/>
          </a:xfrm>
          <a:prstGeom prst="rect">
            <a:avLst/>
          </a:prstGeom>
          <a:noFill/>
        </p:spPr>
        <p:txBody>
          <a:bodyPr wrap="none" rtlCol="0">
            <a:spAutoFit/>
          </a:bodyPr>
          <a:lstStyle/>
          <a:p>
            <a:pPr>
              <a:buClr>
                <a:schemeClr val="accent2"/>
              </a:buClr>
              <a:buFont typeface="Tahoma" pitchFamily="34" charset="0"/>
              <a:buChar char="•"/>
            </a:pPr>
            <a:r>
              <a:rPr lang="en-US" sz="2800" b="1" dirty="0" smtClean="0">
                <a:solidFill>
                  <a:schemeClr val="accent2"/>
                </a:solidFill>
              </a:rPr>
              <a:t>Travel					$53B</a:t>
            </a:r>
          </a:p>
          <a:p>
            <a:pPr>
              <a:buClr>
                <a:schemeClr val="accent2"/>
              </a:buClr>
              <a:buFont typeface="Tahoma" pitchFamily="34" charset="0"/>
              <a:buChar char="•"/>
            </a:pPr>
            <a:r>
              <a:rPr lang="en-US" sz="2800" b="1" dirty="0" smtClean="0">
                <a:solidFill>
                  <a:schemeClr val="accent2"/>
                </a:solidFill>
              </a:rPr>
              <a:t>Office, home, and garden	$16B</a:t>
            </a:r>
          </a:p>
          <a:p>
            <a:pPr>
              <a:buClr>
                <a:schemeClr val="accent2"/>
              </a:buClr>
              <a:buFont typeface="Tahoma" pitchFamily="34" charset="0"/>
              <a:buChar char="•"/>
            </a:pPr>
            <a:r>
              <a:rPr lang="en-US" sz="2800" b="1" dirty="0" smtClean="0">
                <a:solidFill>
                  <a:schemeClr val="accent2"/>
                </a:solidFill>
              </a:rPr>
              <a:t>Computers &amp; accessories	$12B</a:t>
            </a:r>
          </a:p>
          <a:p>
            <a:pPr>
              <a:buClr>
                <a:schemeClr val="accent2"/>
              </a:buClr>
              <a:buFont typeface="Tahoma" pitchFamily="34" charset="0"/>
              <a:buChar char="•"/>
            </a:pPr>
            <a:r>
              <a:rPr lang="en-US" sz="2800" b="1" dirty="0" smtClean="0">
                <a:solidFill>
                  <a:schemeClr val="accent2"/>
                </a:solidFill>
              </a:rPr>
              <a:t>Apparel					$12B</a:t>
            </a:r>
          </a:p>
          <a:p>
            <a:endParaRPr lang="en-US"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9218" name="Rectangle 2"/>
          <p:cNvSpPr>
            <a:spLocks noGrp="1" noChangeArrowheads="1"/>
          </p:cNvSpPr>
          <p:nvPr>
            <p:ph type="ctrTitle"/>
          </p:nvPr>
        </p:nvSpPr>
        <p:spPr>
          <a:xfrm>
            <a:off x="304800" y="76200"/>
            <a:ext cx="8534400" cy="1143000"/>
          </a:xfrm>
        </p:spPr>
        <p:txBody>
          <a:bodyPr/>
          <a:lstStyle/>
          <a:p>
            <a:r>
              <a:rPr lang="en-US" sz="4400" dirty="0" smtClean="0">
                <a:solidFill>
                  <a:schemeClr val="accent2"/>
                </a:solidFill>
                <a:latin typeface="Tahoma" pitchFamily="34" charset="0"/>
              </a:rPr>
              <a:t>Financial Incentives</a:t>
            </a:r>
          </a:p>
        </p:txBody>
      </p:sp>
      <p:sp>
        <p:nvSpPr>
          <p:cNvPr id="20483" name="Text Box 8"/>
          <p:cNvSpPr txBox="1">
            <a:spLocks noChangeArrowheads="1"/>
          </p:cNvSpPr>
          <p:nvPr/>
        </p:nvSpPr>
        <p:spPr bwMode="auto">
          <a:xfrm>
            <a:off x="838200" y="1560512"/>
            <a:ext cx="7696200" cy="4154488"/>
          </a:xfrm>
          <a:prstGeom prst="rect">
            <a:avLst/>
          </a:prstGeom>
          <a:noFill/>
          <a:ln w="12700">
            <a:noFill/>
            <a:miter lim="800000"/>
            <a:headEnd type="none" w="sm" len="sm"/>
            <a:tailEnd type="none" w="sm" len="sm"/>
          </a:ln>
        </p:spPr>
        <p:txBody>
          <a:bodyPr wrap="square">
            <a:spAutoFit/>
          </a:bodyPr>
          <a:lstStyle/>
          <a:p>
            <a:pPr>
              <a:buClr>
                <a:schemeClr val="accent2"/>
              </a:buClr>
              <a:buFontTx/>
              <a:buChar char="•"/>
              <a:defRPr/>
            </a:pPr>
            <a:r>
              <a:rPr lang="en-US" dirty="0"/>
              <a:t> </a:t>
            </a:r>
            <a:r>
              <a:rPr lang="en-US" b="1" dirty="0">
                <a:solidFill>
                  <a:schemeClr val="accent2"/>
                </a:solidFill>
              </a:rPr>
              <a:t>Attract first-time purchaser</a:t>
            </a:r>
          </a:p>
          <a:p>
            <a:pPr>
              <a:buClr>
                <a:schemeClr val="accent2"/>
              </a:buClr>
              <a:buFontTx/>
              <a:buChar char="•"/>
              <a:defRPr/>
            </a:pPr>
            <a:r>
              <a:rPr lang="en-US" b="1" dirty="0">
                <a:solidFill>
                  <a:schemeClr val="accent2"/>
                </a:solidFill>
              </a:rPr>
              <a:t> Effective incentives</a:t>
            </a:r>
          </a:p>
          <a:p>
            <a:pPr lvl="1">
              <a:buClr>
                <a:schemeClr val="accent2"/>
              </a:buClr>
              <a:buFont typeface="Wingdings" pitchFamily="2" charset="2"/>
              <a:buChar char="§"/>
              <a:defRPr/>
            </a:pPr>
            <a:r>
              <a:rPr lang="en-US" b="1" dirty="0">
                <a:solidFill>
                  <a:schemeClr val="accent2"/>
                </a:solidFill>
              </a:rPr>
              <a:t> Reduced price </a:t>
            </a:r>
          </a:p>
          <a:p>
            <a:pPr lvl="1">
              <a:buClr>
                <a:schemeClr val="accent2"/>
              </a:buClr>
              <a:buFont typeface="Wingdings" pitchFamily="2" charset="2"/>
              <a:buChar char="§"/>
              <a:defRPr/>
            </a:pPr>
            <a:r>
              <a:rPr lang="en-US" b="1" dirty="0">
                <a:solidFill>
                  <a:schemeClr val="accent2"/>
                </a:solidFill>
              </a:rPr>
              <a:t> Free shipping</a:t>
            </a:r>
          </a:p>
          <a:p>
            <a:pPr lvl="1">
              <a:buClr>
                <a:schemeClr val="accent2"/>
              </a:buClr>
              <a:buFont typeface="Wingdings" pitchFamily="2" charset="2"/>
              <a:buChar char="§"/>
              <a:defRPr/>
            </a:pPr>
            <a:r>
              <a:rPr lang="en-US" b="1" dirty="0">
                <a:solidFill>
                  <a:schemeClr val="accent2"/>
                </a:solidFill>
              </a:rPr>
              <a:t> E-coupon</a:t>
            </a:r>
          </a:p>
          <a:p>
            <a:pPr marL="231775" indent="-231775">
              <a:buClr>
                <a:schemeClr val="accent2"/>
              </a:buClr>
              <a:buFontTx/>
              <a:buChar char="•"/>
              <a:defRPr/>
            </a:pPr>
            <a:r>
              <a:rPr lang="en-US" b="1" dirty="0">
                <a:solidFill>
                  <a:schemeClr val="accent2"/>
                </a:solidFill>
              </a:rPr>
              <a:t>Incentives must be meaningful and changed periodically </a:t>
            </a:r>
          </a:p>
          <a:p>
            <a:pPr>
              <a:buClr>
                <a:schemeClr val="accent2"/>
              </a:buClr>
              <a:buFontTx/>
              <a:buChar char="•"/>
              <a:defRPr/>
            </a:pPr>
            <a:r>
              <a:rPr lang="en-US" b="1" dirty="0">
                <a:solidFill>
                  <a:schemeClr val="accent2"/>
                </a:solidFill>
              </a:rPr>
              <a:t> Reduces costs through</a:t>
            </a:r>
          </a:p>
          <a:p>
            <a:pPr lvl="1">
              <a:buClr>
                <a:schemeClr val="accent2"/>
              </a:buClr>
              <a:buFont typeface="Wingdings" pitchFamily="2" charset="2"/>
              <a:buChar char="§"/>
              <a:defRPr/>
            </a:pPr>
            <a:r>
              <a:rPr lang="en-US" b="1" dirty="0">
                <a:solidFill>
                  <a:schemeClr val="accent2"/>
                </a:solidFill>
              </a:rPr>
              <a:t> Lower shipping costs</a:t>
            </a:r>
          </a:p>
          <a:p>
            <a:pPr lvl="1">
              <a:buClr>
                <a:schemeClr val="accent2"/>
              </a:buClr>
              <a:buFont typeface="Wingdings" pitchFamily="2" charset="2"/>
              <a:buChar char="§"/>
              <a:defRPr/>
            </a:pPr>
            <a:r>
              <a:rPr lang="en-US" b="1" dirty="0">
                <a:solidFill>
                  <a:schemeClr val="accent2"/>
                </a:solidFill>
              </a:rPr>
              <a:t> Lower labor costs</a:t>
            </a:r>
          </a:p>
          <a:p>
            <a:pPr lvl="1">
              <a:buClr>
                <a:schemeClr val="accent2"/>
              </a:buClr>
              <a:buFont typeface="Wingdings" pitchFamily="2" charset="2"/>
              <a:buChar char="§"/>
              <a:defRPr/>
            </a:pPr>
            <a:r>
              <a:rPr lang="en-US" b="1" dirty="0">
                <a:solidFill>
                  <a:schemeClr val="accent2"/>
                </a:solidFill>
              </a:rPr>
              <a:t> Lower personnel costs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10242" name="Rectangle 2"/>
          <p:cNvSpPr>
            <a:spLocks noGrp="1" noChangeArrowheads="1"/>
          </p:cNvSpPr>
          <p:nvPr>
            <p:ph type="ctrTitle"/>
          </p:nvPr>
        </p:nvSpPr>
        <p:spPr>
          <a:xfrm>
            <a:off x="304800" y="0"/>
            <a:ext cx="8534400" cy="1371600"/>
          </a:xfrm>
        </p:spPr>
        <p:txBody>
          <a:bodyPr/>
          <a:lstStyle/>
          <a:p>
            <a:r>
              <a:rPr lang="en-US" sz="4400" dirty="0" smtClean="0">
                <a:solidFill>
                  <a:schemeClr val="accent2"/>
                </a:solidFill>
                <a:latin typeface="Tahoma" pitchFamily="34" charset="0"/>
              </a:rPr>
              <a:t>Convenience Incentives</a:t>
            </a:r>
          </a:p>
        </p:txBody>
      </p:sp>
      <p:sp>
        <p:nvSpPr>
          <p:cNvPr id="10243" name="Text Box 6"/>
          <p:cNvSpPr txBox="1">
            <a:spLocks noChangeArrowheads="1"/>
          </p:cNvSpPr>
          <p:nvPr/>
        </p:nvSpPr>
        <p:spPr bwMode="auto">
          <a:xfrm>
            <a:off x="914400" y="1905000"/>
            <a:ext cx="7315200" cy="3508375"/>
          </a:xfrm>
          <a:prstGeom prst="rect">
            <a:avLst/>
          </a:prstGeom>
          <a:noFill/>
          <a:ln w="12700">
            <a:noFill/>
            <a:miter lim="800000"/>
            <a:headEnd type="none" w="sm" len="sm"/>
            <a:tailEnd type="none" w="sm" len="sm"/>
          </a:ln>
        </p:spPr>
        <p:txBody>
          <a:bodyPr>
            <a:spAutoFit/>
          </a:bodyPr>
          <a:lstStyle/>
          <a:p>
            <a:pPr>
              <a:buClr>
                <a:schemeClr val="accent2"/>
              </a:buClr>
              <a:buFontTx/>
              <a:buChar char="•"/>
            </a:pPr>
            <a:r>
              <a:rPr lang="en-US" sz="2800" dirty="0" smtClean="0">
                <a:solidFill>
                  <a:srgbClr val="000099"/>
                </a:solidFill>
              </a:rPr>
              <a:t> </a:t>
            </a:r>
            <a:r>
              <a:rPr lang="en-US" sz="2800" b="1" dirty="0" smtClean="0">
                <a:solidFill>
                  <a:schemeClr val="accent2"/>
                </a:solidFill>
              </a:rPr>
              <a:t>E-commerce available 24/7</a:t>
            </a:r>
          </a:p>
          <a:p>
            <a:pPr>
              <a:buClr>
                <a:schemeClr val="accent2"/>
              </a:buClr>
              <a:buFontTx/>
              <a:buChar char="•"/>
            </a:pPr>
            <a:r>
              <a:rPr lang="en-US" sz="2800" b="1" dirty="0" smtClean="0">
                <a:solidFill>
                  <a:schemeClr val="accent2"/>
                </a:solidFill>
              </a:rPr>
              <a:t> Used to obtain product information</a:t>
            </a:r>
          </a:p>
          <a:p>
            <a:pPr>
              <a:buClr>
                <a:schemeClr val="accent2"/>
              </a:buClr>
              <a:buFontTx/>
              <a:buChar char="•"/>
            </a:pPr>
            <a:r>
              <a:rPr lang="en-US" sz="2800" b="1" dirty="0" smtClean="0">
                <a:solidFill>
                  <a:schemeClr val="accent2"/>
                </a:solidFill>
              </a:rPr>
              <a:t> </a:t>
            </a:r>
            <a:r>
              <a:rPr lang="en-US" sz="2800" b="1" dirty="0">
                <a:solidFill>
                  <a:schemeClr val="accent2"/>
                </a:solidFill>
              </a:rPr>
              <a:t>Update and change Web site</a:t>
            </a:r>
          </a:p>
          <a:p>
            <a:pPr>
              <a:buClr>
                <a:schemeClr val="accent2"/>
              </a:buClr>
              <a:buFontTx/>
              <a:buChar char="•"/>
            </a:pPr>
            <a:r>
              <a:rPr lang="en-US" sz="2800" b="1" dirty="0">
                <a:solidFill>
                  <a:schemeClr val="accent2"/>
                </a:solidFill>
              </a:rPr>
              <a:t> Easy to locate merchandise</a:t>
            </a:r>
          </a:p>
          <a:p>
            <a:pPr>
              <a:buClr>
                <a:schemeClr val="accent2"/>
              </a:buClr>
              <a:buFontTx/>
              <a:buChar char="•"/>
            </a:pPr>
            <a:r>
              <a:rPr lang="en-US" sz="2800" b="1" dirty="0">
                <a:solidFill>
                  <a:schemeClr val="accent2"/>
                </a:solidFill>
              </a:rPr>
              <a:t> Convenience services</a:t>
            </a:r>
          </a:p>
          <a:p>
            <a:pPr lvl="1">
              <a:buClr>
                <a:schemeClr val="accent2"/>
              </a:buClr>
              <a:buFont typeface="Wingdings" pitchFamily="2" charset="2"/>
              <a:buChar char="§"/>
            </a:pPr>
            <a:r>
              <a:rPr lang="en-US" sz="2800" b="1" dirty="0">
                <a:solidFill>
                  <a:schemeClr val="accent2"/>
                </a:solidFill>
              </a:rPr>
              <a:t> </a:t>
            </a:r>
            <a:r>
              <a:rPr lang="en-US" sz="2800" b="1" dirty="0" smtClean="0">
                <a:solidFill>
                  <a:schemeClr val="accent2"/>
                </a:solidFill>
              </a:rPr>
              <a:t>Event </a:t>
            </a:r>
            <a:r>
              <a:rPr lang="en-US" sz="2800" b="1" dirty="0">
                <a:solidFill>
                  <a:schemeClr val="accent2"/>
                </a:solidFill>
              </a:rPr>
              <a:t>registries</a:t>
            </a:r>
          </a:p>
          <a:p>
            <a:pPr lvl="1">
              <a:buClr>
                <a:schemeClr val="accent2"/>
              </a:buClr>
              <a:buFont typeface="Wingdings" pitchFamily="2" charset="2"/>
              <a:buChar char="§"/>
            </a:pPr>
            <a:r>
              <a:rPr lang="en-US" sz="2800" b="1" dirty="0">
                <a:solidFill>
                  <a:schemeClr val="accent2"/>
                </a:solidFill>
              </a:rPr>
              <a:t> Popular items</a:t>
            </a:r>
          </a:p>
          <a:p>
            <a:pPr lvl="1">
              <a:buClr>
                <a:schemeClr val="accent2"/>
              </a:buClr>
              <a:buFont typeface="Wingdings" pitchFamily="2" charset="2"/>
              <a:buChar char="§"/>
            </a:pPr>
            <a:r>
              <a:rPr lang="en-US" sz="2800" b="1" dirty="0" smtClean="0">
                <a:solidFill>
                  <a:schemeClr val="accent2"/>
                </a:solidFill>
              </a:rPr>
              <a:t> Measurement charts</a:t>
            </a:r>
            <a:endParaRPr lang="en-US" sz="2800" b="1" dirty="0">
              <a:solidFill>
                <a:schemeClr val="accent2"/>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11266" name="Rectangle 2"/>
          <p:cNvSpPr>
            <a:spLocks noGrp="1" noChangeArrowheads="1"/>
          </p:cNvSpPr>
          <p:nvPr>
            <p:ph type="ctrTitle"/>
          </p:nvPr>
        </p:nvSpPr>
        <p:spPr>
          <a:xfrm>
            <a:off x="304800" y="76200"/>
            <a:ext cx="8534400" cy="1143000"/>
          </a:xfrm>
        </p:spPr>
        <p:txBody>
          <a:bodyPr/>
          <a:lstStyle/>
          <a:p>
            <a:r>
              <a:rPr lang="en-US" sz="4400" dirty="0" smtClean="0">
                <a:solidFill>
                  <a:schemeClr val="accent2"/>
                </a:solidFill>
                <a:latin typeface="Tahoma" pitchFamily="34" charset="0"/>
              </a:rPr>
              <a:t>Concerns About E-Commerce</a:t>
            </a:r>
          </a:p>
        </p:txBody>
      </p:sp>
      <p:sp>
        <p:nvSpPr>
          <p:cNvPr id="11267" name="Rectangle 7"/>
          <p:cNvSpPr txBox="1">
            <a:spLocks noChangeArrowheads="1"/>
          </p:cNvSpPr>
          <p:nvPr/>
        </p:nvSpPr>
        <p:spPr bwMode="auto">
          <a:xfrm>
            <a:off x="762000" y="1676400"/>
            <a:ext cx="8001000" cy="3276600"/>
          </a:xfrm>
          <a:prstGeom prst="rect">
            <a:avLst/>
          </a:prstGeom>
          <a:noFill/>
          <a:ln w="9525">
            <a:noFill/>
            <a:miter lim="800000"/>
            <a:headEnd/>
            <a:tailEnd/>
          </a:ln>
        </p:spPr>
        <p:txBody>
          <a:bodyPr/>
          <a:lstStyle/>
          <a:p>
            <a:pPr marL="342900" indent="-342900" eaLnBrk="0" hangingPunct="0">
              <a:lnSpc>
                <a:spcPct val="90000"/>
              </a:lnSpc>
              <a:spcBef>
                <a:spcPct val="10000"/>
              </a:spcBef>
              <a:buClr>
                <a:schemeClr val="accent2"/>
              </a:buClr>
              <a:buFontTx/>
              <a:buChar char="•"/>
              <a:tabLst>
                <a:tab pos="0" algn="l"/>
              </a:tabLst>
            </a:pPr>
            <a:r>
              <a:rPr lang="en-US" sz="3200" b="1" dirty="0">
                <a:solidFill>
                  <a:schemeClr val="accent2"/>
                </a:solidFill>
              </a:rPr>
              <a:t>Seller opportunism</a:t>
            </a:r>
          </a:p>
          <a:p>
            <a:pPr marL="342900" indent="-342900" eaLnBrk="0" hangingPunct="0">
              <a:lnSpc>
                <a:spcPct val="90000"/>
              </a:lnSpc>
              <a:spcBef>
                <a:spcPct val="10000"/>
              </a:spcBef>
              <a:buClr>
                <a:schemeClr val="accent2"/>
              </a:buClr>
              <a:buFontTx/>
              <a:buChar char="•"/>
              <a:tabLst>
                <a:tab pos="0" algn="l"/>
              </a:tabLst>
            </a:pPr>
            <a:endParaRPr lang="en-US" sz="3200" b="1" dirty="0">
              <a:solidFill>
                <a:schemeClr val="accent2"/>
              </a:solidFill>
            </a:endParaRPr>
          </a:p>
          <a:p>
            <a:pPr marL="342900" indent="-342900" eaLnBrk="0" hangingPunct="0">
              <a:lnSpc>
                <a:spcPct val="90000"/>
              </a:lnSpc>
              <a:spcBef>
                <a:spcPct val="10000"/>
              </a:spcBef>
              <a:buClr>
                <a:schemeClr val="accent2"/>
              </a:buClr>
              <a:buFontTx/>
              <a:buChar char="•"/>
              <a:tabLst>
                <a:tab pos="0" algn="l"/>
              </a:tabLst>
            </a:pPr>
            <a:r>
              <a:rPr lang="en-US" sz="3200" b="1" dirty="0">
                <a:solidFill>
                  <a:schemeClr val="accent2"/>
                </a:solidFill>
              </a:rPr>
              <a:t>Security issues</a:t>
            </a:r>
          </a:p>
          <a:p>
            <a:pPr marL="342900" indent="-342900" eaLnBrk="0" hangingPunct="0">
              <a:lnSpc>
                <a:spcPct val="90000"/>
              </a:lnSpc>
              <a:spcBef>
                <a:spcPct val="10000"/>
              </a:spcBef>
              <a:buClr>
                <a:schemeClr val="accent2"/>
              </a:buClr>
              <a:buFontTx/>
              <a:buChar char="•"/>
              <a:tabLst>
                <a:tab pos="0" algn="l"/>
              </a:tabLst>
            </a:pPr>
            <a:endParaRPr lang="en-US" sz="3200" b="1" dirty="0">
              <a:solidFill>
                <a:schemeClr val="accent2"/>
              </a:solidFill>
            </a:endParaRPr>
          </a:p>
          <a:p>
            <a:pPr marL="342900" indent="-342900" eaLnBrk="0" hangingPunct="0">
              <a:lnSpc>
                <a:spcPct val="90000"/>
              </a:lnSpc>
              <a:spcBef>
                <a:spcPct val="10000"/>
              </a:spcBef>
              <a:buClr>
                <a:schemeClr val="accent2"/>
              </a:buClr>
              <a:buFontTx/>
              <a:buChar char="•"/>
              <a:tabLst>
                <a:tab pos="0" algn="l"/>
              </a:tabLst>
            </a:pPr>
            <a:r>
              <a:rPr lang="en-US" sz="3200" b="1" dirty="0">
                <a:solidFill>
                  <a:schemeClr val="accent2"/>
                </a:solidFill>
              </a:rPr>
              <a:t>Information privacy issues</a:t>
            </a:r>
          </a:p>
          <a:p>
            <a:pPr marL="342900" indent="-342900" eaLnBrk="0" hangingPunct="0">
              <a:lnSpc>
                <a:spcPct val="90000"/>
              </a:lnSpc>
              <a:spcBef>
                <a:spcPct val="10000"/>
              </a:spcBef>
              <a:buClr>
                <a:schemeClr val="accent2"/>
              </a:buClr>
              <a:buFontTx/>
              <a:buChar char="•"/>
              <a:tabLst>
                <a:tab pos="0" algn="l"/>
              </a:tabLst>
            </a:pPr>
            <a:endParaRPr lang="en-US" sz="3200" b="1" dirty="0">
              <a:solidFill>
                <a:schemeClr val="accent2"/>
              </a:solidFill>
            </a:endParaRPr>
          </a:p>
          <a:p>
            <a:pPr marL="342900" indent="-342900" eaLnBrk="0" hangingPunct="0">
              <a:lnSpc>
                <a:spcPct val="90000"/>
              </a:lnSpc>
              <a:spcBef>
                <a:spcPct val="10000"/>
              </a:spcBef>
              <a:buClr>
                <a:schemeClr val="accent2"/>
              </a:buClr>
              <a:buFontTx/>
              <a:buChar char="•"/>
              <a:tabLst>
                <a:tab pos="0" algn="l"/>
              </a:tabLst>
            </a:pPr>
            <a:r>
              <a:rPr lang="en-US" sz="3200" b="1" dirty="0">
                <a:solidFill>
                  <a:schemeClr val="accent2"/>
                </a:solidFill>
              </a:rPr>
              <a:t>Brick-and-mortar purchasing habits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12290" name="Rectangle 2"/>
          <p:cNvSpPr>
            <a:spLocks noGrp="1" noChangeArrowheads="1"/>
          </p:cNvSpPr>
          <p:nvPr>
            <p:ph type="ctrTitle"/>
          </p:nvPr>
        </p:nvSpPr>
        <p:spPr>
          <a:xfrm>
            <a:off x="304800" y="228600"/>
            <a:ext cx="8534400" cy="990600"/>
          </a:xfrm>
        </p:spPr>
        <p:txBody>
          <a:bodyPr/>
          <a:lstStyle/>
          <a:p>
            <a:r>
              <a:rPr lang="en-US" sz="4400" dirty="0" smtClean="0">
                <a:solidFill>
                  <a:schemeClr val="accent2"/>
                </a:solidFill>
                <a:latin typeface="Tahoma" pitchFamily="34" charset="0"/>
              </a:rPr>
              <a:t>Value-Added Incentives</a:t>
            </a:r>
          </a:p>
        </p:txBody>
      </p:sp>
      <p:sp>
        <p:nvSpPr>
          <p:cNvPr id="12291" name="Rectangle 7"/>
          <p:cNvSpPr txBox="1">
            <a:spLocks noChangeArrowheads="1"/>
          </p:cNvSpPr>
          <p:nvPr/>
        </p:nvSpPr>
        <p:spPr bwMode="auto">
          <a:xfrm>
            <a:off x="457200" y="1981200"/>
            <a:ext cx="8382000" cy="3200400"/>
          </a:xfrm>
          <a:prstGeom prst="rect">
            <a:avLst/>
          </a:prstGeom>
          <a:noFill/>
          <a:ln w="9525">
            <a:noFill/>
            <a:miter lim="800000"/>
            <a:headEnd/>
            <a:tailEnd/>
          </a:ln>
        </p:spPr>
        <p:txBody>
          <a:bodyPr/>
          <a:lstStyle/>
          <a:p>
            <a:pPr marL="342900" indent="-342900" eaLnBrk="0" hangingPunct="0">
              <a:spcBef>
                <a:spcPct val="10000"/>
              </a:spcBef>
              <a:buClr>
                <a:schemeClr val="accent2"/>
              </a:buClr>
              <a:buFontTx/>
              <a:buChar char="•"/>
              <a:tabLst>
                <a:tab pos="0" algn="l"/>
              </a:tabLst>
            </a:pPr>
            <a:r>
              <a:rPr lang="en-US" sz="3200" b="1" dirty="0">
                <a:solidFill>
                  <a:schemeClr val="accent2"/>
                </a:solidFill>
              </a:rPr>
              <a:t>Change purchasing habits – long term</a:t>
            </a:r>
          </a:p>
          <a:p>
            <a:pPr marL="342900" indent="-342900" eaLnBrk="0" hangingPunct="0">
              <a:spcBef>
                <a:spcPct val="10000"/>
              </a:spcBef>
              <a:buClr>
                <a:schemeClr val="accent2"/>
              </a:buClr>
              <a:buFontTx/>
              <a:buChar char="•"/>
              <a:tabLst>
                <a:tab pos="0" algn="l"/>
              </a:tabLst>
            </a:pPr>
            <a:r>
              <a:rPr lang="en-US" sz="3200" b="1" dirty="0">
                <a:solidFill>
                  <a:schemeClr val="accent2"/>
                </a:solidFill>
              </a:rPr>
              <a:t>Personalized shopping</a:t>
            </a:r>
          </a:p>
          <a:p>
            <a:pPr marL="342900" indent="-342900" eaLnBrk="0" hangingPunct="0">
              <a:spcBef>
                <a:spcPct val="10000"/>
              </a:spcBef>
              <a:buClr>
                <a:schemeClr val="accent2"/>
              </a:buClr>
              <a:buFontTx/>
              <a:buChar char="•"/>
              <a:tabLst>
                <a:tab pos="0" algn="l"/>
              </a:tabLst>
            </a:pPr>
            <a:r>
              <a:rPr lang="en-US" sz="3200" b="1" dirty="0">
                <a:solidFill>
                  <a:schemeClr val="accent2"/>
                </a:solidFill>
              </a:rPr>
              <a:t>Examples</a:t>
            </a:r>
          </a:p>
          <a:p>
            <a:pPr marL="742950" lvl="1" indent="-285750" eaLnBrk="0" hangingPunct="0">
              <a:spcBef>
                <a:spcPct val="10000"/>
              </a:spcBef>
              <a:buClr>
                <a:schemeClr val="accent2"/>
              </a:buClr>
              <a:buFont typeface="Wingdings" pitchFamily="2" charset="2"/>
              <a:buChar char="§"/>
              <a:tabLst>
                <a:tab pos="0" algn="l"/>
              </a:tabLst>
            </a:pPr>
            <a:r>
              <a:rPr lang="en-US" sz="2800" b="1" dirty="0">
                <a:solidFill>
                  <a:schemeClr val="accent2"/>
                </a:solidFill>
              </a:rPr>
              <a:t>Merchandise available only online</a:t>
            </a:r>
          </a:p>
          <a:p>
            <a:pPr marL="742950" lvl="1" indent="-285750" eaLnBrk="0" hangingPunct="0">
              <a:spcBef>
                <a:spcPct val="10000"/>
              </a:spcBef>
              <a:buClr>
                <a:schemeClr val="accent2"/>
              </a:buClr>
              <a:buFont typeface="Wingdings" pitchFamily="2" charset="2"/>
              <a:buChar char="§"/>
              <a:tabLst>
                <a:tab pos="0" algn="l"/>
              </a:tabLst>
            </a:pPr>
            <a:r>
              <a:rPr lang="en-US" sz="2800" b="1" dirty="0">
                <a:solidFill>
                  <a:schemeClr val="accent2"/>
                </a:solidFill>
              </a:rPr>
              <a:t>Free online courses</a:t>
            </a:r>
          </a:p>
          <a:p>
            <a:pPr marL="742950" lvl="1" indent="-285750" eaLnBrk="0" hangingPunct="0">
              <a:spcBef>
                <a:spcPct val="10000"/>
              </a:spcBef>
              <a:buClr>
                <a:schemeClr val="accent2"/>
              </a:buClr>
              <a:buFont typeface="Wingdings" pitchFamily="2" charset="2"/>
              <a:buChar char="§"/>
              <a:tabLst>
                <a:tab pos="0" algn="l"/>
              </a:tabLst>
            </a:pPr>
            <a:r>
              <a:rPr lang="en-US" sz="2800" b="1" dirty="0">
                <a:solidFill>
                  <a:schemeClr val="accent2"/>
                </a:solidFill>
              </a:rPr>
              <a:t>Free </a:t>
            </a:r>
            <a:r>
              <a:rPr lang="en-US" sz="2800" b="1" dirty="0" smtClean="0">
                <a:solidFill>
                  <a:schemeClr val="accent2"/>
                </a:solidFill>
              </a:rPr>
              <a:t>information, household tips</a:t>
            </a:r>
            <a:endParaRPr lang="en-US" sz="2800" b="1" dirty="0">
              <a:solidFill>
                <a:schemeClr val="accent2"/>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Custom 7">
      <a:dk1>
        <a:srgbClr val="000000"/>
      </a:dk1>
      <a:lt1>
        <a:srgbClr val="FFFFFF"/>
      </a:lt1>
      <a:dk2>
        <a:srgbClr val="000000"/>
      </a:dk2>
      <a:lt2>
        <a:srgbClr val="FFFFFF"/>
      </a:lt2>
      <a:accent1>
        <a:srgbClr val="FFC000"/>
      </a:accent1>
      <a:accent2>
        <a:srgbClr val="0000FF"/>
      </a:accent2>
      <a:accent3>
        <a:srgbClr val="0000FF"/>
      </a:accent3>
      <a:accent4>
        <a:srgbClr val="000000"/>
      </a:accent4>
      <a:accent5>
        <a:srgbClr val="FF0000"/>
      </a:accent5>
      <a:accent6>
        <a:srgbClr val="0000E7"/>
      </a:accent6>
      <a:hlink>
        <a:srgbClr val="CC00CC"/>
      </a:hlink>
      <a:folHlink>
        <a:srgbClr val="C0C0C0"/>
      </a:folHlink>
    </a:clrScheme>
    <a:fontScheme name="Default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6600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4664</TotalTime>
  <Words>916</Words>
  <Application>Microsoft Office PowerPoint</Application>
  <PresentationFormat>On-screen Show (4:3)</PresentationFormat>
  <Paragraphs>182</Paragraphs>
  <Slides>24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Tahoma</vt:lpstr>
      <vt:lpstr>Wingdings</vt:lpstr>
      <vt:lpstr>Default Design</vt:lpstr>
      <vt:lpstr>E-Active Marketing</vt:lpstr>
      <vt:lpstr>Chapter Overview</vt:lpstr>
      <vt:lpstr>Slide 3</vt:lpstr>
      <vt:lpstr>E-Commerce Components</vt:lpstr>
      <vt:lpstr>Slide 5</vt:lpstr>
      <vt:lpstr>Financial Incentives</vt:lpstr>
      <vt:lpstr>Convenience Incentives</vt:lpstr>
      <vt:lpstr>Concerns About E-Commerce</vt:lpstr>
      <vt:lpstr>Value-Added Incentives</vt:lpstr>
      <vt:lpstr>Interactive Marketing</vt:lpstr>
      <vt:lpstr>Online Interactive Tactics</vt:lpstr>
      <vt:lpstr>Online Advertising</vt:lpstr>
      <vt:lpstr>Slide 13</vt:lpstr>
      <vt:lpstr>Banner Advertising</vt:lpstr>
      <vt:lpstr>Online Advertising - Rates</vt:lpstr>
      <vt:lpstr>Online Advertising - Rates</vt:lpstr>
      <vt:lpstr>Classified and Media/Video Advertising</vt:lpstr>
      <vt:lpstr>Blogs</vt:lpstr>
      <vt:lpstr>Company-Sponsored Blogs</vt:lpstr>
      <vt:lpstr>Online Social Networks</vt:lpstr>
      <vt:lpstr>Consumer-Generated Reviews</vt:lpstr>
      <vt:lpstr>E-mail Campaigns</vt:lpstr>
      <vt:lpstr>Newsletters</vt:lpstr>
      <vt:lpstr>Web Site Design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dc:creator>
  <cp:lastModifiedBy>R Vitale</cp:lastModifiedBy>
  <cp:revision>274</cp:revision>
  <dcterms:created xsi:type="dcterms:W3CDTF">2002-11-18T05:23:22Z</dcterms:created>
  <dcterms:modified xsi:type="dcterms:W3CDTF">2014-10-15T21:44:58Z</dcterms:modified>
</cp:coreProperties>
</file>