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1" r:id="rId1"/>
  </p:sldMasterIdLst>
  <p:notesMasterIdLst>
    <p:notesMasterId r:id="rId39"/>
  </p:notesMasterIdLst>
  <p:handoutMasterIdLst>
    <p:handoutMasterId r:id="rId40"/>
  </p:handoutMasterIdLst>
  <p:sldIdLst>
    <p:sldId id="347" r:id="rId2"/>
    <p:sldId id="350" r:id="rId3"/>
    <p:sldId id="352" r:id="rId4"/>
    <p:sldId id="416" r:id="rId5"/>
    <p:sldId id="374" r:id="rId6"/>
    <p:sldId id="355" r:id="rId7"/>
    <p:sldId id="356" r:id="rId8"/>
    <p:sldId id="441" r:id="rId9"/>
    <p:sldId id="440" r:id="rId10"/>
    <p:sldId id="444" r:id="rId11"/>
    <p:sldId id="358" r:id="rId12"/>
    <p:sldId id="375" r:id="rId13"/>
    <p:sldId id="359" r:id="rId14"/>
    <p:sldId id="360" r:id="rId15"/>
    <p:sldId id="361" r:id="rId16"/>
    <p:sldId id="431" r:id="rId17"/>
    <p:sldId id="445" r:id="rId18"/>
    <p:sldId id="432" r:id="rId19"/>
    <p:sldId id="433" r:id="rId20"/>
    <p:sldId id="362" r:id="rId21"/>
    <p:sldId id="363" r:id="rId22"/>
    <p:sldId id="365" r:id="rId23"/>
    <p:sldId id="366" r:id="rId24"/>
    <p:sldId id="448" r:id="rId25"/>
    <p:sldId id="439" r:id="rId26"/>
    <p:sldId id="447" r:id="rId27"/>
    <p:sldId id="371" r:id="rId28"/>
    <p:sldId id="373" r:id="rId29"/>
    <p:sldId id="443" r:id="rId30"/>
    <p:sldId id="418" r:id="rId31"/>
    <p:sldId id="419" r:id="rId32"/>
    <p:sldId id="420" r:id="rId33"/>
    <p:sldId id="421" r:id="rId34"/>
    <p:sldId id="422" r:id="rId35"/>
    <p:sldId id="423" r:id="rId36"/>
    <p:sldId id="424" r:id="rId37"/>
    <p:sldId id="425" r:id="rId38"/>
  </p:sldIdLst>
  <p:sldSz cx="9144000" cy="6858000" type="screen4x3"/>
  <p:notesSz cx="6858000" cy="9144000"/>
  <p:embeddedFontLst>
    <p:embeddedFont>
      <p:font typeface="Tahoma" pitchFamily="34" charset="0"/>
      <p:regular r:id="rId41"/>
      <p:bold r:id="rId42"/>
    </p:embeddedFont>
  </p:embeddedFont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6600"/>
    <a:srgbClr val="FF0000"/>
    <a:srgbClr val="008000"/>
    <a:srgbClr val="A50021"/>
    <a:srgbClr val="FFFF00"/>
    <a:srgbClr val="00CC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027" autoAdjust="0"/>
    <p:restoredTop sz="98058" autoAdjust="0"/>
  </p:normalViewPr>
  <p:slideViewPr>
    <p:cSldViewPr>
      <p:cViewPr varScale="1">
        <p:scale>
          <a:sx n="75" d="100"/>
          <a:sy n="75" d="100"/>
        </p:scale>
        <p:origin x="-475" y="-8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00" d="100"/>
        <a:sy n="100" d="100"/>
      </p:scale>
      <p:origin x="0" y="13214"/>
    </p:cViewPr>
  </p:sorterViewPr>
  <p:notesViewPr>
    <p:cSldViewPr>
      <p:cViewPr varScale="1">
        <p:scale>
          <a:sx n="83" d="100"/>
          <a:sy n="83" d="100"/>
        </p:scale>
        <p:origin x="-204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2400">
                <a:solidFill>
                  <a:schemeClr val="accent2"/>
                </a:solidFill>
              </a:defRPr>
            </a:pPr>
            <a:r>
              <a:rPr lang="en-US" sz="2400">
                <a:solidFill>
                  <a:schemeClr val="accent2"/>
                </a:solidFill>
              </a:rPr>
              <a:t>2004</a:t>
            </a:r>
          </a:p>
        </c:rich>
      </c:tx>
      <c:layout>
        <c:manualLayout>
          <c:xMode val="edge"/>
          <c:yMode val="edge"/>
          <c:x val="0.33016260162601657"/>
          <c:y val="0"/>
        </c:manualLayout>
      </c:layout>
    </c:title>
    <c:plotArea>
      <c:layout/>
      <c:pieChart>
        <c:varyColors val="1"/>
        <c:ser>
          <c:idx val="0"/>
          <c:order val="0"/>
          <c:tx>
            <c:strRef>
              <c:f>Sheet1!$B$1</c:f>
              <c:strCache>
                <c:ptCount val="1"/>
                <c:pt idx="0">
                  <c:v>2004</c:v>
                </c:pt>
              </c:strCache>
            </c:strRef>
          </c:tx>
          <c:dLbls>
            <c:txPr>
              <a:bodyPr/>
              <a:lstStyle/>
              <a:p>
                <a:pPr>
                  <a:defRPr sz="2000" b="1">
                    <a:solidFill>
                      <a:schemeClr val="accent2"/>
                    </a:solidFill>
                  </a:defRPr>
                </a:pPr>
                <a:endParaRPr lang="en-US"/>
              </a:p>
            </c:txPr>
            <c:showPercent val="1"/>
            <c:showLeaderLines val="1"/>
          </c:dLbls>
          <c:cat>
            <c:strRef>
              <c:f>Sheet1!$A$2:$A$7</c:f>
              <c:strCache>
                <c:ptCount val="6"/>
                <c:pt idx="0">
                  <c:v>TV</c:v>
                </c:pt>
                <c:pt idx="1">
                  <c:v>Internet</c:v>
                </c:pt>
                <c:pt idx="2">
                  <c:v>Newspaper</c:v>
                </c:pt>
                <c:pt idx="3">
                  <c:v>Radio</c:v>
                </c:pt>
                <c:pt idx="4">
                  <c:v>Magazines</c:v>
                </c:pt>
                <c:pt idx="5">
                  <c:v>Outdoors</c:v>
                </c:pt>
              </c:strCache>
            </c:strRef>
          </c:cat>
          <c:val>
            <c:numRef>
              <c:f>Sheet1!$B$2:$B$7</c:f>
              <c:numCache>
                <c:formatCode>General</c:formatCode>
                <c:ptCount val="6"/>
                <c:pt idx="0">
                  <c:v>47</c:v>
                </c:pt>
                <c:pt idx="1">
                  <c:v>5</c:v>
                </c:pt>
                <c:pt idx="2">
                  <c:v>21</c:v>
                </c:pt>
                <c:pt idx="3">
                  <c:v>3</c:v>
                </c:pt>
                <c:pt idx="4">
                  <c:v>21</c:v>
                </c:pt>
                <c:pt idx="5">
                  <c:v>2.2000000000000002</c:v>
                </c:pt>
              </c:numCache>
            </c:numRef>
          </c:val>
        </c:ser>
        <c:ser>
          <c:idx val="1"/>
          <c:order val="1"/>
          <c:tx>
            <c:strRef>
              <c:f>Sheet1!$C$1</c:f>
              <c:strCache>
                <c:ptCount val="1"/>
                <c:pt idx="0">
                  <c:v>2015</c:v>
                </c:pt>
              </c:strCache>
            </c:strRef>
          </c:tx>
          <c:dLbls>
            <c:showPercent val="1"/>
            <c:showLeaderLines val="1"/>
          </c:dLbls>
          <c:cat>
            <c:strRef>
              <c:f>Sheet1!$A$2:$A$7</c:f>
              <c:strCache>
                <c:ptCount val="6"/>
                <c:pt idx="0">
                  <c:v>TV</c:v>
                </c:pt>
                <c:pt idx="1">
                  <c:v>Internet</c:v>
                </c:pt>
                <c:pt idx="2">
                  <c:v>Newspaper</c:v>
                </c:pt>
                <c:pt idx="3">
                  <c:v>Radio</c:v>
                </c:pt>
                <c:pt idx="4">
                  <c:v>Magazines</c:v>
                </c:pt>
                <c:pt idx="5">
                  <c:v>Outdoors</c:v>
                </c:pt>
              </c:strCache>
            </c:strRef>
          </c:cat>
          <c:val>
            <c:numRef>
              <c:f>Sheet1!$C$2:$C$7</c:f>
              <c:numCache>
                <c:formatCode>General</c:formatCode>
                <c:ptCount val="6"/>
                <c:pt idx="0">
                  <c:v>39</c:v>
                </c:pt>
                <c:pt idx="1">
                  <c:v>26</c:v>
                </c:pt>
                <c:pt idx="2">
                  <c:v>11</c:v>
                </c:pt>
                <c:pt idx="3">
                  <c:v>10</c:v>
                </c:pt>
                <c:pt idx="4">
                  <c:v>7</c:v>
                </c:pt>
                <c:pt idx="5">
                  <c:v>4</c:v>
                </c:pt>
              </c:numCache>
            </c:numRef>
          </c:val>
        </c:ser>
        <c:dLbls>
          <c:showPercent val="1"/>
        </c:dLbls>
        <c:firstSliceAng val="0"/>
      </c:pieChart>
    </c:plotArea>
    <c:legend>
      <c:legendPos val="r"/>
      <c:layout>
        <c:manualLayout>
          <c:xMode val="edge"/>
          <c:yMode val="edge"/>
          <c:x val="0.63861580564624565"/>
          <c:y val="0.2601443569553803"/>
          <c:w val="0.28618094232123431"/>
          <c:h val="0.5536774569845444"/>
        </c:manualLayout>
      </c:layout>
      <c:txPr>
        <a:bodyPr/>
        <a:lstStyle/>
        <a:p>
          <a:pPr>
            <a:defRPr sz="2000" b="1">
              <a:solidFill>
                <a:schemeClr val="accent2"/>
              </a:solidFill>
            </a:defRPr>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
  <c:chart>
    <c:title>
      <c:layout>
        <c:manualLayout>
          <c:xMode val="edge"/>
          <c:yMode val="edge"/>
          <c:x val="0.41864978902953587"/>
          <c:y val="9.1743119266055051E-3"/>
        </c:manualLayout>
      </c:layout>
      <c:txPr>
        <a:bodyPr/>
        <a:lstStyle/>
        <a:p>
          <a:pPr>
            <a:defRPr sz="2400">
              <a:solidFill>
                <a:schemeClr val="accent2"/>
              </a:solidFill>
            </a:defRPr>
          </a:pPr>
          <a:endParaRPr lang="en-US"/>
        </a:p>
      </c:txPr>
    </c:title>
    <c:plotArea>
      <c:layout/>
      <c:pieChart>
        <c:varyColors val="1"/>
        <c:ser>
          <c:idx val="0"/>
          <c:order val="0"/>
          <c:tx>
            <c:strRef>
              <c:f>'Sheet1'!$B$1</c:f>
              <c:strCache>
                <c:ptCount val="1"/>
                <c:pt idx="0">
                  <c:v>2015</c:v>
                </c:pt>
              </c:strCache>
            </c:strRef>
          </c:tx>
          <c:dLbls>
            <c:txPr>
              <a:bodyPr/>
              <a:lstStyle/>
              <a:p>
                <a:pPr>
                  <a:defRPr sz="2000" b="1">
                    <a:solidFill>
                      <a:schemeClr val="accent2"/>
                    </a:solidFill>
                  </a:defRPr>
                </a:pPr>
                <a:endParaRPr lang="en-US"/>
              </a:p>
            </c:txPr>
            <c:showPercent val="1"/>
            <c:showLeaderLines val="1"/>
          </c:dLbls>
          <c:cat>
            <c:strRef>
              <c:f>'Sheet1'!$A$2:$A$7</c:f>
              <c:strCache>
                <c:ptCount val="6"/>
                <c:pt idx="0">
                  <c:v>TV</c:v>
                </c:pt>
                <c:pt idx="1">
                  <c:v>Internet</c:v>
                </c:pt>
                <c:pt idx="2">
                  <c:v>Newspaper</c:v>
                </c:pt>
                <c:pt idx="3">
                  <c:v>Radio</c:v>
                </c:pt>
                <c:pt idx="4">
                  <c:v>Magazines</c:v>
                </c:pt>
                <c:pt idx="5">
                  <c:v>Outdoors</c:v>
                </c:pt>
              </c:strCache>
            </c:strRef>
          </c:cat>
          <c:val>
            <c:numRef>
              <c:f>'Sheet1'!$B$2:$B$7</c:f>
              <c:numCache>
                <c:formatCode>General</c:formatCode>
                <c:ptCount val="6"/>
                <c:pt idx="0">
                  <c:v>39</c:v>
                </c:pt>
                <c:pt idx="1">
                  <c:v>26</c:v>
                </c:pt>
                <c:pt idx="2">
                  <c:v>11</c:v>
                </c:pt>
                <c:pt idx="3">
                  <c:v>10</c:v>
                </c:pt>
                <c:pt idx="4">
                  <c:v>7</c:v>
                </c:pt>
                <c:pt idx="5">
                  <c:v>4</c:v>
                </c:pt>
              </c:numCache>
            </c:numRef>
          </c:val>
        </c:ser>
        <c:dLbls>
          <c:showPercent val="1"/>
        </c:dLbls>
        <c:firstSliceAng val="0"/>
      </c:pieChart>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2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72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2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72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A1F703-499A-448B-B13A-7ED850EFBAE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0CA7D34-D17C-4B85-9ED9-5B0EA26B4B4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BB049B4-36CD-427B-A291-80269DBD545F}" type="slidenum">
              <a:rPr lang="en-US" smtClean="0"/>
              <a:pPr/>
              <a:t>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The</a:t>
            </a:r>
            <a:r>
              <a:rPr lang="en-US" baseline="0" dirty="0" smtClean="0"/>
              <a:t> cost of TV ads is still determined by Nielsen TV ratings. The ratings are calculated by dividing the number of households watching a program by the total number of households, which in the US is now about 109.7 million. The share is the number of households watching the program divided by the number of households with the TV turned 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Local and regiona</a:t>
            </a:r>
            <a:r>
              <a:rPr lang="en-US" baseline="0" dirty="0" smtClean="0"/>
              <a:t>l television is excellent for local and regional companies. National brands can advertise on these stations through purchasing spot TV space. About 75% of national time slots are sold during sweeps week. By selecting local channels to supplement the national time, companies can generate higher GRPs at a lower cost. Effective television advertising requires matching the product target audience with a shows viewing audience. Television can reach larger audiences at a lower cost per contact. Cable channels provide opportunities to segment audiences based on interests.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This is a</a:t>
            </a:r>
            <a:r>
              <a:rPr lang="en-US" baseline="0" dirty="0" smtClean="0"/>
              <a:t> TV ad produced for a local business that ran on a local TV station.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47107"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t>Developing logical</a:t>
            </a:r>
            <a:r>
              <a:rPr lang="en-US" baseline="0" dirty="0" smtClean="0"/>
              <a:t> combinations of media takes planning. It starts by deciding the scale of the media market – local, regional, national, or global. Next comes an understanding of the market characteristics – demographics, geographic location, psychographic profile, and media habits. From this information decisions can be made about which media is the best – TV, radio, outdoor, newspaper, magazines, direct mail. Last, comes the content.</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This table provides hypothetical</a:t>
            </a:r>
            <a:r>
              <a:rPr lang="en-US" baseline="0" dirty="0" smtClean="0"/>
              <a:t> media information for select magazines. The CPM is calculated by dividing the cost by the total readership then multiplying by 1,000. For this example, the target market consists of 20 million. The fifth column identifies the percent of the readership that fits the target market. For example, 13.51% of Glamour’s readership fits the target market of this product. The next column is the 13.51% times the total readership for Glamour, which means 2.48 million readers of Glamour fit the target audience for this product. The rating (reach) is the number of readers who fit the target market divided by the total market (20 million). For glamour the 2.48 million was divided by 20 million yielding a reach of 12.4, or 12.4%. Thus, 12.4% of the target market reads Glamour. The cost per rating point is the cost of the ad divided by the rating. For Glamour it is $842,658/12.4.</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304800" y="292995"/>
            <a:ext cx="8534400" cy="6400800"/>
          </a:xfrm>
          <a:prstGeom prst="rect">
            <a:avLst/>
          </a:prstGeom>
          <a:solidFill>
            <a:schemeClr val="bg1"/>
          </a:solidFill>
          <a:ln w="76200">
            <a:noFill/>
            <a:miter lim="800000"/>
            <a:headEnd/>
            <a:tailEnd/>
          </a:ln>
          <a:effectLst/>
        </p:spPr>
        <p:txBody>
          <a:bodyPr wrap="none" anchor="ctr"/>
          <a:lstStyle/>
          <a:p>
            <a:pPr>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76200"/>
            <a:ext cx="9144000" cy="6995160"/>
          </a:xfrm>
          <a:prstGeom prst="rect">
            <a:avLst/>
          </a:prstGeom>
          <a:solidFill>
            <a:srgbClr val="000099"/>
          </a:solidFill>
          <a:ln w="38100">
            <a:noFill/>
            <a:miter lim="800000"/>
            <a:headEnd/>
            <a:tailEnd/>
          </a:ln>
        </p:spPr>
        <p:txBody>
          <a:bodyPr wrap="none" anchor="ctr"/>
          <a:lstStyle/>
          <a:p>
            <a:pPr algn="ctr">
              <a:defRPr/>
            </a:pPr>
            <a:endParaRPr lang="en-US" dirty="0">
              <a:solidFill>
                <a:srgbClr val="CC0000"/>
              </a:solidFill>
            </a:endParaRPr>
          </a:p>
        </p:txBody>
      </p:sp>
      <p:sp>
        <p:nvSpPr>
          <p:cNvPr id="1034" name="Rectangle 10"/>
          <p:cNvSpPr>
            <a:spLocks noChangeArrowheads="1"/>
          </p:cNvSpPr>
          <p:nvPr/>
        </p:nvSpPr>
        <p:spPr bwMode="auto">
          <a:xfrm>
            <a:off x="152400" y="121920"/>
            <a:ext cx="8823960" cy="6583680"/>
          </a:xfrm>
          <a:prstGeom prst="rect">
            <a:avLst/>
          </a:prstGeom>
          <a:solidFill>
            <a:schemeClr val="bg1"/>
          </a:solidFill>
          <a:ln w="76200">
            <a:noFill/>
            <a:miter lim="800000"/>
            <a:headEnd/>
            <a:tailEnd/>
          </a:ln>
          <a:effectLst/>
        </p:spPr>
        <p:txBody>
          <a:bodyPr wrap="none" anchor="ctr"/>
          <a:lstStyle/>
          <a:p>
            <a:pPr>
              <a:defRPr/>
            </a:pPr>
            <a:endParaRPr lang="en-US" dirty="0"/>
          </a:p>
        </p:txBody>
      </p:sp>
      <p:sp>
        <p:nvSpPr>
          <p:cNvPr id="307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3077" name="Rectangle 3"/>
          <p:cNvSpPr>
            <a:spLocks noGrp="1" noChangeArrowheads="1"/>
          </p:cNvSpPr>
          <p:nvPr>
            <p:ph type="body" idx="1"/>
          </p:nvPr>
        </p:nvSpPr>
        <p:spPr bwMode="auto">
          <a:xfrm>
            <a:off x="838200" y="2057400"/>
            <a:ext cx="7620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Tahoma" pitchFamily="34" charset="0"/>
        </a:defRPr>
      </a:lvl2pPr>
      <a:lvl3pPr algn="ctr" rtl="0" eaLnBrk="0" fontAlgn="base" hangingPunct="0">
        <a:spcBef>
          <a:spcPct val="0"/>
        </a:spcBef>
        <a:spcAft>
          <a:spcPct val="0"/>
        </a:spcAft>
        <a:defRPr sz="4800" b="1">
          <a:solidFill>
            <a:schemeClr val="tx2"/>
          </a:solidFill>
          <a:latin typeface="Tahoma" pitchFamily="34" charset="0"/>
        </a:defRPr>
      </a:lvl3pPr>
      <a:lvl4pPr algn="ctr" rtl="0" eaLnBrk="0" fontAlgn="base" hangingPunct="0">
        <a:spcBef>
          <a:spcPct val="0"/>
        </a:spcBef>
        <a:spcAft>
          <a:spcPct val="0"/>
        </a:spcAft>
        <a:defRPr sz="4800" b="1">
          <a:solidFill>
            <a:schemeClr val="tx2"/>
          </a:solidFill>
          <a:latin typeface="Tahoma" pitchFamily="34" charset="0"/>
        </a:defRPr>
      </a:lvl4pPr>
      <a:lvl5pPr algn="ctr" rtl="0" eaLnBrk="0" fontAlgn="base" hangingPunct="0">
        <a:spcBef>
          <a:spcPct val="0"/>
        </a:spcBef>
        <a:spcAft>
          <a:spcPct val="0"/>
        </a:spcAft>
        <a:defRPr sz="4800" b="1">
          <a:solidFill>
            <a:schemeClr val="tx2"/>
          </a:solidFill>
          <a:latin typeface="Tahoma" pitchFamily="34" charset="0"/>
        </a:defRPr>
      </a:lvl5pPr>
      <a:lvl6pPr marL="457200" algn="ctr" rtl="0" fontAlgn="base">
        <a:spcBef>
          <a:spcPct val="0"/>
        </a:spcBef>
        <a:spcAft>
          <a:spcPct val="0"/>
        </a:spcAft>
        <a:defRPr sz="4800" b="1">
          <a:solidFill>
            <a:schemeClr val="tx2"/>
          </a:solidFill>
          <a:latin typeface="Tahoma" pitchFamily="34" charset="0"/>
        </a:defRPr>
      </a:lvl6pPr>
      <a:lvl7pPr marL="914400" algn="ctr" rtl="0" fontAlgn="base">
        <a:spcBef>
          <a:spcPct val="0"/>
        </a:spcBef>
        <a:spcAft>
          <a:spcPct val="0"/>
        </a:spcAft>
        <a:defRPr sz="4800" b="1">
          <a:solidFill>
            <a:schemeClr val="tx2"/>
          </a:solidFill>
          <a:latin typeface="Tahoma" pitchFamily="34" charset="0"/>
        </a:defRPr>
      </a:lvl7pPr>
      <a:lvl8pPr marL="1371600" algn="ctr" rtl="0" fontAlgn="base">
        <a:spcBef>
          <a:spcPct val="0"/>
        </a:spcBef>
        <a:spcAft>
          <a:spcPct val="0"/>
        </a:spcAft>
        <a:defRPr sz="4800" b="1">
          <a:solidFill>
            <a:schemeClr val="tx2"/>
          </a:solidFill>
          <a:latin typeface="Tahoma" pitchFamily="34" charset="0"/>
        </a:defRPr>
      </a:lvl8pPr>
      <a:lvl9pPr marL="1828800" algn="ctr" rtl="0" fontAlgn="base">
        <a:spcBef>
          <a:spcPct val="0"/>
        </a:spcBef>
        <a:spcAft>
          <a:spcPct val="0"/>
        </a:spcAft>
        <a:defRPr sz="4800" b="1">
          <a:solidFill>
            <a:schemeClr val="tx2"/>
          </a:solidFill>
          <a:latin typeface="Tahoma" pitchFamily="34" charset="0"/>
        </a:defRPr>
      </a:lvl9pPr>
    </p:titleStyle>
    <p:bodyStyle>
      <a:lvl1pPr marL="342900" indent="-342900" algn="l" rtl="0" eaLnBrk="0" fontAlgn="base" hangingPunct="0">
        <a:spcBef>
          <a:spcPct val="10000"/>
        </a:spcBef>
        <a:spcAft>
          <a:spcPct val="0"/>
        </a:spcAft>
        <a:buClr>
          <a:srgbClr val="000099"/>
        </a:buClr>
        <a:buChar char="•"/>
        <a:tabLst>
          <a:tab pos="0" algn="l"/>
        </a:tabLst>
        <a:defRPr sz="3200" b="1">
          <a:solidFill>
            <a:srgbClr val="000099"/>
          </a:solidFill>
          <a:latin typeface="+mn-lt"/>
          <a:ea typeface="+mn-ea"/>
          <a:cs typeface="+mn-cs"/>
        </a:defRPr>
      </a:lvl1pPr>
      <a:lvl2pPr marL="742950" indent="-285750" algn="l" rtl="0" eaLnBrk="0" fontAlgn="base" hangingPunct="0">
        <a:spcBef>
          <a:spcPct val="10000"/>
        </a:spcBef>
        <a:spcAft>
          <a:spcPct val="0"/>
        </a:spcAft>
        <a:buClr>
          <a:srgbClr val="000099"/>
        </a:buClr>
        <a:buFont typeface="Wingdings" pitchFamily="2" charset="2"/>
        <a:buChar char="§"/>
        <a:tabLst>
          <a:tab pos="0" algn="l"/>
        </a:tabLst>
        <a:defRPr sz="2800" b="1">
          <a:solidFill>
            <a:srgbClr val="000099"/>
          </a:solidFill>
          <a:latin typeface="+mn-lt"/>
        </a:defRPr>
      </a:lvl2pPr>
      <a:lvl3pPr marL="1143000" indent="-228600" algn="l" rtl="0" eaLnBrk="0" fontAlgn="base" hangingPunct="0">
        <a:spcBef>
          <a:spcPct val="5000"/>
        </a:spcBef>
        <a:spcAft>
          <a:spcPct val="0"/>
        </a:spcAft>
        <a:buClr>
          <a:srgbClr val="000099"/>
        </a:buClr>
        <a:buChar char="•"/>
        <a:tabLst>
          <a:tab pos="0" algn="l"/>
        </a:tabLst>
        <a:defRPr sz="2400" b="1">
          <a:solidFill>
            <a:schemeClr val="tx1"/>
          </a:solidFill>
          <a:latin typeface="+mn-lt"/>
        </a:defRPr>
      </a:lvl3pPr>
      <a:lvl4pPr marL="1600200" indent="-228600" algn="l" rtl="0" eaLnBrk="0" fontAlgn="base" hangingPunct="0">
        <a:spcBef>
          <a:spcPct val="5000"/>
        </a:spcBef>
        <a:spcAft>
          <a:spcPct val="0"/>
        </a:spcAft>
        <a:buClr>
          <a:srgbClr val="000099"/>
        </a:buClr>
        <a:buChar char="–"/>
        <a:tabLst>
          <a:tab pos="0" algn="l"/>
        </a:tabLst>
        <a:defRPr sz="2400" b="1">
          <a:solidFill>
            <a:schemeClr val="tx1"/>
          </a:solidFill>
          <a:latin typeface="+mn-lt"/>
        </a:defRPr>
      </a:lvl4pPr>
      <a:lvl5pPr marL="2057400" indent="-228600" algn="l" rtl="0" eaLnBrk="0" fontAlgn="base" hangingPunct="0">
        <a:spcBef>
          <a:spcPct val="5000"/>
        </a:spcBef>
        <a:spcAft>
          <a:spcPct val="0"/>
        </a:spcAft>
        <a:buClr>
          <a:srgbClr val="000099"/>
        </a:buClr>
        <a:buChar char="»"/>
        <a:tabLst>
          <a:tab pos="0" algn="l"/>
        </a:tabLst>
        <a:defRPr sz="2400" b="1">
          <a:solidFill>
            <a:schemeClr val="tx1"/>
          </a:solidFill>
          <a:latin typeface="+mn-lt"/>
        </a:defRPr>
      </a:lvl5pPr>
      <a:lvl6pPr marL="2514600" indent="-228600" algn="l" rtl="0" fontAlgn="base">
        <a:spcBef>
          <a:spcPct val="5000"/>
        </a:spcBef>
        <a:spcAft>
          <a:spcPct val="0"/>
        </a:spcAft>
        <a:buClr>
          <a:srgbClr val="000099"/>
        </a:buClr>
        <a:buChar char="»"/>
        <a:tabLst>
          <a:tab pos="0" algn="l"/>
        </a:tabLst>
        <a:defRPr sz="2400" b="1">
          <a:solidFill>
            <a:schemeClr val="tx1"/>
          </a:solidFill>
          <a:latin typeface="+mn-lt"/>
        </a:defRPr>
      </a:lvl6pPr>
      <a:lvl7pPr marL="2971800" indent="-228600" algn="l" rtl="0" fontAlgn="base">
        <a:spcBef>
          <a:spcPct val="5000"/>
        </a:spcBef>
        <a:spcAft>
          <a:spcPct val="0"/>
        </a:spcAft>
        <a:buClr>
          <a:srgbClr val="000099"/>
        </a:buClr>
        <a:buChar char="»"/>
        <a:tabLst>
          <a:tab pos="0" algn="l"/>
        </a:tabLst>
        <a:defRPr sz="2400" b="1">
          <a:solidFill>
            <a:schemeClr val="tx1"/>
          </a:solidFill>
          <a:latin typeface="+mn-lt"/>
        </a:defRPr>
      </a:lvl7pPr>
      <a:lvl8pPr marL="3429000" indent="-228600" algn="l" rtl="0" fontAlgn="base">
        <a:spcBef>
          <a:spcPct val="5000"/>
        </a:spcBef>
        <a:spcAft>
          <a:spcPct val="0"/>
        </a:spcAft>
        <a:buClr>
          <a:srgbClr val="000099"/>
        </a:buClr>
        <a:buChar char="»"/>
        <a:tabLst>
          <a:tab pos="0" algn="l"/>
        </a:tabLst>
        <a:defRPr sz="2400" b="1">
          <a:solidFill>
            <a:schemeClr val="tx1"/>
          </a:solidFill>
          <a:latin typeface="+mn-lt"/>
        </a:defRPr>
      </a:lvl8pPr>
      <a:lvl9pPr marL="3886200" indent="-228600" algn="l" rtl="0" fontAlgn="base">
        <a:spcBef>
          <a:spcPct val="5000"/>
        </a:spcBef>
        <a:spcAft>
          <a:spcPct val="0"/>
        </a:spcAft>
        <a:buClr>
          <a:srgbClr val="000099"/>
        </a:buClr>
        <a:buChar char="»"/>
        <a:tabLst>
          <a:tab pos="0" algn="l"/>
        </a:tabLst>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file:///C:\Clow%205th%20Ed%20ppts\Clow%20IMC%20Ch08\final%20willie%20and%20singer.wmv"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685800" y="1371600"/>
            <a:ext cx="7772400" cy="2362200"/>
          </a:xfrm>
        </p:spPr>
        <p:txBody>
          <a:bodyPr/>
          <a:lstStyle/>
          <a:p>
            <a:r>
              <a:rPr lang="en-US" sz="6600" dirty="0">
                <a:solidFill>
                  <a:schemeClr val="accent2"/>
                </a:solidFill>
              </a:rPr>
              <a:t>Traditional</a:t>
            </a:r>
            <a:br>
              <a:rPr lang="en-US" sz="6600" dirty="0">
                <a:solidFill>
                  <a:schemeClr val="accent2"/>
                </a:solidFill>
              </a:rPr>
            </a:br>
            <a:r>
              <a:rPr lang="en-US" sz="6600" dirty="0">
                <a:solidFill>
                  <a:schemeClr val="accent2"/>
                </a:solidFill>
              </a:rPr>
              <a:t>Media Channels</a:t>
            </a:r>
            <a:endParaRPr lang="en-US" sz="5400" dirty="0">
              <a:solidFill>
                <a:schemeClr val="accent2"/>
              </a:solidFill>
            </a:endParaRPr>
          </a:p>
        </p:txBody>
      </p:sp>
      <p:sp>
        <p:nvSpPr>
          <p:cNvPr id="13315" name="Rectangle 3"/>
          <p:cNvSpPr>
            <a:spLocks noGrp="1" noChangeArrowheads="1"/>
          </p:cNvSpPr>
          <p:nvPr>
            <p:ph type="subTitle" idx="4294967295"/>
          </p:nvPr>
        </p:nvSpPr>
        <p:spPr>
          <a:xfrm>
            <a:off x="0" y="4191000"/>
            <a:ext cx="9144000" cy="1066800"/>
          </a:xfrm>
        </p:spPr>
        <p:txBody>
          <a:bodyPr/>
          <a:lstStyle/>
          <a:p>
            <a:pPr marL="0" indent="0" algn="ctr">
              <a:buFontTx/>
              <a:buNone/>
            </a:pPr>
            <a:r>
              <a:rPr lang="en-US" sz="5400" dirty="0">
                <a:solidFill>
                  <a:srgbClr val="FF0000"/>
                </a:solidFill>
              </a:rPr>
              <a:t>Chapter 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 name="Title 1"/>
          <p:cNvSpPr>
            <a:spLocks noGrp="1"/>
          </p:cNvSpPr>
          <p:nvPr>
            <p:ph type="title"/>
          </p:nvPr>
        </p:nvSpPr>
        <p:spPr>
          <a:xfrm>
            <a:off x="685800" y="152400"/>
            <a:ext cx="7772400" cy="1143000"/>
          </a:xfrm>
        </p:spPr>
        <p:txBody>
          <a:bodyPr/>
          <a:lstStyle/>
          <a:p>
            <a:r>
              <a:rPr lang="en-US" sz="4400" dirty="0" smtClean="0">
                <a:solidFill>
                  <a:schemeClr val="accent2"/>
                </a:solidFill>
              </a:rPr>
              <a:t>Continuity</a:t>
            </a:r>
            <a:endParaRPr lang="en-US" sz="4400" dirty="0">
              <a:solidFill>
                <a:schemeClr val="accent2"/>
              </a:solidFill>
            </a:endParaRPr>
          </a:p>
        </p:txBody>
      </p:sp>
      <p:sp>
        <p:nvSpPr>
          <p:cNvPr id="3" name="Content Placeholder 2"/>
          <p:cNvSpPr>
            <a:spLocks noGrp="1"/>
          </p:cNvSpPr>
          <p:nvPr>
            <p:ph idx="1"/>
          </p:nvPr>
        </p:nvSpPr>
        <p:spPr>
          <a:xfrm>
            <a:off x="533400" y="1524000"/>
            <a:ext cx="8077200" cy="4419600"/>
          </a:xfrm>
        </p:spPr>
        <p:txBody>
          <a:bodyPr/>
          <a:lstStyle/>
          <a:p>
            <a:pPr marL="58738" indent="-58738">
              <a:buNone/>
            </a:pPr>
            <a:r>
              <a:rPr lang="en-US" dirty="0" smtClean="0">
                <a:solidFill>
                  <a:schemeClr val="accent2"/>
                </a:solidFill>
              </a:rPr>
              <a:t>Exposure pattern or schedule of the campaign</a:t>
            </a:r>
          </a:p>
          <a:p>
            <a:pPr lvl="1">
              <a:buClr>
                <a:schemeClr val="accent2"/>
              </a:buClr>
              <a:buFont typeface="Tahoma" pitchFamily="34" charset="0"/>
              <a:buChar char="•"/>
            </a:pPr>
            <a:r>
              <a:rPr lang="en-US" sz="3200" dirty="0" smtClean="0">
                <a:solidFill>
                  <a:schemeClr val="accent2"/>
                </a:solidFill>
              </a:rPr>
              <a:t>Continuous</a:t>
            </a:r>
          </a:p>
          <a:p>
            <a:pPr lvl="2">
              <a:buClr>
                <a:schemeClr val="accent2"/>
              </a:buClr>
              <a:buFont typeface="Wingdings" pitchFamily="2" charset="2"/>
              <a:buChar char="§"/>
            </a:pPr>
            <a:r>
              <a:rPr lang="en-US" sz="2800" dirty="0" smtClean="0">
                <a:solidFill>
                  <a:schemeClr val="accent2"/>
                </a:solidFill>
              </a:rPr>
              <a:t>Same place, not always the same ad</a:t>
            </a:r>
          </a:p>
          <a:p>
            <a:pPr lvl="1">
              <a:buClr>
                <a:schemeClr val="accent2"/>
              </a:buClr>
              <a:buFont typeface="Tahoma" pitchFamily="34" charset="0"/>
              <a:buChar char="•"/>
            </a:pPr>
            <a:r>
              <a:rPr lang="en-US" sz="3200" dirty="0" smtClean="0">
                <a:solidFill>
                  <a:schemeClr val="accent2"/>
                </a:solidFill>
              </a:rPr>
              <a:t>Pulsating</a:t>
            </a:r>
          </a:p>
          <a:p>
            <a:pPr lvl="2">
              <a:buClr>
                <a:schemeClr val="accent2"/>
              </a:buClr>
              <a:buFont typeface="Wingdings" pitchFamily="2" charset="2"/>
              <a:buChar char="§"/>
            </a:pPr>
            <a:r>
              <a:rPr lang="en-US" sz="2800" dirty="0" smtClean="0">
                <a:solidFill>
                  <a:schemeClr val="accent2"/>
                </a:solidFill>
              </a:rPr>
              <a:t>Peaking for holidays, etc.</a:t>
            </a:r>
          </a:p>
          <a:p>
            <a:pPr lvl="1">
              <a:buClr>
                <a:schemeClr val="accent2"/>
              </a:buClr>
              <a:buFont typeface="Tahoma" pitchFamily="34" charset="0"/>
              <a:buChar char="•"/>
            </a:pPr>
            <a:r>
              <a:rPr lang="en-US" sz="3200" dirty="0" smtClean="0">
                <a:solidFill>
                  <a:schemeClr val="accent2"/>
                </a:solidFill>
              </a:rPr>
              <a:t>Discontinuous (</a:t>
            </a:r>
            <a:r>
              <a:rPr lang="en-US" sz="3200" dirty="0" err="1" smtClean="0">
                <a:solidFill>
                  <a:schemeClr val="accent2"/>
                </a:solidFill>
              </a:rPr>
              <a:t>flighting</a:t>
            </a:r>
            <a:r>
              <a:rPr lang="en-US" sz="3200" dirty="0" smtClean="0">
                <a:solidFill>
                  <a:schemeClr val="accent2"/>
                </a:solidFill>
              </a:rPr>
              <a:t>)</a:t>
            </a:r>
          </a:p>
          <a:p>
            <a:pPr lvl="2">
              <a:buClr>
                <a:schemeClr val="accent2"/>
              </a:buClr>
              <a:buFont typeface="Wingdings" pitchFamily="2" charset="2"/>
              <a:buChar char="§"/>
            </a:pPr>
            <a:r>
              <a:rPr lang="en-US" sz="2800" dirty="0" smtClean="0">
                <a:solidFill>
                  <a:schemeClr val="accent2"/>
                </a:solidFill>
              </a:rPr>
              <a:t>Single season or event schedule</a:t>
            </a:r>
          </a:p>
          <a:p>
            <a:pPr marL="465138" lvl="1" indent="-406400">
              <a:buClr>
                <a:schemeClr val="accent2"/>
              </a:buClr>
              <a:buNone/>
            </a:pPr>
            <a:endParaRPr lang="en-US" dirty="0" smtClean="0">
              <a:solidFill>
                <a:schemeClr val="accent2"/>
              </a:solidFill>
            </a:endParaRPr>
          </a:p>
          <a:p>
            <a:pPr lvl="1" indent="-684213">
              <a:buClr>
                <a:schemeClr val="accent2"/>
              </a:buClr>
              <a:buNone/>
            </a:pPr>
            <a:endParaRPr lang="en-US" dirty="0" smtClean="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5240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1" name="Rectangle 3"/>
          <p:cNvSpPr txBox="1">
            <a:spLocks noChangeArrowheads="1"/>
          </p:cNvSpPr>
          <p:nvPr/>
        </p:nvSpPr>
        <p:spPr bwMode="auto">
          <a:xfrm>
            <a:off x="457200" y="1981200"/>
            <a:ext cx="7924800" cy="3657600"/>
          </a:xfrm>
          <a:prstGeom prst="rect">
            <a:avLst/>
          </a:prstGeom>
          <a:noFill/>
          <a:ln w="9525">
            <a:noFill/>
            <a:miter lim="800000"/>
            <a:headEnd/>
            <a:tailEnd/>
          </a:ln>
        </p:spPr>
        <p:txBody>
          <a:bodyPr wrap="none"/>
          <a:lstStyle/>
          <a:p>
            <a:pPr marL="342900" indent="-342900" eaLnBrk="0" hangingPunct="0">
              <a:spcBef>
                <a:spcPct val="10000"/>
              </a:spcBef>
              <a:buClr>
                <a:schemeClr val="accent2"/>
              </a:buClr>
              <a:buFontTx/>
              <a:buChar char="•"/>
              <a:tabLst>
                <a:tab pos="0" algn="l"/>
              </a:tabLst>
            </a:pPr>
            <a:r>
              <a:rPr lang="en-US" sz="2800" b="1" dirty="0">
                <a:solidFill>
                  <a:schemeClr val="accent2"/>
                </a:solidFill>
              </a:rPr>
              <a:t>Intrusion value</a:t>
            </a:r>
          </a:p>
          <a:p>
            <a:pPr marL="342900" indent="-342900" eaLnBrk="0" hangingPunct="0">
              <a:spcBef>
                <a:spcPct val="10000"/>
              </a:spcBef>
              <a:buClr>
                <a:schemeClr val="accent2"/>
              </a:buClr>
              <a:buFontTx/>
              <a:buChar char="•"/>
              <a:tabLst>
                <a:tab pos="0" algn="l"/>
              </a:tabLst>
            </a:pPr>
            <a:r>
              <a:rPr lang="en-US" sz="2800" b="1" dirty="0">
                <a:solidFill>
                  <a:schemeClr val="accent2"/>
                </a:solidFill>
              </a:rPr>
              <a:t>Clutter</a:t>
            </a:r>
          </a:p>
          <a:p>
            <a:pPr marL="342900" indent="-342900" eaLnBrk="0" hangingPunct="0">
              <a:spcBef>
                <a:spcPct val="10000"/>
              </a:spcBef>
              <a:buClr>
                <a:schemeClr val="accent2"/>
              </a:buClr>
              <a:buFontTx/>
              <a:buChar char="•"/>
              <a:tabLst>
                <a:tab pos="0" algn="l"/>
              </a:tabLst>
            </a:pPr>
            <a:r>
              <a:rPr lang="en-US" sz="2800" b="1" dirty="0">
                <a:solidFill>
                  <a:schemeClr val="accent2"/>
                </a:solidFill>
              </a:rPr>
              <a:t>Effective frequency and Effective reach</a:t>
            </a:r>
          </a:p>
          <a:p>
            <a:pPr marL="342900" indent="-342900" eaLnBrk="0" hangingPunct="0">
              <a:spcBef>
                <a:spcPct val="10000"/>
              </a:spcBef>
              <a:buClr>
                <a:schemeClr val="accent2"/>
              </a:buClr>
              <a:buFontTx/>
              <a:buChar char="•"/>
              <a:tabLst>
                <a:tab pos="0" algn="l"/>
              </a:tabLst>
            </a:pPr>
            <a:r>
              <a:rPr lang="en-US" sz="2800" b="1" dirty="0">
                <a:solidFill>
                  <a:schemeClr val="accent2"/>
                </a:solidFill>
              </a:rPr>
              <a:t>Objective</a:t>
            </a:r>
          </a:p>
          <a:p>
            <a:pPr marL="742950" lvl="1" indent="-285750" eaLnBrk="0" hangingPunct="0">
              <a:spcBef>
                <a:spcPct val="10000"/>
              </a:spcBef>
              <a:buClr>
                <a:schemeClr val="accent2"/>
              </a:buClr>
              <a:buFont typeface="Wingdings" pitchFamily="2" charset="2"/>
              <a:buChar char="§"/>
              <a:tabLst>
                <a:tab pos="0" algn="l"/>
              </a:tabLst>
            </a:pPr>
            <a:r>
              <a:rPr lang="en-US" b="1" dirty="0">
                <a:solidFill>
                  <a:schemeClr val="accent2"/>
                </a:solidFill>
              </a:rPr>
              <a:t>Increase brand recognition – visual important</a:t>
            </a:r>
          </a:p>
          <a:p>
            <a:pPr marL="742950" lvl="1" indent="-285750" eaLnBrk="0" hangingPunct="0">
              <a:spcBef>
                <a:spcPct val="10000"/>
              </a:spcBef>
              <a:buClr>
                <a:schemeClr val="accent2"/>
              </a:buClr>
              <a:buFont typeface="Wingdings" pitchFamily="2" charset="2"/>
              <a:buChar char="§"/>
              <a:tabLst>
                <a:tab pos="0" algn="l"/>
              </a:tabLst>
            </a:pPr>
            <a:r>
              <a:rPr lang="en-US" b="1" dirty="0">
                <a:solidFill>
                  <a:schemeClr val="accent2"/>
                </a:solidFill>
              </a:rPr>
              <a:t>Increase brand recall – frequency important</a:t>
            </a:r>
          </a:p>
          <a:p>
            <a:pPr marL="342900" indent="-342900" eaLnBrk="0" hangingPunct="0">
              <a:spcBef>
                <a:spcPct val="10000"/>
              </a:spcBef>
              <a:buClr>
                <a:schemeClr val="accent2"/>
              </a:buClr>
              <a:buFontTx/>
              <a:buChar char="•"/>
              <a:tabLst>
                <a:tab pos="0" algn="l"/>
              </a:tabLst>
            </a:pPr>
            <a:r>
              <a:rPr lang="en-US" sz="2800" b="1" dirty="0">
                <a:solidFill>
                  <a:schemeClr val="accent2"/>
                </a:solidFill>
              </a:rPr>
              <a:t>Size, placement, length of ad</a:t>
            </a:r>
          </a:p>
          <a:p>
            <a:pPr marL="342900" indent="-342900" eaLnBrk="0" hangingPunct="0">
              <a:spcBef>
                <a:spcPct val="10000"/>
              </a:spcBef>
              <a:buClr>
                <a:schemeClr val="accent2"/>
              </a:buClr>
              <a:buFontTx/>
              <a:buChar char="•"/>
              <a:tabLst>
                <a:tab pos="0" algn="l"/>
              </a:tabLst>
            </a:pPr>
            <a:r>
              <a:rPr lang="en-US" sz="2800" b="1" dirty="0">
                <a:solidFill>
                  <a:schemeClr val="accent2"/>
                </a:solidFill>
              </a:rPr>
              <a:t>Number of media used</a:t>
            </a:r>
          </a:p>
        </p:txBody>
      </p:sp>
      <p:sp>
        <p:nvSpPr>
          <p:cNvPr id="25607" name="Text Box 7"/>
          <p:cNvSpPr txBox="1">
            <a:spLocks noChangeArrowheads="1"/>
          </p:cNvSpPr>
          <p:nvPr/>
        </p:nvSpPr>
        <p:spPr bwMode="auto">
          <a:xfrm>
            <a:off x="304800" y="304800"/>
            <a:ext cx="8534400" cy="1524000"/>
          </a:xfrm>
          <a:prstGeom prst="rect">
            <a:avLst/>
          </a:prstGeom>
          <a:noFill/>
          <a:ln w="9525">
            <a:noFill/>
            <a:miter lim="800000"/>
            <a:headEnd/>
            <a:tailEnd/>
          </a:ln>
          <a:effectLst/>
        </p:spPr>
        <p:txBody>
          <a:bodyPr wrap="none" anchor="ctr" anchorCtr="1"/>
          <a:lstStyle/>
          <a:p>
            <a:pPr>
              <a:spcBef>
                <a:spcPct val="50000"/>
              </a:spcBef>
            </a:pPr>
            <a:r>
              <a:rPr lang="en-US" sz="4000" b="1" dirty="0">
                <a:solidFill>
                  <a:schemeClr val="accent2"/>
                </a:solidFill>
              </a:rPr>
              <a:t>Three Exposure Hypothesis</a:t>
            </a:r>
          </a:p>
        </p:txBody>
      </p:sp>
      <p:sp>
        <p:nvSpPr>
          <p:cNvPr id="25608" name="Rectangle 2"/>
          <p:cNvSpPr>
            <a:spLocks noChangeArrowheads="1"/>
          </p:cNvSpPr>
          <p:nvPr/>
        </p:nvSpPr>
        <p:spPr bwMode="auto">
          <a:xfrm>
            <a:off x="292100" y="228600"/>
            <a:ext cx="6324600" cy="533400"/>
          </a:xfrm>
          <a:prstGeom prst="rect">
            <a:avLst/>
          </a:prstGeom>
          <a:noFill/>
          <a:ln w="9525">
            <a:noFill/>
            <a:miter lim="800000"/>
            <a:headEnd/>
            <a:tailEnd/>
          </a:ln>
        </p:spPr>
        <p:txBody>
          <a:bodyPr wrap="none" lIns="92075" tIns="46038" rIns="92075" bIns="46038"/>
          <a:lstStyle/>
          <a:p>
            <a:r>
              <a:rPr lang="en-US" b="1" u="sng" dirty="0">
                <a:solidFill>
                  <a:schemeClr val="accent2"/>
                </a:solidFill>
              </a:rPr>
              <a:t>Achieving Advertising Objectives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 y="76200"/>
            <a:ext cx="8839200" cy="1447800"/>
          </a:xfrm>
          <a:prstGeom prst="rect">
            <a:avLst/>
          </a:prstGeom>
          <a:solidFill>
            <a:srgbClr val="FFC000">
              <a:alpha val="50000"/>
            </a:srgbClr>
          </a:solidFill>
          <a:ln w="9525">
            <a:noFill/>
            <a:miter lim="800000"/>
            <a:headEnd/>
            <a:tailEnd/>
          </a:ln>
        </p:spPr>
        <p:txBody>
          <a:bodyPr wrap="none" anchor="ctr"/>
          <a:lstStyle/>
          <a:p>
            <a:endParaRPr lang="en-US"/>
          </a:p>
        </p:txBody>
      </p:sp>
      <p:sp>
        <p:nvSpPr>
          <p:cNvPr id="6" name="Rectangle 3"/>
          <p:cNvSpPr txBox="1">
            <a:spLocks noChangeArrowheads="1"/>
          </p:cNvSpPr>
          <p:nvPr/>
        </p:nvSpPr>
        <p:spPr bwMode="auto">
          <a:xfrm>
            <a:off x="762000" y="1981200"/>
            <a:ext cx="7658100" cy="3352800"/>
          </a:xfrm>
          <a:prstGeom prst="rect">
            <a:avLst/>
          </a:prstGeom>
          <a:noFill/>
          <a:ln w="9525">
            <a:noFill/>
            <a:miter lim="800000"/>
            <a:headEnd/>
            <a:tailEnd/>
          </a:ln>
        </p:spPr>
        <p:txBody>
          <a:bodyPr/>
          <a:lstStyle/>
          <a:p>
            <a:pPr marL="342900" indent="-342900" eaLnBrk="0" hangingPunct="0">
              <a:spcBef>
                <a:spcPct val="10000"/>
              </a:spcBef>
              <a:buClr>
                <a:schemeClr val="accent2"/>
              </a:buClr>
              <a:buFontTx/>
              <a:buChar char="•"/>
              <a:tabLst>
                <a:tab pos="0" algn="l"/>
              </a:tabLst>
              <a:defRPr/>
            </a:pPr>
            <a:r>
              <a:rPr lang="en-US" sz="3200" b="1" kern="0" dirty="0">
                <a:solidFill>
                  <a:schemeClr val="accent2"/>
                </a:solidFill>
                <a:latin typeface="+mn-lt"/>
              </a:rPr>
              <a:t>Attention is selective and focused</a:t>
            </a:r>
          </a:p>
          <a:p>
            <a:pPr marL="342900" indent="-342900" eaLnBrk="0" hangingPunct="0">
              <a:spcBef>
                <a:spcPct val="10000"/>
              </a:spcBef>
              <a:buClr>
                <a:schemeClr val="accent2"/>
              </a:buClr>
              <a:buFontTx/>
              <a:buChar char="•"/>
              <a:tabLst>
                <a:tab pos="0" algn="l"/>
              </a:tabLst>
              <a:defRPr/>
            </a:pPr>
            <a:r>
              <a:rPr lang="en-US" sz="3200" b="1" kern="0" dirty="0">
                <a:solidFill>
                  <a:schemeClr val="accent2"/>
                </a:solidFill>
                <a:latin typeface="+mn-lt"/>
              </a:rPr>
              <a:t>Impact dissipates over time</a:t>
            </a:r>
          </a:p>
          <a:p>
            <a:pPr marL="342900" indent="-342900" eaLnBrk="0" hangingPunct="0">
              <a:spcBef>
                <a:spcPct val="10000"/>
              </a:spcBef>
              <a:buClr>
                <a:schemeClr val="accent2"/>
              </a:buClr>
              <a:buFontTx/>
              <a:buChar char="•"/>
              <a:tabLst>
                <a:tab pos="0" algn="l"/>
              </a:tabLst>
              <a:defRPr/>
            </a:pPr>
            <a:r>
              <a:rPr lang="en-US" sz="3200" b="1" kern="0" dirty="0">
                <a:solidFill>
                  <a:schemeClr val="accent2"/>
                </a:solidFill>
                <a:latin typeface="+mn-lt"/>
              </a:rPr>
              <a:t>Maximize exposure</a:t>
            </a:r>
          </a:p>
          <a:p>
            <a:pPr marL="742950" lvl="1" indent="-285750" eaLnBrk="0" hangingPunct="0">
              <a:spcBef>
                <a:spcPct val="10000"/>
              </a:spcBef>
              <a:buClr>
                <a:schemeClr val="accent2"/>
              </a:buClr>
              <a:buFont typeface="Wingdings" pitchFamily="2" charset="2"/>
              <a:buChar char="§"/>
              <a:tabLst>
                <a:tab pos="0" algn="l"/>
              </a:tabLst>
              <a:defRPr/>
            </a:pPr>
            <a:r>
              <a:rPr lang="en-US" sz="2800" b="1" kern="0" dirty="0">
                <a:solidFill>
                  <a:schemeClr val="accent2"/>
                </a:solidFill>
                <a:latin typeface="+mn-lt"/>
              </a:rPr>
              <a:t>Run ads over longer period of time</a:t>
            </a:r>
          </a:p>
          <a:p>
            <a:pPr marL="742950" lvl="1" indent="-285750" eaLnBrk="0" hangingPunct="0">
              <a:spcBef>
                <a:spcPct val="10000"/>
              </a:spcBef>
              <a:buClr>
                <a:schemeClr val="accent2"/>
              </a:buClr>
              <a:buFont typeface="Wingdings" pitchFamily="2" charset="2"/>
              <a:buChar char="§"/>
              <a:tabLst>
                <a:tab pos="0" algn="l"/>
              </a:tabLst>
              <a:defRPr/>
            </a:pPr>
            <a:r>
              <a:rPr lang="en-US" sz="2800" b="1" kern="0" dirty="0">
                <a:solidFill>
                  <a:schemeClr val="accent2"/>
                </a:solidFill>
                <a:latin typeface="+mn-lt"/>
              </a:rPr>
              <a:t>Place ads in multiple outlets</a:t>
            </a:r>
          </a:p>
          <a:p>
            <a:pPr marL="342900" indent="-342900" eaLnBrk="0" hangingPunct="0">
              <a:spcBef>
                <a:spcPct val="10000"/>
              </a:spcBef>
              <a:buClr>
                <a:schemeClr val="accent2"/>
              </a:buClr>
              <a:buFontTx/>
              <a:buChar char="•"/>
              <a:tabLst>
                <a:tab pos="0" algn="l"/>
              </a:tabLst>
              <a:defRPr/>
            </a:pPr>
            <a:r>
              <a:rPr lang="en-US" sz="2800" b="1" kern="0" dirty="0" smtClean="0">
                <a:solidFill>
                  <a:schemeClr val="accent2"/>
                </a:solidFill>
                <a:latin typeface="+mn-lt"/>
              </a:rPr>
              <a:t>B</a:t>
            </a:r>
            <a:r>
              <a:rPr lang="en-US" sz="3200" b="1" kern="0" dirty="0" smtClean="0">
                <a:solidFill>
                  <a:schemeClr val="accent2"/>
                </a:solidFill>
                <a:latin typeface="+mn-lt"/>
              </a:rPr>
              <a:t>usiness-to-business</a:t>
            </a:r>
          </a:p>
          <a:p>
            <a:pPr marL="800100" lvl="1" indent="-342900" eaLnBrk="0" hangingPunct="0">
              <a:spcBef>
                <a:spcPct val="10000"/>
              </a:spcBef>
              <a:buClr>
                <a:schemeClr val="accent2"/>
              </a:buClr>
              <a:buFont typeface="Wingdings" pitchFamily="2" charset="2"/>
              <a:buChar char="§"/>
              <a:tabLst>
                <a:tab pos="0" algn="l"/>
              </a:tabLst>
              <a:defRPr/>
            </a:pPr>
            <a:r>
              <a:rPr lang="en-US" sz="2800" b="1" kern="0" dirty="0" smtClean="0">
                <a:solidFill>
                  <a:schemeClr val="accent2"/>
                </a:solidFill>
                <a:latin typeface="+mn-lt"/>
              </a:rPr>
              <a:t>More outlets, longer period</a:t>
            </a:r>
            <a:endParaRPr lang="en-US" sz="2800" b="1" kern="0" dirty="0">
              <a:solidFill>
                <a:schemeClr val="accent2"/>
              </a:solidFill>
              <a:latin typeface="+mn-lt"/>
            </a:endParaRPr>
          </a:p>
        </p:txBody>
      </p:sp>
      <p:sp>
        <p:nvSpPr>
          <p:cNvPr id="26631" name="Text Box 7"/>
          <p:cNvSpPr txBox="1">
            <a:spLocks noChangeArrowheads="1"/>
          </p:cNvSpPr>
          <p:nvPr/>
        </p:nvSpPr>
        <p:spPr bwMode="auto">
          <a:xfrm>
            <a:off x="304800" y="304800"/>
            <a:ext cx="8534400" cy="1371600"/>
          </a:xfrm>
          <a:prstGeom prst="rect">
            <a:avLst/>
          </a:prstGeom>
          <a:noFill/>
          <a:ln w="9525">
            <a:noFill/>
            <a:miter lim="800000"/>
            <a:headEnd/>
            <a:tailEnd/>
          </a:ln>
          <a:effectLst/>
        </p:spPr>
        <p:txBody>
          <a:bodyPr wrap="none" anchor="ctr" anchorCtr="1"/>
          <a:lstStyle/>
          <a:p>
            <a:pPr algn="ctr">
              <a:spcBef>
                <a:spcPct val="50000"/>
              </a:spcBef>
            </a:pPr>
            <a:r>
              <a:rPr lang="en-US" sz="4000" b="1" dirty="0">
                <a:solidFill>
                  <a:schemeClr val="accent2"/>
                </a:solidFill>
              </a:rPr>
              <a:t>Recency Theory</a:t>
            </a:r>
          </a:p>
        </p:txBody>
      </p:sp>
      <p:sp>
        <p:nvSpPr>
          <p:cNvPr id="26632" name="Rectangle 2"/>
          <p:cNvSpPr>
            <a:spLocks noChangeArrowheads="1"/>
          </p:cNvSpPr>
          <p:nvPr/>
        </p:nvSpPr>
        <p:spPr bwMode="auto">
          <a:xfrm>
            <a:off x="304800" y="228600"/>
            <a:ext cx="6324600" cy="533400"/>
          </a:xfrm>
          <a:prstGeom prst="rect">
            <a:avLst/>
          </a:prstGeom>
          <a:noFill/>
          <a:ln w="9525">
            <a:noFill/>
            <a:miter lim="800000"/>
            <a:headEnd/>
            <a:tailEnd/>
          </a:ln>
        </p:spPr>
        <p:txBody>
          <a:bodyPr wrap="none" lIns="92075" tIns="46038" rIns="92075" bIns="46038"/>
          <a:lstStyle/>
          <a:p>
            <a:r>
              <a:rPr lang="en-US" b="1" u="sng" dirty="0">
                <a:solidFill>
                  <a:schemeClr val="accent2"/>
                </a:solidFill>
              </a:rPr>
              <a:t>Achieving Advertising Objectives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562179" name="Rectangle 3"/>
          <p:cNvSpPr>
            <a:spLocks noGrp="1" noChangeArrowheads="1"/>
          </p:cNvSpPr>
          <p:nvPr>
            <p:ph type="title" idx="4294967295"/>
          </p:nvPr>
        </p:nvSpPr>
        <p:spPr>
          <a:xfrm>
            <a:off x="0" y="152400"/>
            <a:ext cx="9144000" cy="1143000"/>
          </a:xfrm>
        </p:spPr>
        <p:txBody>
          <a:bodyPr/>
          <a:lstStyle/>
          <a:p>
            <a:r>
              <a:rPr lang="en-US" sz="4000" dirty="0">
                <a:solidFill>
                  <a:schemeClr val="accent2"/>
                </a:solidFill>
              </a:rPr>
              <a:t>Traditional Media Selection</a:t>
            </a:r>
            <a:endParaRPr lang="en-US" sz="4000" dirty="0">
              <a:solidFill>
                <a:schemeClr val="accent2"/>
              </a:solidFill>
              <a:effectLst>
                <a:outerShdw blurRad="38100" dist="38100" dir="2700000" algn="tl">
                  <a:srgbClr val="C0C0C0"/>
                </a:outerShdw>
              </a:effectLst>
            </a:endParaRPr>
          </a:p>
        </p:txBody>
      </p:sp>
      <p:sp>
        <p:nvSpPr>
          <p:cNvPr id="27652" name="Rectangle 4"/>
          <p:cNvSpPr>
            <a:spLocks noGrp="1" noChangeArrowheads="1"/>
          </p:cNvSpPr>
          <p:nvPr>
            <p:ph type="body" idx="4294967295"/>
          </p:nvPr>
        </p:nvSpPr>
        <p:spPr>
          <a:xfrm>
            <a:off x="1905000" y="1905000"/>
            <a:ext cx="5257800" cy="4038600"/>
          </a:xfrm>
          <a:noFill/>
        </p:spPr>
        <p:txBody>
          <a:bodyPr/>
          <a:lstStyle/>
          <a:p>
            <a:pPr marL="465138" indent="-465138">
              <a:lnSpc>
                <a:spcPct val="90000"/>
              </a:lnSpc>
              <a:buClr>
                <a:schemeClr val="accent2"/>
              </a:buClr>
              <a:tabLst>
                <a:tab pos="465138" algn="l"/>
              </a:tabLst>
            </a:pPr>
            <a:r>
              <a:rPr lang="en-US" dirty="0">
                <a:solidFill>
                  <a:schemeClr val="accent2"/>
                </a:solidFill>
              </a:rPr>
              <a:t>Broadcast media</a:t>
            </a:r>
          </a:p>
          <a:p>
            <a:pPr marL="1020763" lvl="1">
              <a:lnSpc>
                <a:spcPct val="90000"/>
              </a:lnSpc>
              <a:buClr>
                <a:schemeClr val="accent2"/>
              </a:buClr>
              <a:tabLst>
                <a:tab pos="465138" algn="l"/>
              </a:tabLst>
            </a:pPr>
            <a:r>
              <a:rPr lang="en-US" dirty="0">
                <a:solidFill>
                  <a:schemeClr val="accent2"/>
                </a:solidFill>
              </a:rPr>
              <a:t>Television</a:t>
            </a:r>
          </a:p>
          <a:p>
            <a:pPr marL="1020763" lvl="1">
              <a:lnSpc>
                <a:spcPct val="90000"/>
              </a:lnSpc>
              <a:buClr>
                <a:schemeClr val="accent2"/>
              </a:buClr>
              <a:tabLst>
                <a:tab pos="465138" algn="l"/>
              </a:tabLst>
            </a:pPr>
            <a:r>
              <a:rPr lang="en-US" dirty="0">
                <a:solidFill>
                  <a:schemeClr val="accent2"/>
                </a:solidFill>
              </a:rPr>
              <a:t>Radio</a:t>
            </a:r>
          </a:p>
          <a:p>
            <a:pPr marL="465138" indent="-465138">
              <a:lnSpc>
                <a:spcPct val="90000"/>
              </a:lnSpc>
              <a:buClr>
                <a:schemeClr val="accent2"/>
              </a:buClr>
              <a:tabLst>
                <a:tab pos="465138" algn="l"/>
              </a:tabLst>
            </a:pPr>
            <a:r>
              <a:rPr lang="en-US" dirty="0">
                <a:solidFill>
                  <a:schemeClr val="accent2"/>
                </a:solidFill>
              </a:rPr>
              <a:t>Outdoor</a:t>
            </a:r>
          </a:p>
          <a:p>
            <a:pPr marL="465138" indent="-465138">
              <a:lnSpc>
                <a:spcPct val="90000"/>
              </a:lnSpc>
              <a:buClr>
                <a:schemeClr val="accent2"/>
              </a:buClr>
              <a:tabLst>
                <a:tab pos="465138" algn="l"/>
              </a:tabLst>
            </a:pPr>
            <a:r>
              <a:rPr lang="en-US" dirty="0">
                <a:solidFill>
                  <a:schemeClr val="accent2"/>
                </a:solidFill>
              </a:rPr>
              <a:t>Print media</a:t>
            </a:r>
          </a:p>
          <a:p>
            <a:pPr marL="1020763" lvl="1">
              <a:lnSpc>
                <a:spcPct val="90000"/>
              </a:lnSpc>
              <a:buClr>
                <a:schemeClr val="accent2"/>
              </a:buClr>
              <a:tabLst>
                <a:tab pos="465138" algn="l"/>
              </a:tabLst>
            </a:pPr>
            <a:r>
              <a:rPr lang="en-US" dirty="0">
                <a:solidFill>
                  <a:schemeClr val="accent2"/>
                </a:solidFill>
              </a:rPr>
              <a:t>Magazines</a:t>
            </a:r>
          </a:p>
          <a:p>
            <a:pPr marL="1020763" lvl="1">
              <a:lnSpc>
                <a:spcPct val="90000"/>
              </a:lnSpc>
              <a:buClr>
                <a:schemeClr val="accent2"/>
              </a:buClr>
              <a:tabLst>
                <a:tab pos="465138" algn="l"/>
              </a:tabLst>
            </a:pPr>
            <a:r>
              <a:rPr lang="en-US" dirty="0">
                <a:solidFill>
                  <a:schemeClr val="accent2"/>
                </a:solidFill>
              </a:rPr>
              <a:t>Newspapers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8674" name="Rectangle 2"/>
          <p:cNvSpPr>
            <a:spLocks noGrp="1" noChangeArrowheads="1"/>
          </p:cNvSpPr>
          <p:nvPr>
            <p:ph type="title" idx="4294967295"/>
          </p:nvPr>
        </p:nvSpPr>
        <p:spPr>
          <a:xfrm>
            <a:off x="273958" y="152400"/>
            <a:ext cx="8597900" cy="990600"/>
          </a:xfrm>
          <a:noFill/>
        </p:spPr>
        <p:txBody>
          <a:bodyPr/>
          <a:lstStyle/>
          <a:p>
            <a:r>
              <a:rPr lang="en-US" sz="4400" dirty="0">
                <a:solidFill>
                  <a:schemeClr val="accent2"/>
                </a:solidFill>
              </a:rPr>
              <a:t>Television</a:t>
            </a:r>
          </a:p>
        </p:txBody>
      </p:sp>
      <p:sp>
        <p:nvSpPr>
          <p:cNvPr id="28675" name="Rectangle 3"/>
          <p:cNvSpPr>
            <a:spLocks noGrp="1" noChangeArrowheads="1"/>
          </p:cNvSpPr>
          <p:nvPr>
            <p:ph type="body" idx="4294967295"/>
          </p:nvPr>
        </p:nvSpPr>
        <p:spPr>
          <a:xfrm>
            <a:off x="304800" y="2438400"/>
            <a:ext cx="4038600" cy="3200400"/>
          </a:xfrm>
          <a:noFill/>
        </p:spPr>
        <p:txBody>
          <a:bodyPr/>
          <a:lstStyle/>
          <a:p>
            <a:pPr marL="465138" indent="-465138">
              <a:buClr>
                <a:schemeClr val="accent2"/>
              </a:buClr>
              <a:tabLst>
                <a:tab pos="465138" algn="l"/>
              </a:tabLst>
            </a:pPr>
            <a:r>
              <a:rPr lang="en-US" sz="2400" dirty="0">
                <a:solidFill>
                  <a:schemeClr val="accent2"/>
                </a:solidFill>
              </a:rPr>
              <a:t>High reach</a:t>
            </a:r>
          </a:p>
          <a:p>
            <a:pPr marL="465138" indent="-465138">
              <a:buClr>
                <a:schemeClr val="accent2"/>
              </a:buClr>
              <a:tabLst>
                <a:tab pos="465138" algn="l"/>
              </a:tabLst>
            </a:pPr>
            <a:r>
              <a:rPr lang="en-US" sz="2400" dirty="0">
                <a:solidFill>
                  <a:schemeClr val="accent2"/>
                </a:solidFill>
              </a:rPr>
              <a:t>High frequency potential</a:t>
            </a:r>
          </a:p>
          <a:p>
            <a:pPr marL="465138" indent="-465138">
              <a:buClr>
                <a:schemeClr val="accent2"/>
              </a:buClr>
              <a:tabLst>
                <a:tab pos="465138" algn="l"/>
              </a:tabLst>
            </a:pPr>
            <a:r>
              <a:rPr lang="en-US" sz="2400" dirty="0">
                <a:solidFill>
                  <a:schemeClr val="accent2"/>
                </a:solidFill>
              </a:rPr>
              <a:t>Low cost per contact</a:t>
            </a:r>
          </a:p>
          <a:p>
            <a:pPr marL="465138" indent="-465138">
              <a:buClr>
                <a:schemeClr val="accent2"/>
              </a:buClr>
              <a:tabLst>
                <a:tab pos="465138" algn="l"/>
              </a:tabLst>
            </a:pPr>
            <a:r>
              <a:rPr lang="en-US" sz="2400" dirty="0">
                <a:solidFill>
                  <a:schemeClr val="accent2"/>
                </a:solidFill>
              </a:rPr>
              <a:t>Creative opportunities</a:t>
            </a:r>
          </a:p>
          <a:p>
            <a:pPr marL="465138" indent="-465138">
              <a:buClr>
                <a:schemeClr val="accent2"/>
              </a:buClr>
              <a:tabLst>
                <a:tab pos="465138" algn="l"/>
              </a:tabLst>
            </a:pPr>
            <a:r>
              <a:rPr lang="en-US" sz="2400" dirty="0">
                <a:solidFill>
                  <a:schemeClr val="accent2"/>
                </a:solidFill>
              </a:rPr>
              <a:t>High intrusion value</a:t>
            </a:r>
          </a:p>
          <a:p>
            <a:pPr marL="465138" indent="-465138">
              <a:buClr>
                <a:schemeClr val="accent2"/>
              </a:buClr>
              <a:tabLst>
                <a:tab pos="465138" algn="l"/>
              </a:tabLst>
            </a:pPr>
            <a:r>
              <a:rPr lang="en-US" sz="2400" dirty="0">
                <a:solidFill>
                  <a:schemeClr val="accent2"/>
                </a:solidFill>
              </a:rPr>
              <a:t>Segmentation possibilities</a:t>
            </a:r>
          </a:p>
        </p:txBody>
      </p:sp>
      <p:sp>
        <p:nvSpPr>
          <p:cNvPr id="28676" name="Rectangle 4"/>
          <p:cNvSpPr>
            <a:spLocks noChangeArrowheads="1"/>
          </p:cNvSpPr>
          <p:nvPr/>
        </p:nvSpPr>
        <p:spPr bwMode="auto">
          <a:xfrm>
            <a:off x="4876800" y="2514600"/>
            <a:ext cx="3733800" cy="2362200"/>
          </a:xfrm>
          <a:prstGeom prst="rect">
            <a:avLst/>
          </a:prstGeom>
          <a:noFill/>
          <a:ln w="9525">
            <a:noFill/>
            <a:miter lim="800000"/>
            <a:headEnd/>
            <a:tailEnd/>
          </a:ln>
        </p:spPr>
        <p:txBody>
          <a:bodyPr/>
          <a:lstStyle/>
          <a:p>
            <a:pPr marL="465138" indent="-465138">
              <a:spcBef>
                <a:spcPct val="10000"/>
              </a:spcBef>
              <a:buClr>
                <a:schemeClr val="accent2"/>
              </a:buClr>
              <a:buFontTx/>
              <a:buChar char="•"/>
              <a:tabLst>
                <a:tab pos="465138" algn="l"/>
              </a:tabLst>
            </a:pPr>
            <a:r>
              <a:rPr lang="en-US" b="1" dirty="0" smtClean="0">
                <a:solidFill>
                  <a:schemeClr val="accent2"/>
                </a:solidFill>
              </a:rPr>
              <a:t>Clutter, low recall</a:t>
            </a:r>
            <a:endParaRPr lang="en-US" b="1" dirty="0">
              <a:solidFill>
                <a:schemeClr val="accent2"/>
              </a:solidFill>
            </a:endParaRPr>
          </a:p>
          <a:p>
            <a:pPr marL="465138" indent="-465138">
              <a:spcBef>
                <a:spcPct val="10000"/>
              </a:spcBef>
              <a:buClr>
                <a:schemeClr val="accent2"/>
              </a:buClr>
              <a:buFontTx/>
              <a:buChar char="•"/>
              <a:tabLst>
                <a:tab pos="465138" algn="l"/>
              </a:tabLst>
            </a:pPr>
            <a:r>
              <a:rPr lang="en-US" b="1" dirty="0">
                <a:solidFill>
                  <a:schemeClr val="accent2"/>
                </a:solidFill>
              </a:rPr>
              <a:t>Channel surfing during commercials</a:t>
            </a:r>
          </a:p>
          <a:p>
            <a:pPr marL="465138" indent="-465138">
              <a:spcBef>
                <a:spcPct val="10000"/>
              </a:spcBef>
              <a:buClr>
                <a:schemeClr val="accent2"/>
              </a:buClr>
              <a:buFontTx/>
              <a:buChar char="•"/>
              <a:tabLst>
                <a:tab pos="465138" algn="l"/>
              </a:tabLst>
            </a:pPr>
            <a:r>
              <a:rPr lang="en-US" b="1" dirty="0">
                <a:solidFill>
                  <a:schemeClr val="accent2"/>
                </a:solidFill>
              </a:rPr>
              <a:t>Short amount of copy</a:t>
            </a:r>
          </a:p>
          <a:p>
            <a:pPr marL="465138" indent="-465138">
              <a:spcBef>
                <a:spcPct val="10000"/>
              </a:spcBef>
              <a:buClr>
                <a:schemeClr val="accent2"/>
              </a:buClr>
              <a:buFontTx/>
              <a:buChar char="•"/>
              <a:tabLst>
                <a:tab pos="465138" algn="l"/>
              </a:tabLst>
            </a:pPr>
            <a:r>
              <a:rPr lang="en-US" b="1" dirty="0">
                <a:solidFill>
                  <a:schemeClr val="accent2"/>
                </a:solidFill>
              </a:rPr>
              <a:t>High cost per </a:t>
            </a:r>
            <a:r>
              <a:rPr lang="en-US" b="1" dirty="0" smtClean="0">
                <a:solidFill>
                  <a:schemeClr val="accent2"/>
                </a:solidFill>
              </a:rPr>
              <a:t>ad</a:t>
            </a:r>
            <a:endParaRPr lang="en-US" b="1" dirty="0">
              <a:solidFill>
                <a:schemeClr val="accent2"/>
              </a:solidFill>
            </a:endParaRPr>
          </a:p>
        </p:txBody>
      </p:sp>
      <p:sp>
        <p:nvSpPr>
          <p:cNvPr id="28677" name="Line 5"/>
          <p:cNvSpPr>
            <a:spLocks noChangeShapeType="1"/>
          </p:cNvSpPr>
          <p:nvPr/>
        </p:nvSpPr>
        <p:spPr bwMode="auto">
          <a:xfrm>
            <a:off x="4572000" y="1600200"/>
            <a:ext cx="0" cy="4343400"/>
          </a:xfrm>
          <a:prstGeom prst="line">
            <a:avLst/>
          </a:prstGeom>
          <a:noFill/>
          <a:ln w="38100">
            <a:solidFill>
              <a:srgbClr val="FFC000"/>
            </a:solidFill>
            <a:round/>
            <a:headEnd/>
            <a:tailEnd/>
          </a:ln>
        </p:spPr>
        <p:txBody>
          <a:bodyPr/>
          <a:lstStyle/>
          <a:p>
            <a:endParaRPr lang="en-US"/>
          </a:p>
        </p:txBody>
      </p:sp>
      <p:sp>
        <p:nvSpPr>
          <p:cNvPr id="28678" name="Line 6"/>
          <p:cNvSpPr>
            <a:spLocks noChangeShapeType="1"/>
          </p:cNvSpPr>
          <p:nvPr/>
        </p:nvSpPr>
        <p:spPr bwMode="auto">
          <a:xfrm>
            <a:off x="381000" y="2209800"/>
            <a:ext cx="8458200" cy="0"/>
          </a:xfrm>
          <a:prstGeom prst="line">
            <a:avLst/>
          </a:prstGeom>
          <a:noFill/>
          <a:ln w="28575">
            <a:solidFill>
              <a:srgbClr val="FFC000"/>
            </a:solidFill>
            <a:round/>
            <a:headEnd/>
            <a:tailEnd/>
          </a:ln>
        </p:spPr>
        <p:txBody>
          <a:bodyPr/>
          <a:lstStyle/>
          <a:p>
            <a:endParaRPr lang="en-US"/>
          </a:p>
        </p:txBody>
      </p:sp>
      <p:sp>
        <p:nvSpPr>
          <p:cNvPr id="28679" name="Text Box 7"/>
          <p:cNvSpPr txBox="1">
            <a:spLocks noChangeArrowheads="1"/>
          </p:cNvSpPr>
          <p:nvPr/>
        </p:nvSpPr>
        <p:spPr bwMode="auto">
          <a:xfrm>
            <a:off x="914400" y="1676400"/>
            <a:ext cx="2274888" cy="519113"/>
          </a:xfrm>
          <a:prstGeom prst="rect">
            <a:avLst/>
          </a:prstGeom>
          <a:noFill/>
          <a:ln w="9525">
            <a:noFill/>
            <a:miter lim="800000"/>
            <a:headEnd/>
            <a:tailEnd/>
          </a:ln>
        </p:spPr>
        <p:txBody>
          <a:bodyPr wrap="none">
            <a:spAutoFit/>
          </a:bodyPr>
          <a:lstStyle/>
          <a:p>
            <a:r>
              <a:rPr lang="en-US" sz="2800" b="1" dirty="0">
                <a:solidFill>
                  <a:srgbClr val="00B050"/>
                </a:solidFill>
              </a:rPr>
              <a:t>Advantages</a:t>
            </a:r>
          </a:p>
        </p:txBody>
      </p:sp>
      <p:sp>
        <p:nvSpPr>
          <p:cNvPr id="28680" name="Text Box 8"/>
          <p:cNvSpPr txBox="1">
            <a:spLocks noChangeArrowheads="1"/>
          </p:cNvSpPr>
          <p:nvPr/>
        </p:nvSpPr>
        <p:spPr bwMode="auto">
          <a:xfrm>
            <a:off x="5181600" y="1676400"/>
            <a:ext cx="2805113" cy="519113"/>
          </a:xfrm>
          <a:prstGeom prst="rect">
            <a:avLst/>
          </a:prstGeom>
          <a:noFill/>
          <a:ln w="9525">
            <a:noFill/>
            <a:miter lim="800000"/>
            <a:headEnd/>
            <a:tailEnd/>
          </a:ln>
        </p:spPr>
        <p:txBody>
          <a:bodyPr wrap="none">
            <a:spAutoFit/>
          </a:bodyPr>
          <a:lstStyle/>
          <a:p>
            <a:r>
              <a:rPr lang="en-US" sz="2800" b="1" dirty="0">
                <a:solidFill>
                  <a:srgbClr val="00B050"/>
                </a:solidFill>
              </a:rPr>
              <a:t>Disadvantages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9698" name="Rectangle 2"/>
          <p:cNvSpPr>
            <a:spLocks noGrp="1" noChangeArrowheads="1"/>
          </p:cNvSpPr>
          <p:nvPr>
            <p:ph type="title" idx="4294967295"/>
          </p:nvPr>
        </p:nvSpPr>
        <p:spPr>
          <a:xfrm>
            <a:off x="266700" y="152400"/>
            <a:ext cx="8572500" cy="1219200"/>
          </a:xfrm>
          <a:noFill/>
        </p:spPr>
        <p:txBody>
          <a:bodyPr/>
          <a:lstStyle/>
          <a:p>
            <a:r>
              <a:rPr lang="en-US" sz="4400" dirty="0">
                <a:solidFill>
                  <a:schemeClr val="accent2"/>
                </a:solidFill>
              </a:rPr>
              <a:t>Nielsen Ratings</a:t>
            </a:r>
          </a:p>
        </p:txBody>
      </p:sp>
      <p:sp>
        <p:nvSpPr>
          <p:cNvPr id="29699" name="Rectangle 3"/>
          <p:cNvSpPr>
            <a:spLocks noGrp="1" noChangeArrowheads="1"/>
          </p:cNvSpPr>
          <p:nvPr>
            <p:ph type="body" idx="4294967295"/>
          </p:nvPr>
        </p:nvSpPr>
        <p:spPr>
          <a:xfrm>
            <a:off x="685800" y="1905000"/>
            <a:ext cx="7620000" cy="3200400"/>
          </a:xfrm>
          <a:noFill/>
        </p:spPr>
        <p:txBody>
          <a:bodyPr/>
          <a:lstStyle/>
          <a:p>
            <a:pPr marL="465138" indent="-465138">
              <a:buClr>
                <a:schemeClr val="accent2"/>
              </a:buClr>
              <a:tabLst>
                <a:tab pos="465138" algn="l"/>
              </a:tabLst>
            </a:pPr>
            <a:r>
              <a:rPr lang="en-US" sz="2800" dirty="0">
                <a:solidFill>
                  <a:schemeClr val="accent2"/>
                </a:solidFill>
              </a:rPr>
              <a:t>Measure TV audience</a:t>
            </a:r>
          </a:p>
          <a:p>
            <a:pPr marL="465138" indent="-465138">
              <a:buClr>
                <a:schemeClr val="accent2"/>
              </a:buClr>
              <a:tabLst>
                <a:tab pos="465138" algn="l"/>
              </a:tabLst>
            </a:pPr>
            <a:r>
              <a:rPr lang="en-US" sz="2800" dirty="0">
                <a:solidFill>
                  <a:schemeClr val="accent2"/>
                </a:solidFill>
              </a:rPr>
              <a:t>Determines ad rates</a:t>
            </a:r>
          </a:p>
          <a:p>
            <a:pPr marL="465138" indent="-465138">
              <a:buClr>
                <a:schemeClr val="accent2"/>
              </a:buClr>
              <a:tabLst>
                <a:tab pos="465138" algn="l"/>
              </a:tabLst>
            </a:pPr>
            <a:r>
              <a:rPr lang="en-US" sz="2800" dirty="0">
                <a:solidFill>
                  <a:schemeClr val="accent2"/>
                </a:solidFill>
              </a:rPr>
              <a:t>Nielsen rating – number of </a:t>
            </a:r>
            <a:r>
              <a:rPr lang="en-US" sz="2800" dirty="0" smtClean="0">
                <a:solidFill>
                  <a:schemeClr val="accent2"/>
                </a:solidFill>
              </a:rPr>
              <a:t>households (out of all possible) that are </a:t>
            </a:r>
            <a:r>
              <a:rPr lang="en-US" sz="2800" dirty="0">
                <a:solidFill>
                  <a:schemeClr val="accent2"/>
                </a:solidFill>
              </a:rPr>
              <a:t>tuned into a program</a:t>
            </a:r>
          </a:p>
          <a:p>
            <a:pPr marL="465138" indent="-465138">
              <a:buClr>
                <a:schemeClr val="accent2"/>
              </a:buClr>
              <a:tabLst>
                <a:tab pos="465138" algn="l"/>
              </a:tabLst>
            </a:pPr>
            <a:r>
              <a:rPr lang="en-US" sz="2800" dirty="0">
                <a:solidFill>
                  <a:schemeClr val="accent2"/>
                </a:solidFill>
              </a:rPr>
              <a:t>Share – number of households with TV on watching a particular program.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055" name="Rectangle 2"/>
          <p:cNvSpPr>
            <a:spLocks noGrp="1" noChangeArrowheads="1"/>
          </p:cNvSpPr>
          <p:nvPr>
            <p:ph type="title"/>
          </p:nvPr>
        </p:nvSpPr>
        <p:spPr>
          <a:xfrm>
            <a:off x="304800" y="228600"/>
            <a:ext cx="8531352" cy="990600"/>
          </a:xfrm>
          <a:noFill/>
        </p:spPr>
        <p:txBody>
          <a:bodyPr/>
          <a:lstStyle/>
          <a:p>
            <a:r>
              <a:rPr lang="en-US" sz="4400" dirty="0" smtClean="0">
                <a:solidFill>
                  <a:schemeClr val="accent2"/>
                </a:solidFill>
              </a:rPr>
              <a:t>Nielsen Ratings</a:t>
            </a:r>
          </a:p>
        </p:txBody>
      </p:sp>
      <p:sp>
        <p:nvSpPr>
          <p:cNvPr id="2059" name="Rectangle 12"/>
          <p:cNvSpPr>
            <a:spLocks noChangeArrowheads="1"/>
          </p:cNvSpPr>
          <p:nvPr/>
        </p:nvSpPr>
        <p:spPr bwMode="auto">
          <a:xfrm>
            <a:off x="0" y="3252788"/>
            <a:ext cx="9144000" cy="0"/>
          </a:xfrm>
          <a:prstGeom prst="rect">
            <a:avLst/>
          </a:prstGeom>
          <a:noFill/>
          <a:ln w="12700">
            <a:noFill/>
            <a:miter lim="800000"/>
            <a:headEnd type="none" w="sm" len="sm"/>
            <a:tailEnd type="none" w="sm" len="sm"/>
          </a:ln>
        </p:spPr>
        <p:txBody>
          <a:bodyPr wrap="none" anchor="ctr">
            <a:spAutoFit/>
          </a:bodyPr>
          <a:lstStyle/>
          <a:p>
            <a:endParaRPr lang="en-US" dirty="0"/>
          </a:p>
        </p:txBody>
      </p:sp>
      <p:sp>
        <p:nvSpPr>
          <p:cNvPr id="2060" name="Rectangle 14"/>
          <p:cNvSpPr>
            <a:spLocks noChangeArrowheads="1"/>
          </p:cNvSpPr>
          <p:nvPr/>
        </p:nvSpPr>
        <p:spPr bwMode="auto">
          <a:xfrm>
            <a:off x="0" y="3243263"/>
            <a:ext cx="9144000" cy="0"/>
          </a:xfrm>
          <a:prstGeom prst="rect">
            <a:avLst/>
          </a:prstGeom>
          <a:noFill/>
          <a:ln w="12700">
            <a:noFill/>
            <a:miter lim="800000"/>
            <a:headEnd type="none" w="sm" len="sm"/>
            <a:tailEnd type="none" w="sm" len="sm"/>
          </a:ln>
        </p:spPr>
        <p:txBody>
          <a:bodyPr wrap="none" anchor="ctr">
            <a:spAutoFit/>
          </a:bodyPr>
          <a:lstStyle/>
          <a:p>
            <a:endParaRPr lang="en-US" dirty="0"/>
          </a:p>
        </p:txBody>
      </p:sp>
      <p:sp>
        <p:nvSpPr>
          <p:cNvPr id="2061" name="Rectangle 16"/>
          <p:cNvSpPr>
            <a:spLocks noChangeArrowheads="1"/>
          </p:cNvSpPr>
          <p:nvPr/>
        </p:nvSpPr>
        <p:spPr bwMode="auto">
          <a:xfrm>
            <a:off x="0" y="3243263"/>
            <a:ext cx="9144000" cy="0"/>
          </a:xfrm>
          <a:prstGeom prst="rect">
            <a:avLst/>
          </a:prstGeom>
          <a:noFill/>
          <a:ln w="12700">
            <a:noFill/>
            <a:miter lim="800000"/>
            <a:headEnd type="none" w="sm" len="sm"/>
            <a:tailEnd type="none" w="sm" len="sm"/>
          </a:ln>
        </p:spPr>
        <p:txBody>
          <a:bodyPr wrap="none" anchor="ctr">
            <a:spAutoFit/>
          </a:bodyPr>
          <a:lstStyle/>
          <a:p>
            <a:endParaRPr lang="en-US" dirty="0"/>
          </a:p>
        </p:txBody>
      </p:sp>
      <p:sp>
        <p:nvSpPr>
          <p:cNvPr id="2062" name="Rectangle 18"/>
          <p:cNvSpPr>
            <a:spLocks noChangeArrowheads="1"/>
          </p:cNvSpPr>
          <p:nvPr/>
        </p:nvSpPr>
        <p:spPr bwMode="auto">
          <a:xfrm>
            <a:off x="0" y="3219450"/>
            <a:ext cx="9144000" cy="0"/>
          </a:xfrm>
          <a:prstGeom prst="rect">
            <a:avLst/>
          </a:prstGeom>
          <a:noFill/>
          <a:ln w="12700">
            <a:noFill/>
            <a:miter lim="800000"/>
            <a:headEnd type="none" w="sm" len="sm"/>
            <a:tailEnd type="none" w="sm" len="sm"/>
          </a:ln>
        </p:spPr>
        <p:txBody>
          <a:bodyPr wrap="none" anchor="ctr">
            <a:spAutoFit/>
          </a:bodyPr>
          <a:lstStyle/>
          <a:p>
            <a:endParaRPr lang="en-US" dirty="0"/>
          </a:p>
        </p:txBody>
      </p:sp>
      <p:sp>
        <p:nvSpPr>
          <p:cNvPr id="2063" name="Rectangle 20"/>
          <p:cNvSpPr>
            <a:spLocks noChangeArrowheads="1"/>
          </p:cNvSpPr>
          <p:nvPr/>
        </p:nvSpPr>
        <p:spPr bwMode="auto">
          <a:xfrm>
            <a:off x="0" y="3219450"/>
            <a:ext cx="9144000" cy="0"/>
          </a:xfrm>
          <a:prstGeom prst="rect">
            <a:avLst/>
          </a:prstGeom>
          <a:noFill/>
          <a:ln w="12700">
            <a:noFill/>
            <a:miter lim="800000"/>
            <a:headEnd type="none" w="sm" len="sm"/>
            <a:tailEnd type="none" w="sm" len="sm"/>
          </a:ln>
        </p:spPr>
        <p:txBody>
          <a:bodyPr wrap="none" anchor="ctr">
            <a:spAutoFit/>
          </a:bodyPr>
          <a:lstStyle/>
          <a:p>
            <a:endParaRPr lang="en-US" dirty="0"/>
          </a:p>
        </p:txBody>
      </p:sp>
      <p:sp>
        <p:nvSpPr>
          <p:cNvPr id="2064" name="Text Box 21"/>
          <p:cNvSpPr txBox="1">
            <a:spLocks noChangeArrowheads="1"/>
          </p:cNvSpPr>
          <p:nvPr/>
        </p:nvSpPr>
        <p:spPr bwMode="auto">
          <a:xfrm>
            <a:off x="489858" y="2819400"/>
            <a:ext cx="8153400" cy="400110"/>
          </a:xfrm>
          <a:prstGeom prst="rect">
            <a:avLst/>
          </a:prstGeom>
          <a:noFill/>
          <a:ln w="12700">
            <a:noFill/>
            <a:miter lim="800000"/>
            <a:headEnd type="none" w="sm" len="sm"/>
            <a:tailEnd type="none" w="sm" len="sm"/>
          </a:ln>
        </p:spPr>
        <p:txBody>
          <a:bodyPr wrap="square">
            <a:spAutoFit/>
          </a:bodyPr>
          <a:lstStyle/>
          <a:p>
            <a:pPr>
              <a:spcBef>
                <a:spcPct val="50000"/>
              </a:spcBef>
            </a:pPr>
            <a:endParaRPr lang="en-US" sz="2000" b="1" dirty="0">
              <a:solidFill>
                <a:srgbClr val="000099"/>
              </a:solidFill>
            </a:endParaRPr>
          </a:p>
        </p:txBody>
      </p:sp>
      <p:sp>
        <p:nvSpPr>
          <p:cNvPr id="2065" name="Text Box 23"/>
          <p:cNvSpPr txBox="1">
            <a:spLocks noChangeArrowheads="1"/>
          </p:cNvSpPr>
          <p:nvPr/>
        </p:nvSpPr>
        <p:spPr bwMode="auto">
          <a:xfrm>
            <a:off x="457200" y="4572000"/>
            <a:ext cx="8153400" cy="1631216"/>
          </a:xfrm>
          <a:prstGeom prst="rect">
            <a:avLst/>
          </a:prstGeom>
          <a:noFill/>
          <a:ln w="12700">
            <a:noFill/>
            <a:miter lim="800000"/>
            <a:headEnd type="none" w="sm" len="sm"/>
            <a:tailEnd type="none" w="sm" len="sm"/>
          </a:ln>
        </p:spPr>
        <p:txBody>
          <a:bodyPr wrap="square">
            <a:spAutoFit/>
          </a:bodyPr>
          <a:lstStyle/>
          <a:p>
            <a:pPr>
              <a:spcBef>
                <a:spcPct val="50000"/>
              </a:spcBef>
            </a:pPr>
            <a:r>
              <a:rPr lang="en-US" sz="2000" b="1" dirty="0" smtClean="0">
                <a:solidFill>
                  <a:schemeClr val="accent2"/>
                </a:solidFill>
              </a:rPr>
              <a:t>If the advertiser were interested in the percentage of households that actually were watching TV at that hour, the program’s share could be calculated. If 71 million of the 109.7 million households had a television turned on during the hour in which </a:t>
            </a:r>
            <a:r>
              <a:rPr lang="en-US" sz="2000" b="1" i="1" dirty="0" smtClean="0">
                <a:solidFill>
                  <a:schemeClr val="accent2"/>
                </a:solidFill>
              </a:rPr>
              <a:t>American Idol</a:t>
            </a:r>
            <a:r>
              <a:rPr lang="en-US" sz="2000" b="1" dirty="0" smtClean="0">
                <a:solidFill>
                  <a:schemeClr val="accent2"/>
                </a:solidFill>
              </a:rPr>
              <a:t> aired, the share would be 25</a:t>
            </a:r>
            <a:endParaRPr lang="en-US" sz="2000" b="1" dirty="0">
              <a:solidFill>
                <a:schemeClr val="accent2"/>
              </a:solidFill>
            </a:endParaRPr>
          </a:p>
        </p:txBody>
      </p:sp>
      <p:sp>
        <p:nvSpPr>
          <p:cNvPr id="20" name="TextBox 19"/>
          <p:cNvSpPr txBox="1"/>
          <p:nvPr/>
        </p:nvSpPr>
        <p:spPr>
          <a:xfrm>
            <a:off x="2743200" y="1905000"/>
            <a:ext cx="5466561" cy="830997"/>
          </a:xfrm>
          <a:prstGeom prst="rect">
            <a:avLst/>
          </a:prstGeom>
          <a:noFill/>
        </p:spPr>
        <p:txBody>
          <a:bodyPr wrap="none" rtlCol="0">
            <a:spAutoFit/>
          </a:bodyPr>
          <a:lstStyle/>
          <a:p>
            <a:r>
              <a:rPr lang="en-US" dirty="0" smtClean="0"/>
              <a:t> </a:t>
            </a:r>
            <a:r>
              <a:rPr lang="en-US" b="1" u="sng" dirty="0" smtClean="0">
                <a:solidFill>
                  <a:srgbClr val="00B050"/>
                </a:solidFill>
              </a:rPr>
              <a:t># households tuned to a program</a:t>
            </a:r>
          </a:p>
          <a:p>
            <a:r>
              <a:rPr lang="en-US" b="1" dirty="0" smtClean="0">
                <a:solidFill>
                  <a:srgbClr val="00B050"/>
                </a:solidFill>
              </a:rPr>
              <a:t> Total #of households in a market</a:t>
            </a:r>
            <a:endParaRPr lang="en-US" b="1" dirty="0">
              <a:solidFill>
                <a:srgbClr val="00B050"/>
              </a:solidFill>
            </a:endParaRPr>
          </a:p>
        </p:txBody>
      </p:sp>
      <p:sp>
        <p:nvSpPr>
          <p:cNvPr id="21" name="TextBox 20"/>
          <p:cNvSpPr txBox="1"/>
          <p:nvPr/>
        </p:nvSpPr>
        <p:spPr>
          <a:xfrm>
            <a:off x="1066800" y="2057400"/>
            <a:ext cx="1545616" cy="461665"/>
          </a:xfrm>
          <a:prstGeom prst="rect">
            <a:avLst/>
          </a:prstGeom>
          <a:noFill/>
        </p:spPr>
        <p:txBody>
          <a:bodyPr wrap="none" rtlCol="0">
            <a:spAutoFit/>
          </a:bodyPr>
          <a:lstStyle/>
          <a:p>
            <a:r>
              <a:rPr lang="en-US" b="1" dirty="0" smtClean="0">
                <a:solidFill>
                  <a:srgbClr val="00B050"/>
                </a:solidFill>
              </a:rPr>
              <a:t>Rating =</a:t>
            </a:r>
            <a:endParaRPr lang="en-US" b="1" dirty="0">
              <a:solidFill>
                <a:srgbClr val="00B050"/>
              </a:solidFill>
            </a:endParaRPr>
          </a:p>
        </p:txBody>
      </p:sp>
      <p:sp>
        <p:nvSpPr>
          <p:cNvPr id="22" name="Rectangle 21"/>
          <p:cNvSpPr/>
          <p:nvPr/>
        </p:nvSpPr>
        <p:spPr>
          <a:xfrm>
            <a:off x="457200" y="2743200"/>
            <a:ext cx="8077200" cy="1323439"/>
          </a:xfrm>
          <a:prstGeom prst="rect">
            <a:avLst/>
          </a:prstGeom>
        </p:spPr>
        <p:txBody>
          <a:bodyPr wrap="square">
            <a:spAutoFit/>
          </a:bodyPr>
          <a:lstStyle/>
          <a:p>
            <a:pPr>
              <a:spcBef>
                <a:spcPct val="50000"/>
              </a:spcBef>
            </a:pPr>
            <a:r>
              <a:rPr lang="en-US" sz="2000" b="1" dirty="0" smtClean="0">
                <a:solidFill>
                  <a:schemeClr val="accent2"/>
                </a:solidFill>
              </a:rPr>
              <a:t>In the U.S. the total number of households with TV sets is ~ 109.7 million. To calculate the rating of an episode of </a:t>
            </a:r>
            <a:r>
              <a:rPr lang="en-US" sz="2000" b="1" i="1" dirty="0" smtClean="0">
                <a:solidFill>
                  <a:schemeClr val="accent2"/>
                </a:solidFill>
              </a:rPr>
              <a:t>American Idol,</a:t>
            </a:r>
            <a:r>
              <a:rPr lang="en-US" sz="2000" b="1" dirty="0" smtClean="0">
                <a:solidFill>
                  <a:schemeClr val="accent2"/>
                </a:solidFill>
              </a:rPr>
              <a:t> if the number of households tuned to the season finale was 17.8 million, then the rating would be 16.2</a:t>
            </a:r>
            <a:endParaRPr lang="en-US" sz="2000" b="1" dirty="0">
              <a:solidFill>
                <a:schemeClr val="accent2"/>
              </a:solidFill>
            </a:endParaRPr>
          </a:p>
        </p:txBody>
      </p:sp>
      <p:sp>
        <p:nvSpPr>
          <p:cNvPr id="23" name="TextBox 22"/>
          <p:cNvSpPr txBox="1"/>
          <p:nvPr/>
        </p:nvSpPr>
        <p:spPr>
          <a:xfrm>
            <a:off x="1066800" y="4114800"/>
            <a:ext cx="1077539" cy="461665"/>
          </a:xfrm>
          <a:prstGeom prst="rect">
            <a:avLst/>
          </a:prstGeom>
          <a:noFill/>
        </p:spPr>
        <p:txBody>
          <a:bodyPr wrap="none" rtlCol="0">
            <a:spAutoFit/>
          </a:bodyPr>
          <a:lstStyle/>
          <a:p>
            <a:r>
              <a:rPr lang="en-US" b="1" dirty="0" smtClean="0">
                <a:solidFill>
                  <a:srgbClr val="00B050"/>
                </a:solidFill>
              </a:rPr>
              <a:t>Share</a:t>
            </a:r>
            <a:endParaRPr lang="en-US" b="1" dirty="0">
              <a:solidFill>
                <a:srgbClr val="00B05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p-10-highest-priced-730pxCrop.jpg"/>
          <p:cNvPicPr>
            <a:picLocks noChangeAspect="1"/>
          </p:cNvPicPr>
          <p:nvPr/>
        </p:nvPicPr>
        <p:blipFill>
          <a:blip r:embed="rId2" cstate="print"/>
          <a:stretch>
            <a:fillRect/>
          </a:stretch>
        </p:blipFill>
        <p:spPr>
          <a:xfrm>
            <a:off x="108858" y="1066800"/>
            <a:ext cx="8909791" cy="5638800"/>
          </a:xfrm>
          <a:prstGeom prst="rect">
            <a:avLst/>
          </a:prstGeom>
        </p:spPr>
      </p:pic>
      <p:sp>
        <p:nvSpPr>
          <p:cNvPr id="5" name="Rectangle 2"/>
          <p:cNvSpPr>
            <a:spLocks noChangeArrowheads="1"/>
          </p:cNvSpPr>
          <p:nvPr/>
        </p:nvSpPr>
        <p:spPr bwMode="auto">
          <a:xfrm>
            <a:off x="152400" y="76200"/>
            <a:ext cx="8839200" cy="990600"/>
          </a:xfrm>
          <a:prstGeom prst="rect">
            <a:avLst/>
          </a:prstGeom>
          <a:solidFill>
            <a:srgbClr val="FFC000">
              <a:alpha val="50000"/>
            </a:srgbClr>
          </a:solidFill>
          <a:ln w="9525">
            <a:noFill/>
            <a:miter lim="800000"/>
            <a:headEnd/>
            <a:tailEnd/>
          </a:ln>
        </p:spPr>
        <p:txBody>
          <a:bodyPr wrap="none" anchor="ctr"/>
          <a:lstStyle/>
          <a:p>
            <a:r>
              <a:rPr lang="en-US" sz="3200" b="1" dirty="0" smtClean="0">
                <a:solidFill>
                  <a:schemeClr val="accent2"/>
                </a:solidFill>
              </a:rPr>
              <a:t>Top 10 Highest priced 30 second ad spots </a:t>
            </a:r>
            <a:endParaRPr lang="en-US" sz="3200" b="1" dirty="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90714"/>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4581" name="Rectangle 3"/>
          <p:cNvSpPr>
            <a:spLocks noGrp="1" noChangeArrowheads="1"/>
          </p:cNvSpPr>
          <p:nvPr>
            <p:ph idx="1"/>
          </p:nvPr>
        </p:nvSpPr>
        <p:spPr>
          <a:xfrm>
            <a:off x="1295400" y="2133600"/>
            <a:ext cx="6324600" cy="2743200"/>
          </a:xfrm>
        </p:spPr>
        <p:txBody>
          <a:bodyPr/>
          <a:lstStyle/>
          <a:p>
            <a:pPr lvl="1">
              <a:buClr>
                <a:schemeClr val="accent2"/>
              </a:buClr>
              <a:buFont typeface="Tahoma" pitchFamily="34" charset="0"/>
              <a:buChar char="•"/>
            </a:pPr>
            <a:r>
              <a:rPr lang="en-US" dirty="0" smtClean="0">
                <a:solidFill>
                  <a:schemeClr val="accent2"/>
                </a:solidFill>
              </a:rPr>
              <a:t>Excellent for local and regional companies</a:t>
            </a:r>
          </a:p>
          <a:p>
            <a:pPr lvl="1">
              <a:buClr>
                <a:schemeClr val="accent2"/>
              </a:buClr>
              <a:buFont typeface="Tahoma" pitchFamily="34" charset="0"/>
              <a:buChar char="•"/>
            </a:pPr>
            <a:r>
              <a:rPr lang="en-US" dirty="0" smtClean="0">
                <a:solidFill>
                  <a:schemeClr val="accent2"/>
                </a:solidFill>
              </a:rPr>
              <a:t>National brands – spot TV ads</a:t>
            </a:r>
          </a:p>
          <a:p>
            <a:pPr lvl="1">
              <a:buClr>
                <a:schemeClr val="accent2"/>
              </a:buClr>
              <a:buFont typeface="Tahoma" pitchFamily="34" charset="0"/>
              <a:buChar char="•"/>
            </a:pPr>
            <a:r>
              <a:rPr lang="en-US" dirty="0" smtClean="0">
                <a:solidFill>
                  <a:schemeClr val="accent2"/>
                </a:solidFill>
              </a:rPr>
              <a:t>Can generate higher regional GRPs at lower costs</a:t>
            </a:r>
          </a:p>
          <a:p>
            <a:pPr lvl="1">
              <a:buFont typeface="Tahoma" pitchFamily="34" charset="0"/>
              <a:buChar char="•"/>
            </a:pPr>
            <a:endParaRPr lang="en-US" dirty="0" smtClean="0">
              <a:solidFill>
                <a:srgbClr val="000099"/>
              </a:solidFill>
            </a:endParaRPr>
          </a:p>
        </p:txBody>
      </p:sp>
      <p:sp>
        <p:nvSpPr>
          <p:cNvPr id="9" name="Rectangle 2"/>
          <p:cNvSpPr>
            <a:spLocks noChangeArrowheads="1"/>
          </p:cNvSpPr>
          <p:nvPr/>
        </p:nvSpPr>
        <p:spPr bwMode="auto">
          <a:xfrm>
            <a:off x="304800" y="76200"/>
            <a:ext cx="8534400" cy="1219200"/>
          </a:xfrm>
          <a:prstGeom prst="rect">
            <a:avLst/>
          </a:prstGeom>
          <a:noFill/>
          <a:ln w="9525">
            <a:noFill/>
            <a:miter lim="800000"/>
            <a:headEnd/>
            <a:tailEnd/>
          </a:ln>
        </p:spPr>
        <p:txBody>
          <a:bodyPr wrap="none" anchor="ctr"/>
          <a:lstStyle/>
          <a:p>
            <a:pPr algn="ctr"/>
            <a:r>
              <a:rPr lang="en-US" sz="4400" b="1" dirty="0" smtClean="0">
                <a:solidFill>
                  <a:schemeClr val="accent2"/>
                </a:solidFill>
              </a:rPr>
              <a:t>Local/Regional TV ads</a:t>
            </a:r>
            <a:endParaRPr lang="en-US" sz="4400" b="1" dirty="0">
              <a:solidFill>
                <a:schemeClr val="accent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9704" name="Text Box 6"/>
          <p:cNvSpPr txBox="1">
            <a:spLocks noChangeArrowheads="1"/>
          </p:cNvSpPr>
          <p:nvPr/>
        </p:nvSpPr>
        <p:spPr bwMode="auto">
          <a:xfrm>
            <a:off x="838200" y="2590800"/>
            <a:ext cx="3733800" cy="1384995"/>
          </a:xfrm>
          <a:prstGeom prst="rect">
            <a:avLst/>
          </a:prstGeom>
          <a:noFill/>
          <a:ln w="12700">
            <a:noFill/>
            <a:miter lim="800000"/>
            <a:headEnd type="none" w="sm" len="sm"/>
            <a:tailEnd type="none" w="sm" len="sm"/>
          </a:ln>
        </p:spPr>
        <p:txBody>
          <a:bodyPr wrap="square">
            <a:spAutoFit/>
          </a:bodyPr>
          <a:lstStyle/>
          <a:p>
            <a:r>
              <a:rPr lang="en-US" sz="2800" b="1" dirty="0">
                <a:solidFill>
                  <a:schemeClr val="accent2"/>
                </a:solidFill>
              </a:rPr>
              <a:t>A locally produced advertisement </a:t>
            </a:r>
            <a:r>
              <a:rPr lang="en-US" sz="2800" b="1" dirty="0" smtClean="0">
                <a:solidFill>
                  <a:schemeClr val="accent2"/>
                </a:solidFill>
              </a:rPr>
              <a:t>for</a:t>
            </a:r>
          </a:p>
          <a:p>
            <a:r>
              <a:rPr lang="en-US" sz="2800" b="1" dirty="0" smtClean="0">
                <a:solidFill>
                  <a:schemeClr val="accent2"/>
                </a:solidFill>
              </a:rPr>
              <a:t>Matt’s </a:t>
            </a:r>
            <a:r>
              <a:rPr lang="en-US" sz="2800" b="1" dirty="0">
                <a:solidFill>
                  <a:schemeClr val="accent2"/>
                </a:solidFill>
              </a:rPr>
              <a:t>Music Store.</a:t>
            </a:r>
          </a:p>
        </p:txBody>
      </p:sp>
      <p:sp>
        <p:nvSpPr>
          <p:cNvPr id="29705" name="Text Box 7"/>
          <p:cNvSpPr txBox="1">
            <a:spLocks noChangeArrowheads="1"/>
          </p:cNvSpPr>
          <p:nvPr/>
        </p:nvSpPr>
        <p:spPr bwMode="auto">
          <a:xfrm>
            <a:off x="5257800" y="5334000"/>
            <a:ext cx="2205038" cy="304800"/>
          </a:xfrm>
          <a:prstGeom prst="rect">
            <a:avLst/>
          </a:prstGeom>
          <a:noFill/>
          <a:ln w="12700">
            <a:noFill/>
            <a:miter lim="800000"/>
            <a:headEnd type="none" w="sm" len="sm"/>
            <a:tailEnd type="none" w="sm" len="sm"/>
          </a:ln>
        </p:spPr>
        <p:txBody>
          <a:bodyPr wrap="none">
            <a:spAutoFit/>
          </a:bodyPr>
          <a:lstStyle/>
          <a:p>
            <a:r>
              <a:rPr lang="en-US" sz="1400" dirty="0">
                <a:solidFill>
                  <a:schemeClr val="bg1"/>
                </a:solidFill>
              </a:rPr>
              <a:t>Click on video  to play ad.</a:t>
            </a:r>
          </a:p>
        </p:txBody>
      </p:sp>
      <p:pic>
        <p:nvPicPr>
          <p:cNvPr id="12" name="final willie and singer.wmv">
            <a:hlinkClick r:id="" action="ppaction://media"/>
          </p:cNvPr>
          <p:cNvPicPr>
            <a:picLocks noRot="1" noChangeAspect="1"/>
          </p:cNvPicPr>
          <p:nvPr>
            <a:videoFile r:link="rId1"/>
          </p:nvPr>
        </p:nvPicPr>
        <p:blipFill>
          <a:blip r:embed="rId4" cstate="print"/>
          <a:stretch>
            <a:fillRect/>
          </a:stretch>
        </p:blipFill>
        <p:spPr>
          <a:xfrm>
            <a:off x="4800600" y="2209800"/>
            <a:ext cx="3048000" cy="2286000"/>
          </a:xfrm>
          <a:prstGeom prst="rect">
            <a:avLst/>
          </a:prstGeom>
        </p:spPr>
      </p:pic>
      <p:sp>
        <p:nvSpPr>
          <p:cNvPr id="13" name="Rectangle 2"/>
          <p:cNvSpPr>
            <a:spLocks noChangeArrowheads="1"/>
          </p:cNvSpPr>
          <p:nvPr/>
        </p:nvSpPr>
        <p:spPr bwMode="auto">
          <a:xfrm>
            <a:off x="304800" y="152400"/>
            <a:ext cx="8534400" cy="1143000"/>
          </a:xfrm>
          <a:prstGeom prst="rect">
            <a:avLst/>
          </a:prstGeom>
          <a:noFill/>
          <a:ln w="9525">
            <a:noFill/>
            <a:miter lim="800000"/>
            <a:headEnd/>
            <a:tailEnd/>
          </a:ln>
        </p:spPr>
        <p:txBody>
          <a:bodyPr wrap="none" anchor="ctr"/>
          <a:lstStyle/>
          <a:p>
            <a:pPr algn="ctr"/>
            <a:r>
              <a:rPr lang="en-US" sz="4400" b="1" dirty="0" smtClean="0">
                <a:solidFill>
                  <a:schemeClr val="accent2"/>
                </a:solidFill>
              </a:rPr>
              <a:t>Local/Regional TV ads</a:t>
            </a:r>
            <a:endParaRPr lang="en-US" sz="4400" b="1" dirty="0">
              <a:solidFill>
                <a:schemeClr val="accent2"/>
              </a:solidFill>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538627" name="Rectangle 3"/>
          <p:cNvSpPr>
            <a:spLocks noGrp="1" noChangeArrowheads="1"/>
          </p:cNvSpPr>
          <p:nvPr>
            <p:ph type="title" idx="4294967295"/>
          </p:nvPr>
        </p:nvSpPr>
        <p:spPr>
          <a:xfrm>
            <a:off x="0" y="152400"/>
            <a:ext cx="9144000" cy="1143000"/>
          </a:xfrm>
        </p:spPr>
        <p:txBody>
          <a:bodyPr/>
          <a:lstStyle/>
          <a:p>
            <a:r>
              <a:rPr lang="en-US" sz="4400" dirty="0">
                <a:solidFill>
                  <a:schemeClr val="accent2"/>
                </a:solidFill>
              </a:rPr>
              <a:t>Media Strategy</a:t>
            </a:r>
            <a:endParaRPr lang="en-US" sz="4400" dirty="0">
              <a:solidFill>
                <a:schemeClr val="accent2"/>
              </a:solidFill>
              <a:effectLst>
                <a:outerShdw blurRad="38100" dist="38100" dir="2700000" algn="tl">
                  <a:srgbClr val="C0C0C0"/>
                </a:outerShdw>
              </a:effectLst>
            </a:endParaRPr>
          </a:p>
        </p:txBody>
      </p:sp>
      <p:sp>
        <p:nvSpPr>
          <p:cNvPr id="17414" name="TextBox 10"/>
          <p:cNvSpPr txBox="1">
            <a:spLocks noChangeArrowheads="1"/>
          </p:cNvSpPr>
          <p:nvPr/>
        </p:nvSpPr>
        <p:spPr bwMode="auto">
          <a:xfrm>
            <a:off x="990600" y="2545140"/>
            <a:ext cx="7162800" cy="1569660"/>
          </a:xfrm>
          <a:prstGeom prst="rect">
            <a:avLst/>
          </a:prstGeom>
          <a:noFill/>
          <a:ln w="9525">
            <a:noFill/>
            <a:miter lim="800000"/>
            <a:headEnd/>
            <a:tailEnd/>
          </a:ln>
        </p:spPr>
        <p:txBody>
          <a:bodyPr wrap="square">
            <a:spAutoFit/>
          </a:bodyPr>
          <a:lstStyle/>
          <a:p>
            <a:r>
              <a:rPr lang="en-US" sz="3200" b="1" dirty="0">
                <a:solidFill>
                  <a:schemeClr val="accent2"/>
                </a:solidFill>
              </a:rPr>
              <a:t>The process of analyzing and choosing media for an advertising and promotional campaign.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52400" y="76200"/>
            <a:ext cx="8839200" cy="990600"/>
          </a:xfrm>
          <a:prstGeom prst="rect">
            <a:avLst/>
          </a:prstGeom>
          <a:solidFill>
            <a:srgbClr val="FFC000">
              <a:alpha val="50000"/>
            </a:srgbClr>
          </a:solidFill>
          <a:ln w="9525">
            <a:noFill/>
            <a:miter lim="800000"/>
            <a:headEnd/>
            <a:tailEnd/>
          </a:ln>
        </p:spPr>
        <p:txBody>
          <a:bodyPr wrap="none" anchor="ctr"/>
          <a:lstStyle/>
          <a:p>
            <a:endParaRPr lang="en-US"/>
          </a:p>
        </p:txBody>
      </p:sp>
      <p:sp>
        <p:nvSpPr>
          <p:cNvPr id="30722" name="Rectangle 2"/>
          <p:cNvSpPr>
            <a:spLocks noGrp="1" noChangeArrowheads="1"/>
          </p:cNvSpPr>
          <p:nvPr>
            <p:ph type="title" idx="4294967295"/>
          </p:nvPr>
        </p:nvSpPr>
        <p:spPr>
          <a:xfrm>
            <a:off x="304800" y="76200"/>
            <a:ext cx="8534400" cy="1066800"/>
          </a:xfrm>
          <a:noFill/>
        </p:spPr>
        <p:txBody>
          <a:bodyPr wrap="none"/>
          <a:lstStyle/>
          <a:p>
            <a:r>
              <a:rPr lang="en-US" sz="4400" dirty="0" smtClean="0">
                <a:solidFill>
                  <a:schemeClr val="accent2"/>
                </a:solidFill>
              </a:rPr>
              <a:t>Radio</a:t>
            </a:r>
            <a:endParaRPr lang="en-US" sz="4400" dirty="0">
              <a:solidFill>
                <a:schemeClr val="accent2"/>
              </a:solidFill>
            </a:endParaRPr>
          </a:p>
        </p:txBody>
      </p:sp>
      <p:sp>
        <p:nvSpPr>
          <p:cNvPr id="30723" name="Rectangle 3"/>
          <p:cNvSpPr>
            <a:spLocks noGrp="1" noChangeArrowheads="1"/>
          </p:cNvSpPr>
          <p:nvPr>
            <p:ph type="body" idx="4294967295"/>
          </p:nvPr>
        </p:nvSpPr>
        <p:spPr>
          <a:xfrm>
            <a:off x="381000" y="2438400"/>
            <a:ext cx="4038600" cy="3733800"/>
          </a:xfrm>
          <a:noFill/>
        </p:spPr>
        <p:txBody>
          <a:bodyPr/>
          <a:lstStyle/>
          <a:p>
            <a:pPr marL="465138" indent="-465138">
              <a:lnSpc>
                <a:spcPct val="80000"/>
              </a:lnSpc>
              <a:buClr>
                <a:schemeClr val="accent2"/>
              </a:buClr>
              <a:tabLst>
                <a:tab pos="465138" algn="l"/>
              </a:tabLst>
            </a:pPr>
            <a:r>
              <a:rPr lang="en-US" sz="2400" dirty="0">
                <a:solidFill>
                  <a:schemeClr val="accent2"/>
                </a:solidFill>
              </a:rPr>
              <a:t>Low cost per spot</a:t>
            </a:r>
          </a:p>
          <a:p>
            <a:pPr marL="465138" indent="-465138">
              <a:lnSpc>
                <a:spcPct val="80000"/>
              </a:lnSpc>
              <a:buClr>
                <a:schemeClr val="accent2"/>
              </a:buClr>
              <a:tabLst>
                <a:tab pos="465138" algn="l"/>
              </a:tabLst>
            </a:pPr>
            <a:r>
              <a:rPr lang="en-US" sz="2400" dirty="0">
                <a:solidFill>
                  <a:schemeClr val="accent2"/>
                </a:solidFill>
              </a:rPr>
              <a:t>Low production cost</a:t>
            </a:r>
          </a:p>
          <a:p>
            <a:pPr marL="465138" indent="-465138">
              <a:lnSpc>
                <a:spcPct val="80000"/>
              </a:lnSpc>
              <a:buClr>
                <a:schemeClr val="accent2"/>
              </a:buClr>
              <a:tabLst>
                <a:tab pos="465138" algn="l"/>
              </a:tabLst>
            </a:pPr>
            <a:r>
              <a:rPr lang="en-US" sz="2400" dirty="0">
                <a:solidFill>
                  <a:schemeClr val="accent2"/>
                </a:solidFill>
              </a:rPr>
              <a:t>Use of music</a:t>
            </a:r>
          </a:p>
          <a:p>
            <a:pPr marL="465138" indent="-465138">
              <a:lnSpc>
                <a:spcPct val="80000"/>
              </a:lnSpc>
              <a:buClr>
                <a:schemeClr val="accent2"/>
              </a:buClr>
              <a:tabLst>
                <a:tab pos="465138" algn="l"/>
              </a:tabLst>
            </a:pPr>
            <a:r>
              <a:rPr lang="en-US" sz="2400" dirty="0" smtClean="0">
                <a:solidFill>
                  <a:schemeClr val="accent2"/>
                </a:solidFill>
              </a:rPr>
              <a:t>Segmentation </a:t>
            </a:r>
            <a:r>
              <a:rPr lang="en-US" sz="2400" dirty="0">
                <a:solidFill>
                  <a:schemeClr val="accent2"/>
                </a:solidFill>
              </a:rPr>
              <a:t>potential</a:t>
            </a:r>
          </a:p>
          <a:p>
            <a:pPr marL="465138" indent="-465138">
              <a:lnSpc>
                <a:spcPct val="80000"/>
              </a:lnSpc>
              <a:buClr>
                <a:schemeClr val="accent2"/>
              </a:buClr>
              <a:tabLst>
                <a:tab pos="465138" algn="l"/>
              </a:tabLst>
            </a:pPr>
            <a:r>
              <a:rPr lang="en-US" sz="2400" dirty="0">
                <a:solidFill>
                  <a:schemeClr val="accent2"/>
                </a:solidFill>
              </a:rPr>
              <a:t>Flexibility in </a:t>
            </a:r>
            <a:r>
              <a:rPr lang="en-US" sz="2400" dirty="0" smtClean="0">
                <a:solidFill>
                  <a:schemeClr val="accent2"/>
                </a:solidFill>
              </a:rPr>
              <a:t>making and modifying ads</a:t>
            </a:r>
            <a:endParaRPr lang="en-US" sz="2400" dirty="0">
              <a:solidFill>
                <a:schemeClr val="accent2"/>
              </a:solidFill>
            </a:endParaRPr>
          </a:p>
          <a:p>
            <a:pPr marL="465138" indent="-465138">
              <a:lnSpc>
                <a:spcPct val="80000"/>
              </a:lnSpc>
              <a:buClr>
                <a:schemeClr val="accent2"/>
              </a:buClr>
              <a:tabLst>
                <a:tab pos="465138" algn="l"/>
              </a:tabLst>
            </a:pPr>
            <a:r>
              <a:rPr lang="en-US" sz="2400" dirty="0" smtClean="0">
                <a:solidFill>
                  <a:schemeClr val="accent2"/>
                </a:solidFill>
              </a:rPr>
              <a:t>DJ </a:t>
            </a:r>
            <a:r>
              <a:rPr lang="en-US" sz="2400" dirty="0">
                <a:solidFill>
                  <a:schemeClr val="accent2"/>
                </a:solidFill>
              </a:rPr>
              <a:t>intimacy</a:t>
            </a:r>
          </a:p>
          <a:p>
            <a:pPr marL="465138" indent="-465138">
              <a:lnSpc>
                <a:spcPct val="80000"/>
              </a:lnSpc>
              <a:buClr>
                <a:schemeClr val="accent2"/>
              </a:buClr>
              <a:tabLst>
                <a:tab pos="465138" algn="l"/>
              </a:tabLst>
            </a:pPr>
            <a:r>
              <a:rPr lang="en-US" sz="2400" dirty="0">
                <a:solidFill>
                  <a:schemeClr val="accent2"/>
                </a:solidFill>
              </a:rPr>
              <a:t>Mobility</a:t>
            </a:r>
          </a:p>
        </p:txBody>
      </p:sp>
      <p:sp>
        <p:nvSpPr>
          <p:cNvPr id="30724" name="Rectangle 4"/>
          <p:cNvSpPr>
            <a:spLocks noChangeArrowheads="1"/>
          </p:cNvSpPr>
          <p:nvPr/>
        </p:nvSpPr>
        <p:spPr bwMode="auto">
          <a:xfrm>
            <a:off x="4800600" y="2514600"/>
            <a:ext cx="3733800" cy="3048000"/>
          </a:xfrm>
          <a:prstGeom prst="rect">
            <a:avLst/>
          </a:prstGeom>
          <a:noFill/>
          <a:ln w="9525">
            <a:noFill/>
            <a:miter lim="800000"/>
            <a:headEnd/>
            <a:tailEnd/>
          </a:ln>
        </p:spPr>
        <p:txBody>
          <a:bodyPr/>
          <a:lstStyle/>
          <a:p>
            <a:pPr marL="465138" indent="-465138">
              <a:lnSpc>
                <a:spcPct val="80000"/>
              </a:lnSpc>
              <a:spcBef>
                <a:spcPct val="10000"/>
              </a:spcBef>
              <a:buClr>
                <a:schemeClr val="accent2"/>
              </a:buClr>
              <a:buFontTx/>
              <a:buChar char="•"/>
              <a:tabLst>
                <a:tab pos="465138" algn="l"/>
              </a:tabLst>
            </a:pPr>
            <a:r>
              <a:rPr lang="en-US" b="1" dirty="0">
                <a:solidFill>
                  <a:schemeClr val="accent2"/>
                </a:solidFill>
              </a:rPr>
              <a:t>Short exposure time</a:t>
            </a:r>
          </a:p>
          <a:p>
            <a:pPr marL="465138" indent="-465138">
              <a:lnSpc>
                <a:spcPct val="80000"/>
              </a:lnSpc>
              <a:spcBef>
                <a:spcPct val="10000"/>
              </a:spcBef>
              <a:buClr>
                <a:schemeClr val="accent2"/>
              </a:buClr>
              <a:buFontTx/>
              <a:buChar char="•"/>
              <a:tabLst>
                <a:tab pos="465138" algn="l"/>
              </a:tabLst>
            </a:pPr>
            <a:r>
              <a:rPr lang="en-US" b="1" dirty="0">
                <a:solidFill>
                  <a:schemeClr val="accent2"/>
                </a:solidFill>
              </a:rPr>
              <a:t>Low attention</a:t>
            </a:r>
          </a:p>
          <a:p>
            <a:pPr marL="465138" indent="-465138">
              <a:lnSpc>
                <a:spcPct val="80000"/>
              </a:lnSpc>
              <a:spcBef>
                <a:spcPct val="10000"/>
              </a:spcBef>
              <a:buClr>
                <a:schemeClr val="accent2"/>
              </a:buClr>
              <a:buFontTx/>
              <a:buChar char="•"/>
              <a:tabLst>
                <a:tab pos="465138" algn="l"/>
              </a:tabLst>
            </a:pPr>
            <a:r>
              <a:rPr lang="en-US" b="1" dirty="0">
                <a:solidFill>
                  <a:schemeClr val="accent2"/>
                </a:solidFill>
              </a:rPr>
              <a:t>Poor national audience capability</a:t>
            </a:r>
          </a:p>
          <a:p>
            <a:pPr marL="465138" indent="-465138">
              <a:lnSpc>
                <a:spcPct val="80000"/>
              </a:lnSpc>
              <a:spcBef>
                <a:spcPct val="10000"/>
              </a:spcBef>
              <a:buClr>
                <a:schemeClr val="accent2"/>
              </a:buClr>
              <a:buFontTx/>
              <a:buChar char="•"/>
              <a:tabLst>
                <a:tab pos="465138" algn="l"/>
              </a:tabLst>
            </a:pPr>
            <a:r>
              <a:rPr lang="en-US" b="1" dirty="0">
                <a:solidFill>
                  <a:schemeClr val="accent2"/>
                </a:solidFill>
              </a:rPr>
              <a:t>Target duplication in many areas</a:t>
            </a:r>
          </a:p>
        </p:txBody>
      </p:sp>
      <p:sp>
        <p:nvSpPr>
          <p:cNvPr id="30725" name="Line 5"/>
          <p:cNvSpPr>
            <a:spLocks noChangeShapeType="1"/>
          </p:cNvSpPr>
          <p:nvPr/>
        </p:nvSpPr>
        <p:spPr bwMode="auto">
          <a:xfrm>
            <a:off x="4539342" y="1600200"/>
            <a:ext cx="0" cy="4343400"/>
          </a:xfrm>
          <a:prstGeom prst="line">
            <a:avLst/>
          </a:prstGeom>
          <a:noFill/>
          <a:ln w="38100">
            <a:solidFill>
              <a:schemeClr val="accent1"/>
            </a:solidFill>
            <a:round/>
            <a:headEnd/>
            <a:tailEnd/>
          </a:ln>
        </p:spPr>
        <p:txBody>
          <a:bodyPr/>
          <a:lstStyle/>
          <a:p>
            <a:endParaRPr lang="en-US"/>
          </a:p>
        </p:txBody>
      </p:sp>
      <p:sp>
        <p:nvSpPr>
          <p:cNvPr id="30726" name="Line 6"/>
          <p:cNvSpPr>
            <a:spLocks noChangeShapeType="1"/>
          </p:cNvSpPr>
          <p:nvPr/>
        </p:nvSpPr>
        <p:spPr bwMode="auto">
          <a:xfrm>
            <a:off x="381000" y="2209800"/>
            <a:ext cx="8458200" cy="0"/>
          </a:xfrm>
          <a:prstGeom prst="line">
            <a:avLst/>
          </a:prstGeom>
          <a:noFill/>
          <a:ln w="28575">
            <a:solidFill>
              <a:srgbClr val="FFC000"/>
            </a:solidFill>
            <a:round/>
            <a:headEnd/>
            <a:tailEnd/>
          </a:ln>
        </p:spPr>
        <p:txBody>
          <a:bodyPr/>
          <a:lstStyle/>
          <a:p>
            <a:endParaRPr lang="en-US"/>
          </a:p>
        </p:txBody>
      </p:sp>
      <p:sp>
        <p:nvSpPr>
          <p:cNvPr id="30727" name="Text Box 7"/>
          <p:cNvSpPr txBox="1">
            <a:spLocks noChangeArrowheads="1"/>
          </p:cNvSpPr>
          <p:nvPr/>
        </p:nvSpPr>
        <p:spPr bwMode="auto">
          <a:xfrm>
            <a:off x="914400" y="1676400"/>
            <a:ext cx="2274888" cy="519113"/>
          </a:xfrm>
          <a:prstGeom prst="rect">
            <a:avLst/>
          </a:prstGeom>
          <a:noFill/>
          <a:ln w="9525">
            <a:noFill/>
            <a:miter lim="800000"/>
            <a:headEnd/>
            <a:tailEnd/>
          </a:ln>
        </p:spPr>
        <p:txBody>
          <a:bodyPr wrap="none">
            <a:spAutoFit/>
          </a:bodyPr>
          <a:lstStyle/>
          <a:p>
            <a:r>
              <a:rPr lang="en-US" sz="2800" b="1" dirty="0">
                <a:solidFill>
                  <a:srgbClr val="00B050"/>
                </a:solidFill>
              </a:rPr>
              <a:t>Advantages</a:t>
            </a:r>
          </a:p>
        </p:txBody>
      </p:sp>
      <p:sp>
        <p:nvSpPr>
          <p:cNvPr id="30728" name="Text Box 8"/>
          <p:cNvSpPr txBox="1">
            <a:spLocks noChangeArrowheads="1"/>
          </p:cNvSpPr>
          <p:nvPr/>
        </p:nvSpPr>
        <p:spPr bwMode="auto">
          <a:xfrm>
            <a:off x="5181600" y="1676400"/>
            <a:ext cx="2805113" cy="519113"/>
          </a:xfrm>
          <a:prstGeom prst="rect">
            <a:avLst/>
          </a:prstGeom>
          <a:noFill/>
          <a:ln w="9525">
            <a:noFill/>
            <a:miter lim="800000"/>
            <a:headEnd/>
            <a:tailEnd/>
          </a:ln>
        </p:spPr>
        <p:txBody>
          <a:bodyPr wrap="none">
            <a:spAutoFit/>
          </a:bodyPr>
          <a:lstStyle/>
          <a:p>
            <a:r>
              <a:rPr lang="en-US" sz="2800" b="1" dirty="0">
                <a:solidFill>
                  <a:srgbClr val="00B050"/>
                </a:solidFill>
              </a:rPr>
              <a:t>Disadvantages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52400" y="105228"/>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31746" name="Rectangle 2"/>
          <p:cNvSpPr>
            <a:spLocks noGrp="1" noChangeArrowheads="1"/>
          </p:cNvSpPr>
          <p:nvPr>
            <p:ph type="title" idx="4294967295"/>
          </p:nvPr>
        </p:nvSpPr>
        <p:spPr>
          <a:xfrm>
            <a:off x="290286" y="214086"/>
            <a:ext cx="8534400" cy="1066800"/>
          </a:xfrm>
          <a:noFill/>
        </p:spPr>
        <p:txBody>
          <a:bodyPr/>
          <a:lstStyle/>
          <a:p>
            <a:r>
              <a:rPr lang="en-US" sz="4400" dirty="0">
                <a:solidFill>
                  <a:schemeClr val="accent2"/>
                </a:solidFill>
              </a:rPr>
              <a:t>Outdoor</a:t>
            </a:r>
          </a:p>
        </p:txBody>
      </p:sp>
      <p:sp>
        <p:nvSpPr>
          <p:cNvPr id="31747" name="Rectangle 3"/>
          <p:cNvSpPr>
            <a:spLocks noGrp="1" noChangeArrowheads="1"/>
          </p:cNvSpPr>
          <p:nvPr>
            <p:ph type="body" idx="4294967295"/>
          </p:nvPr>
        </p:nvSpPr>
        <p:spPr>
          <a:xfrm>
            <a:off x="381000" y="2438400"/>
            <a:ext cx="4038600" cy="3733800"/>
          </a:xfrm>
          <a:noFill/>
        </p:spPr>
        <p:txBody>
          <a:bodyPr/>
          <a:lstStyle/>
          <a:p>
            <a:pPr marL="465138" indent="-465138">
              <a:lnSpc>
                <a:spcPct val="80000"/>
              </a:lnSpc>
              <a:buClr>
                <a:schemeClr val="accent2"/>
              </a:buClr>
              <a:tabLst>
                <a:tab pos="465138" algn="l"/>
              </a:tabLst>
            </a:pPr>
            <a:r>
              <a:rPr lang="en-US" sz="2800" dirty="0">
                <a:solidFill>
                  <a:schemeClr val="accent2"/>
                </a:solidFill>
              </a:rPr>
              <a:t>Large ads</a:t>
            </a:r>
          </a:p>
          <a:p>
            <a:pPr marL="465138" indent="-465138">
              <a:lnSpc>
                <a:spcPct val="80000"/>
              </a:lnSpc>
              <a:buClr>
                <a:schemeClr val="accent2"/>
              </a:buClr>
              <a:tabLst>
                <a:tab pos="465138" algn="l"/>
              </a:tabLst>
            </a:pPr>
            <a:r>
              <a:rPr lang="en-US" sz="2800" dirty="0">
                <a:solidFill>
                  <a:schemeClr val="accent2"/>
                </a:solidFill>
              </a:rPr>
              <a:t>Select </a:t>
            </a:r>
            <a:r>
              <a:rPr lang="en-US" sz="2800" dirty="0" smtClean="0">
                <a:solidFill>
                  <a:schemeClr val="accent2"/>
                </a:solidFill>
              </a:rPr>
              <a:t>areas</a:t>
            </a:r>
            <a:endParaRPr lang="en-US" sz="2800" dirty="0">
              <a:solidFill>
                <a:schemeClr val="accent2"/>
              </a:solidFill>
            </a:endParaRPr>
          </a:p>
          <a:p>
            <a:pPr marL="465138" indent="-465138">
              <a:lnSpc>
                <a:spcPct val="80000"/>
              </a:lnSpc>
              <a:buClr>
                <a:schemeClr val="accent2"/>
              </a:buClr>
              <a:tabLst>
                <a:tab pos="465138" algn="l"/>
              </a:tabLst>
            </a:pPr>
            <a:r>
              <a:rPr lang="en-US" sz="2800" dirty="0">
                <a:solidFill>
                  <a:schemeClr val="accent2"/>
                </a:solidFill>
              </a:rPr>
              <a:t>Accessible for local ads</a:t>
            </a:r>
          </a:p>
          <a:p>
            <a:pPr marL="465138" indent="-465138">
              <a:lnSpc>
                <a:spcPct val="80000"/>
              </a:lnSpc>
              <a:buClr>
                <a:schemeClr val="accent2"/>
              </a:buClr>
              <a:tabLst>
                <a:tab pos="465138" algn="l"/>
              </a:tabLst>
            </a:pPr>
            <a:r>
              <a:rPr lang="en-US" sz="2800" dirty="0">
                <a:solidFill>
                  <a:schemeClr val="accent2"/>
                </a:solidFill>
              </a:rPr>
              <a:t>Low cost per impression</a:t>
            </a:r>
          </a:p>
          <a:p>
            <a:pPr marL="465138" indent="-465138">
              <a:lnSpc>
                <a:spcPct val="80000"/>
              </a:lnSpc>
              <a:buClr>
                <a:schemeClr val="accent2"/>
              </a:buClr>
              <a:tabLst>
                <a:tab pos="465138" algn="l"/>
              </a:tabLst>
            </a:pPr>
            <a:r>
              <a:rPr lang="en-US" sz="2800" dirty="0">
                <a:solidFill>
                  <a:schemeClr val="accent2"/>
                </a:solidFill>
              </a:rPr>
              <a:t>Broad reach</a:t>
            </a:r>
          </a:p>
          <a:p>
            <a:pPr marL="465138" indent="-465138">
              <a:lnSpc>
                <a:spcPct val="80000"/>
              </a:lnSpc>
              <a:buClr>
                <a:schemeClr val="accent2"/>
              </a:buClr>
              <a:tabLst>
                <a:tab pos="465138" algn="l"/>
              </a:tabLst>
            </a:pPr>
            <a:r>
              <a:rPr lang="en-US" sz="2800" dirty="0">
                <a:solidFill>
                  <a:schemeClr val="accent2"/>
                </a:solidFill>
              </a:rPr>
              <a:t>High frequency</a:t>
            </a:r>
          </a:p>
        </p:txBody>
      </p:sp>
      <p:sp>
        <p:nvSpPr>
          <p:cNvPr id="31748" name="Rectangle 4"/>
          <p:cNvSpPr>
            <a:spLocks noChangeArrowheads="1"/>
          </p:cNvSpPr>
          <p:nvPr/>
        </p:nvSpPr>
        <p:spPr bwMode="auto">
          <a:xfrm>
            <a:off x="4800600" y="2438400"/>
            <a:ext cx="3733800" cy="3657600"/>
          </a:xfrm>
          <a:prstGeom prst="rect">
            <a:avLst/>
          </a:prstGeom>
          <a:noFill/>
          <a:ln w="9525">
            <a:noFill/>
            <a:miter lim="800000"/>
            <a:headEnd/>
            <a:tailEnd/>
          </a:ln>
        </p:spPr>
        <p:txBody>
          <a:bodyPr/>
          <a:lstStyle/>
          <a:p>
            <a:pPr marL="465138" indent="-465138">
              <a:lnSpc>
                <a:spcPct val="80000"/>
              </a:lnSpc>
              <a:spcBef>
                <a:spcPct val="10000"/>
              </a:spcBef>
              <a:buClr>
                <a:schemeClr val="accent2"/>
              </a:buClr>
              <a:buFontTx/>
              <a:buChar char="•"/>
              <a:tabLst>
                <a:tab pos="465138" algn="l"/>
              </a:tabLst>
            </a:pPr>
            <a:r>
              <a:rPr lang="en-US" sz="2800" b="1" dirty="0">
                <a:solidFill>
                  <a:schemeClr val="accent2"/>
                </a:solidFill>
              </a:rPr>
              <a:t>Legal limitations</a:t>
            </a:r>
          </a:p>
          <a:p>
            <a:pPr marL="465138" indent="-465138">
              <a:lnSpc>
                <a:spcPct val="80000"/>
              </a:lnSpc>
              <a:spcBef>
                <a:spcPct val="10000"/>
              </a:spcBef>
              <a:buClr>
                <a:schemeClr val="accent2"/>
              </a:buClr>
              <a:buFontTx/>
              <a:buChar char="•"/>
              <a:tabLst>
                <a:tab pos="465138" algn="l"/>
              </a:tabLst>
            </a:pPr>
            <a:r>
              <a:rPr lang="en-US" sz="2800" b="1" dirty="0">
                <a:solidFill>
                  <a:schemeClr val="accent2"/>
                </a:solidFill>
              </a:rPr>
              <a:t>Short-exposure time</a:t>
            </a:r>
          </a:p>
          <a:p>
            <a:pPr marL="465138" indent="-465138">
              <a:lnSpc>
                <a:spcPct val="80000"/>
              </a:lnSpc>
              <a:spcBef>
                <a:spcPct val="10000"/>
              </a:spcBef>
              <a:buClr>
                <a:schemeClr val="accent2"/>
              </a:buClr>
              <a:buFontTx/>
              <a:buChar char="•"/>
              <a:tabLst>
                <a:tab pos="465138" algn="l"/>
              </a:tabLst>
            </a:pPr>
            <a:r>
              <a:rPr lang="en-US" sz="2800" b="1" dirty="0">
                <a:solidFill>
                  <a:schemeClr val="accent2"/>
                </a:solidFill>
              </a:rPr>
              <a:t>Brief message</a:t>
            </a:r>
          </a:p>
          <a:p>
            <a:pPr marL="465138" indent="-465138">
              <a:lnSpc>
                <a:spcPct val="80000"/>
              </a:lnSpc>
              <a:spcBef>
                <a:spcPct val="10000"/>
              </a:spcBef>
              <a:buClr>
                <a:schemeClr val="accent2"/>
              </a:buClr>
              <a:buFontTx/>
              <a:buChar char="•"/>
              <a:tabLst>
                <a:tab pos="465138" algn="l"/>
              </a:tabLst>
            </a:pPr>
            <a:r>
              <a:rPr lang="en-US" sz="2800" b="1" dirty="0">
                <a:solidFill>
                  <a:schemeClr val="accent2"/>
                </a:solidFill>
              </a:rPr>
              <a:t>Limited segmentation</a:t>
            </a:r>
          </a:p>
          <a:p>
            <a:pPr marL="465138" indent="-465138">
              <a:lnSpc>
                <a:spcPct val="80000"/>
              </a:lnSpc>
              <a:spcBef>
                <a:spcPct val="10000"/>
              </a:spcBef>
              <a:buClr>
                <a:schemeClr val="accent2"/>
              </a:buClr>
              <a:buFontTx/>
              <a:buChar char="•"/>
              <a:tabLst>
                <a:tab pos="465138" algn="l"/>
              </a:tabLst>
            </a:pPr>
            <a:r>
              <a:rPr lang="en-US" sz="2800" b="1" dirty="0">
                <a:solidFill>
                  <a:schemeClr val="accent2"/>
                </a:solidFill>
              </a:rPr>
              <a:t>Cluttered travel routes</a:t>
            </a:r>
          </a:p>
        </p:txBody>
      </p:sp>
      <p:sp>
        <p:nvSpPr>
          <p:cNvPr id="31749" name="Line 5"/>
          <p:cNvSpPr>
            <a:spLocks noChangeShapeType="1"/>
          </p:cNvSpPr>
          <p:nvPr/>
        </p:nvSpPr>
        <p:spPr bwMode="auto">
          <a:xfrm>
            <a:off x="4572000" y="1600200"/>
            <a:ext cx="0" cy="4343400"/>
          </a:xfrm>
          <a:prstGeom prst="line">
            <a:avLst/>
          </a:prstGeom>
          <a:noFill/>
          <a:ln w="38100">
            <a:solidFill>
              <a:srgbClr val="FFC000"/>
            </a:solidFill>
            <a:round/>
            <a:headEnd/>
            <a:tailEnd/>
          </a:ln>
        </p:spPr>
        <p:txBody>
          <a:bodyPr/>
          <a:lstStyle/>
          <a:p>
            <a:endParaRPr lang="en-US"/>
          </a:p>
        </p:txBody>
      </p:sp>
      <p:sp>
        <p:nvSpPr>
          <p:cNvPr id="31750" name="Line 6"/>
          <p:cNvSpPr>
            <a:spLocks noChangeShapeType="1"/>
          </p:cNvSpPr>
          <p:nvPr/>
        </p:nvSpPr>
        <p:spPr bwMode="auto">
          <a:xfrm>
            <a:off x="381000" y="2209800"/>
            <a:ext cx="8458200" cy="0"/>
          </a:xfrm>
          <a:prstGeom prst="line">
            <a:avLst/>
          </a:prstGeom>
          <a:noFill/>
          <a:ln w="28575">
            <a:solidFill>
              <a:srgbClr val="FFC000"/>
            </a:solidFill>
            <a:round/>
            <a:headEnd/>
            <a:tailEnd/>
          </a:ln>
        </p:spPr>
        <p:txBody>
          <a:bodyPr/>
          <a:lstStyle/>
          <a:p>
            <a:endParaRPr lang="en-US"/>
          </a:p>
        </p:txBody>
      </p:sp>
      <p:sp>
        <p:nvSpPr>
          <p:cNvPr id="31751" name="Text Box 7"/>
          <p:cNvSpPr txBox="1">
            <a:spLocks noChangeArrowheads="1"/>
          </p:cNvSpPr>
          <p:nvPr/>
        </p:nvSpPr>
        <p:spPr bwMode="auto">
          <a:xfrm>
            <a:off x="914400" y="1676400"/>
            <a:ext cx="2274888" cy="519113"/>
          </a:xfrm>
          <a:prstGeom prst="rect">
            <a:avLst/>
          </a:prstGeom>
          <a:noFill/>
          <a:ln w="9525">
            <a:noFill/>
            <a:miter lim="800000"/>
            <a:headEnd/>
            <a:tailEnd/>
          </a:ln>
        </p:spPr>
        <p:txBody>
          <a:bodyPr wrap="none">
            <a:spAutoFit/>
          </a:bodyPr>
          <a:lstStyle/>
          <a:p>
            <a:r>
              <a:rPr lang="en-US" sz="2800" b="1" dirty="0">
                <a:solidFill>
                  <a:srgbClr val="00B050"/>
                </a:solidFill>
              </a:rPr>
              <a:t>Advantages</a:t>
            </a:r>
          </a:p>
        </p:txBody>
      </p:sp>
      <p:sp>
        <p:nvSpPr>
          <p:cNvPr id="31752" name="Text Box 8"/>
          <p:cNvSpPr txBox="1">
            <a:spLocks noChangeArrowheads="1"/>
          </p:cNvSpPr>
          <p:nvPr/>
        </p:nvSpPr>
        <p:spPr bwMode="auto">
          <a:xfrm>
            <a:off x="5181600" y="1676400"/>
            <a:ext cx="2805113" cy="519113"/>
          </a:xfrm>
          <a:prstGeom prst="rect">
            <a:avLst/>
          </a:prstGeom>
          <a:noFill/>
          <a:ln w="9525">
            <a:noFill/>
            <a:miter lim="800000"/>
            <a:headEnd/>
            <a:tailEnd/>
          </a:ln>
        </p:spPr>
        <p:txBody>
          <a:bodyPr wrap="none">
            <a:spAutoFit/>
          </a:bodyPr>
          <a:lstStyle/>
          <a:p>
            <a:r>
              <a:rPr lang="en-US" sz="2800" b="1" dirty="0">
                <a:solidFill>
                  <a:srgbClr val="00B050"/>
                </a:solidFill>
              </a:rPr>
              <a:t>Disadvantages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52400" y="90714"/>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32770" name="Rectangle 2"/>
          <p:cNvSpPr>
            <a:spLocks noGrp="1" noChangeArrowheads="1"/>
          </p:cNvSpPr>
          <p:nvPr>
            <p:ph type="title" idx="4294967295"/>
          </p:nvPr>
        </p:nvSpPr>
        <p:spPr>
          <a:xfrm>
            <a:off x="304800" y="137886"/>
            <a:ext cx="8534400" cy="1066800"/>
          </a:xfrm>
          <a:noFill/>
        </p:spPr>
        <p:txBody>
          <a:bodyPr wrap="none"/>
          <a:lstStyle/>
          <a:p>
            <a:r>
              <a:rPr lang="en-US" sz="4400" dirty="0">
                <a:solidFill>
                  <a:schemeClr val="accent2"/>
                </a:solidFill>
              </a:rPr>
              <a:t>Magazines</a:t>
            </a:r>
          </a:p>
        </p:txBody>
      </p:sp>
      <p:sp>
        <p:nvSpPr>
          <p:cNvPr id="32771" name="Rectangle 3"/>
          <p:cNvSpPr>
            <a:spLocks noGrp="1" noChangeArrowheads="1"/>
          </p:cNvSpPr>
          <p:nvPr>
            <p:ph type="body" idx="4294967295"/>
          </p:nvPr>
        </p:nvSpPr>
        <p:spPr>
          <a:xfrm>
            <a:off x="457200" y="2514600"/>
            <a:ext cx="4038600" cy="3505200"/>
          </a:xfrm>
          <a:noFill/>
        </p:spPr>
        <p:txBody>
          <a:bodyPr/>
          <a:lstStyle/>
          <a:p>
            <a:pPr marL="465138" indent="-465138">
              <a:lnSpc>
                <a:spcPct val="80000"/>
              </a:lnSpc>
              <a:buClr>
                <a:schemeClr val="accent2"/>
              </a:buClr>
              <a:tabLst>
                <a:tab pos="465138" algn="l"/>
              </a:tabLst>
            </a:pPr>
            <a:r>
              <a:rPr lang="en-US" sz="2600" dirty="0">
                <a:solidFill>
                  <a:schemeClr val="accent2"/>
                </a:solidFill>
              </a:rPr>
              <a:t>High segmentation</a:t>
            </a:r>
          </a:p>
          <a:p>
            <a:pPr marL="465138" indent="-465138">
              <a:lnSpc>
                <a:spcPct val="80000"/>
              </a:lnSpc>
              <a:buClr>
                <a:schemeClr val="accent2"/>
              </a:buClr>
              <a:tabLst>
                <a:tab pos="465138" algn="l"/>
              </a:tabLst>
            </a:pPr>
            <a:r>
              <a:rPr lang="en-US" sz="2600" dirty="0">
                <a:solidFill>
                  <a:schemeClr val="accent2"/>
                </a:solidFill>
              </a:rPr>
              <a:t>High color quality</a:t>
            </a:r>
          </a:p>
          <a:p>
            <a:pPr marL="465138" indent="-465138">
              <a:lnSpc>
                <a:spcPct val="80000"/>
              </a:lnSpc>
              <a:buClr>
                <a:schemeClr val="accent2"/>
              </a:buClr>
              <a:tabLst>
                <a:tab pos="465138" algn="l"/>
              </a:tabLst>
            </a:pPr>
            <a:r>
              <a:rPr lang="en-US" sz="2600" dirty="0">
                <a:solidFill>
                  <a:schemeClr val="accent2"/>
                </a:solidFill>
              </a:rPr>
              <a:t>Long life</a:t>
            </a:r>
          </a:p>
          <a:p>
            <a:pPr marL="465138" indent="-465138">
              <a:lnSpc>
                <a:spcPct val="80000"/>
              </a:lnSpc>
              <a:buClr>
                <a:schemeClr val="accent2"/>
              </a:buClr>
              <a:tabLst>
                <a:tab pos="465138" algn="l"/>
              </a:tabLst>
            </a:pPr>
            <a:r>
              <a:rPr lang="en-US" sz="2600" dirty="0">
                <a:solidFill>
                  <a:schemeClr val="accent2"/>
                </a:solidFill>
              </a:rPr>
              <a:t>Direct response techniques</a:t>
            </a:r>
          </a:p>
          <a:p>
            <a:pPr marL="465138" indent="-465138">
              <a:lnSpc>
                <a:spcPct val="80000"/>
              </a:lnSpc>
              <a:buClr>
                <a:schemeClr val="accent2"/>
              </a:buClr>
              <a:tabLst>
                <a:tab pos="465138" algn="l"/>
              </a:tabLst>
            </a:pPr>
            <a:r>
              <a:rPr lang="en-US" sz="2600" dirty="0">
                <a:solidFill>
                  <a:schemeClr val="accent2"/>
                </a:solidFill>
              </a:rPr>
              <a:t>Read during leisure</a:t>
            </a:r>
          </a:p>
          <a:p>
            <a:pPr marL="465138" indent="-465138">
              <a:lnSpc>
                <a:spcPct val="80000"/>
              </a:lnSpc>
              <a:buClr>
                <a:schemeClr val="accent2"/>
              </a:buClr>
              <a:tabLst>
                <a:tab pos="465138" algn="l"/>
              </a:tabLst>
            </a:pPr>
            <a:r>
              <a:rPr lang="en-US" sz="2600" dirty="0">
                <a:solidFill>
                  <a:schemeClr val="accent2"/>
                </a:solidFill>
              </a:rPr>
              <a:t>Longer attention to ads</a:t>
            </a:r>
          </a:p>
        </p:txBody>
      </p:sp>
      <p:sp>
        <p:nvSpPr>
          <p:cNvPr id="32772" name="Rectangle 4"/>
          <p:cNvSpPr>
            <a:spLocks noChangeArrowheads="1"/>
          </p:cNvSpPr>
          <p:nvPr/>
        </p:nvSpPr>
        <p:spPr bwMode="auto">
          <a:xfrm>
            <a:off x="4876800" y="2514600"/>
            <a:ext cx="3733800" cy="2667000"/>
          </a:xfrm>
          <a:prstGeom prst="rect">
            <a:avLst/>
          </a:prstGeom>
          <a:noFill/>
          <a:ln w="9525">
            <a:noFill/>
            <a:miter lim="800000"/>
            <a:headEnd/>
            <a:tailEnd/>
          </a:ln>
        </p:spPr>
        <p:txBody>
          <a:bodyPr/>
          <a:lstStyle/>
          <a:p>
            <a:pPr marL="465138" indent="-465138">
              <a:lnSpc>
                <a:spcPct val="80000"/>
              </a:lnSpc>
              <a:spcBef>
                <a:spcPct val="10000"/>
              </a:spcBef>
              <a:buClr>
                <a:schemeClr val="accent2"/>
              </a:buClr>
              <a:buFontTx/>
              <a:buChar char="•"/>
              <a:tabLst>
                <a:tab pos="465138" algn="l"/>
              </a:tabLst>
            </a:pPr>
            <a:r>
              <a:rPr lang="en-US" sz="2600" b="1" dirty="0">
                <a:solidFill>
                  <a:schemeClr val="accent2"/>
                </a:solidFill>
              </a:rPr>
              <a:t>Long lead time</a:t>
            </a:r>
          </a:p>
          <a:p>
            <a:pPr marL="465138" indent="-465138">
              <a:lnSpc>
                <a:spcPct val="80000"/>
              </a:lnSpc>
              <a:spcBef>
                <a:spcPct val="10000"/>
              </a:spcBef>
              <a:buClr>
                <a:schemeClr val="accent2"/>
              </a:buClr>
              <a:buFontTx/>
              <a:buChar char="•"/>
              <a:tabLst>
                <a:tab pos="465138" algn="l"/>
              </a:tabLst>
            </a:pPr>
            <a:r>
              <a:rPr lang="en-US" sz="2600" b="1" dirty="0">
                <a:solidFill>
                  <a:schemeClr val="accent2"/>
                </a:solidFill>
              </a:rPr>
              <a:t>Little flexibility</a:t>
            </a:r>
          </a:p>
          <a:p>
            <a:pPr marL="465138" indent="-465138">
              <a:lnSpc>
                <a:spcPct val="80000"/>
              </a:lnSpc>
              <a:spcBef>
                <a:spcPct val="10000"/>
              </a:spcBef>
              <a:buClr>
                <a:schemeClr val="accent2"/>
              </a:buClr>
              <a:buFontTx/>
              <a:buChar char="•"/>
              <a:tabLst>
                <a:tab pos="465138" algn="l"/>
              </a:tabLst>
            </a:pPr>
            <a:r>
              <a:rPr lang="en-US" sz="2600" b="1" dirty="0">
                <a:solidFill>
                  <a:schemeClr val="accent2"/>
                </a:solidFill>
              </a:rPr>
              <a:t>High cost</a:t>
            </a:r>
          </a:p>
          <a:p>
            <a:pPr marL="465138" indent="-465138">
              <a:lnSpc>
                <a:spcPct val="80000"/>
              </a:lnSpc>
              <a:spcBef>
                <a:spcPct val="10000"/>
              </a:spcBef>
              <a:buClr>
                <a:schemeClr val="accent2"/>
              </a:buClr>
              <a:buFontTx/>
              <a:buChar char="•"/>
              <a:tabLst>
                <a:tab pos="465138" algn="l"/>
              </a:tabLst>
            </a:pPr>
            <a:r>
              <a:rPr lang="en-US" sz="2600" b="1" dirty="0">
                <a:solidFill>
                  <a:schemeClr val="accent2"/>
                </a:solidFill>
              </a:rPr>
              <a:t>Clutter</a:t>
            </a:r>
          </a:p>
          <a:p>
            <a:pPr marL="465138" indent="-465138">
              <a:lnSpc>
                <a:spcPct val="80000"/>
              </a:lnSpc>
              <a:spcBef>
                <a:spcPct val="10000"/>
              </a:spcBef>
              <a:buClr>
                <a:schemeClr val="accent2"/>
              </a:buClr>
              <a:buFontTx/>
              <a:buChar char="•"/>
              <a:tabLst>
                <a:tab pos="465138" algn="l"/>
              </a:tabLst>
            </a:pPr>
            <a:r>
              <a:rPr lang="en-US" sz="2600" b="1" dirty="0">
                <a:solidFill>
                  <a:schemeClr val="accent2"/>
                </a:solidFill>
              </a:rPr>
              <a:t>Declining readership</a:t>
            </a:r>
          </a:p>
        </p:txBody>
      </p:sp>
      <p:sp>
        <p:nvSpPr>
          <p:cNvPr id="32773" name="Line 5"/>
          <p:cNvSpPr>
            <a:spLocks noChangeShapeType="1"/>
          </p:cNvSpPr>
          <p:nvPr/>
        </p:nvSpPr>
        <p:spPr bwMode="auto">
          <a:xfrm>
            <a:off x="4495800" y="1600200"/>
            <a:ext cx="0" cy="4343400"/>
          </a:xfrm>
          <a:prstGeom prst="line">
            <a:avLst/>
          </a:prstGeom>
          <a:noFill/>
          <a:ln w="38100">
            <a:solidFill>
              <a:schemeClr val="accent1"/>
            </a:solidFill>
            <a:round/>
            <a:headEnd/>
            <a:tailEnd/>
          </a:ln>
        </p:spPr>
        <p:txBody>
          <a:bodyPr/>
          <a:lstStyle/>
          <a:p>
            <a:endParaRPr lang="en-US"/>
          </a:p>
        </p:txBody>
      </p:sp>
      <p:sp>
        <p:nvSpPr>
          <p:cNvPr id="32774" name="Line 6"/>
          <p:cNvSpPr>
            <a:spLocks noChangeShapeType="1"/>
          </p:cNvSpPr>
          <p:nvPr/>
        </p:nvSpPr>
        <p:spPr bwMode="auto">
          <a:xfrm>
            <a:off x="381000" y="2209800"/>
            <a:ext cx="8458200" cy="0"/>
          </a:xfrm>
          <a:prstGeom prst="line">
            <a:avLst/>
          </a:prstGeom>
          <a:noFill/>
          <a:ln w="28575">
            <a:solidFill>
              <a:schemeClr val="accent1"/>
            </a:solidFill>
            <a:round/>
            <a:headEnd/>
            <a:tailEnd/>
          </a:ln>
        </p:spPr>
        <p:txBody>
          <a:bodyPr/>
          <a:lstStyle/>
          <a:p>
            <a:endParaRPr lang="en-US"/>
          </a:p>
        </p:txBody>
      </p:sp>
      <p:sp>
        <p:nvSpPr>
          <p:cNvPr id="32775" name="Text Box 7"/>
          <p:cNvSpPr txBox="1">
            <a:spLocks noChangeArrowheads="1"/>
          </p:cNvSpPr>
          <p:nvPr/>
        </p:nvSpPr>
        <p:spPr bwMode="auto">
          <a:xfrm>
            <a:off x="914400" y="1676400"/>
            <a:ext cx="2274888" cy="519113"/>
          </a:xfrm>
          <a:prstGeom prst="rect">
            <a:avLst/>
          </a:prstGeom>
          <a:noFill/>
          <a:ln w="9525">
            <a:noFill/>
            <a:miter lim="800000"/>
            <a:headEnd/>
            <a:tailEnd/>
          </a:ln>
        </p:spPr>
        <p:txBody>
          <a:bodyPr wrap="none">
            <a:spAutoFit/>
          </a:bodyPr>
          <a:lstStyle/>
          <a:p>
            <a:r>
              <a:rPr lang="en-US" sz="2800" b="1" dirty="0">
                <a:solidFill>
                  <a:srgbClr val="00B050"/>
                </a:solidFill>
              </a:rPr>
              <a:t>Advantages</a:t>
            </a:r>
          </a:p>
        </p:txBody>
      </p:sp>
      <p:sp>
        <p:nvSpPr>
          <p:cNvPr id="32776" name="Text Box 8"/>
          <p:cNvSpPr txBox="1">
            <a:spLocks noChangeArrowheads="1"/>
          </p:cNvSpPr>
          <p:nvPr/>
        </p:nvSpPr>
        <p:spPr bwMode="auto">
          <a:xfrm>
            <a:off x="5181600" y="1676400"/>
            <a:ext cx="2805113" cy="519113"/>
          </a:xfrm>
          <a:prstGeom prst="rect">
            <a:avLst/>
          </a:prstGeom>
          <a:noFill/>
          <a:ln w="9525">
            <a:noFill/>
            <a:miter lim="800000"/>
            <a:headEnd/>
            <a:tailEnd/>
          </a:ln>
        </p:spPr>
        <p:txBody>
          <a:bodyPr wrap="none">
            <a:spAutoFit/>
          </a:bodyPr>
          <a:lstStyle/>
          <a:p>
            <a:r>
              <a:rPr lang="en-US" sz="2800" b="1" dirty="0">
                <a:solidFill>
                  <a:srgbClr val="00B050"/>
                </a:solidFill>
              </a:rPr>
              <a:t>Disadvantages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52400" y="90714"/>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33794" name="Rectangle 2"/>
          <p:cNvSpPr>
            <a:spLocks noGrp="1" noChangeArrowheads="1"/>
          </p:cNvSpPr>
          <p:nvPr>
            <p:ph type="title" idx="4294967295"/>
          </p:nvPr>
        </p:nvSpPr>
        <p:spPr>
          <a:xfrm>
            <a:off x="304800" y="228600"/>
            <a:ext cx="8534400" cy="914400"/>
          </a:xfrm>
          <a:noFill/>
        </p:spPr>
        <p:txBody>
          <a:bodyPr wrap="none"/>
          <a:lstStyle/>
          <a:p>
            <a:r>
              <a:rPr lang="en-US" sz="4400" dirty="0">
                <a:solidFill>
                  <a:schemeClr val="accent2"/>
                </a:solidFill>
              </a:rPr>
              <a:t>Newspapers</a:t>
            </a:r>
          </a:p>
        </p:txBody>
      </p:sp>
      <p:sp>
        <p:nvSpPr>
          <p:cNvPr id="33795" name="Rectangle 3"/>
          <p:cNvSpPr>
            <a:spLocks noGrp="1" noChangeArrowheads="1"/>
          </p:cNvSpPr>
          <p:nvPr>
            <p:ph type="body" idx="4294967295"/>
          </p:nvPr>
        </p:nvSpPr>
        <p:spPr>
          <a:xfrm>
            <a:off x="304800" y="2438400"/>
            <a:ext cx="4038600" cy="3505200"/>
          </a:xfrm>
          <a:noFill/>
        </p:spPr>
        <p:txBody>
          <a:bodyPr/>
          <a:lstStyle/>
          <a:p>
            <a:pPr marL="465138" indent="-465138">
              <a:lnSpc>
                <a:spcPct val="80000"/>
              </a:lnSpc>
              <a:buClr>
                <a:schemeClr val="accent2"/>
              </a:buClr>
              <a:tabLst>
                <a:tab pos="465138" algn="l"/>
              </a:tabLst>
            </a:pPr>
            <a:r>
              <a:rPr lang="en-US" sz="2600" dirty="0">
                <a:solidFill>
                  <a:schemeClr val="accent2"/>
                </a:solidFill>
              </a:rPr>
              <a:t>Priority to local ads</a:t>
            </a:r>
          </a:p>
          <a:p>
            <a:pPr marL="465138" indent="-465138">
              <a:lnSpc>
                <a:spcPct val="80000"/>
              </a:lnSpc>
              <a:buClr>
                <a:schemeClr val="accent2"/>
              </a:buClr>
              <a:tabLst>
                <a:tab pos="465138" algn="l"/>
              </a:tabLst>
            </a:pPr>
            <a:r>
              <a:rPr lang="en-US" sz="2600" dirty="0">
                <a:solidFill>
                  <a:schemeClr val="accent2"/>
                </a:solidFill>
              </a:rPr>
              <a:t>Coupons and special response ads</a:t>
            </a:r>
          </a:p>
          <a:p>
            <a:pPr marL="465138" indent="-465138">
              <a:lnSpc>
                <a:spcPct val="80000"/>
              </a:lnSpc>
              <a:buClr>
                <a:schemeClr val="accent2"/>
              </a:buClr>
              <a:tabLst>
                <a:tab pos="465138" algn="l"/>
              </a:tabLst>
            </a:pPr>
            <a:r>
              <a:rPr lang="en-US" sz="2600" dirty="0">
                <a:solidFill>
                  <a:schemeClr val="accent2"/>
                </a:solidFill>
              </a:rPr>
              <a:t>High credibility</a:t>
            </a:r>
          </a:p>
          <a:p>
            <a:pPr marL="465138" indent="-465138">
              <a:lnSpc>
                <a:spcPct val="80000"/>
              </a:lnSpc>
              <a:buClr>
                <a:schemeClr val="accent2"/>
              </a:buClr>
              <a:tabLst>
                <a:tab pos="465138" algn="l"/>
              </a:tabLst>
            </a:pPr>
            <a:r>
              <a:rPr lang="en-US" sz="2600" dirty="0">
                <a:solidFill>
                  <a:schemeClr val="accent2"/>
                </a:solidFill>
              </a:rPr>
              <a:t>Strong audience interest</a:t>
            </a:r>
          </a:p>
          <a:p>
            <a:pPr marL="465138" indent="-465138">
              <a:lnSpc>
                <a:spcPct val="80000"/>
              </a:lnSpc>
              <a:buClr>
                <a:schemeClr val="accent2"/>
              </a:buClr>
              <a:tabLst>
                <a:tab pos="465138" algn="l"/>
              </a:tabLst>
            </a:pPr>
            <a:r>
              <a:rPr lang="en-US" sz="2600" dirty="0">
                <a:solidFill>
                  <a:schemeClr val="accent2"/>
                </a:solidFill>
              </a:rPr>
              <a:t>Longer copy</a:t>
            </a:r>
          </a:p>
          <a:p>
            <a:pPr marL="465138" indent="-465138">
              <a:lnSpc>
                <a:spcPct val="80000"/>
              </a:lnSpc>
              <a:buClr>
                <a:schemeClr val="accent2"/>
              </a:buClr>
              <a:tabLst>
                <a:tab pos="465138" algn="l"/>
              </a:tabLst>
            </a:pPr>
            <a:r>
              <a:rPr lang="en-US" sz="2600" dirty="0">
                <a:solidFill>
                  <a:schemeClr val="accent2"/>
                </a:solidFill>
              </a:rPr>
              <a:t>High flexibility</a:t>
            </a:r>
          </a:p>
          <a:p>
            <a:pPr marL="465138" indent="-465138">
              <a:lnSpc>
                <a:spcPct val="80000"/>
              </a:lnSpc>
              <a:buClr>
                <a:schemeClr val="accent2"/>
              </a:buClr>
              <a:tabLst>
                <a:tab pos="465138" algn="l"/>
              </a:tabLst>
            </a:pPr>
            <a:r>
              <a:rPr lang="en-US" sz="2600" dirty="0">
                <a:solidFill>
                  <a:schemeClr val="accent2"/>
                </a:solidFill>
              </a:rPr>
              <a:t>Cumulative volume discounts</a:t>
            </a:r>
          </a:p>
        </p:txBody>
      </p:sp>
      <p:sp>
        <p:nvSpPr>
          <p:cNvPr id="33796" name="Rectangle 4"/>
          <p:cNvSpPr>
            <a:spLocks noChangeArrowheads="1"/>
          </p:cNvSpPr>
          <p:nvPr/>
        </p:nvSpPr>
        <p:spPr bwMode="auto">
          <a:xfrm>
            <a:off x="4876800" y="2438400"/>
            <a:ext cx="3733800" cy="2971800"/>
          </a:xfrm>
          <a:prstGeom prst="rect">
            <a:avLst/>
          </a:prstGeom>
          <a:noFill/>
          <a:ln w="9525">
            <a:noFill/>
            <a:miter lim="800000"/>
            <a:headEnd/>
            <a:tailEnd/>
          </a:ln>
        </p:spPr>
        <p:txBody>
          <a:bodyPr/>
          <a:lstStyle/>
          <a:p>
            <a:pPr marL="465138" indent="-465138">
              <a:lnSpc>
                <a:spcPct val="80000"/>
              </a:lnSpc>
              <a:spcBef>
                <a:spcPct val="10000"/>
              </a:spcBef>
              <a:buClr>
                <a:schemeClr val="accent2"/>
              </a:buClr>
              <a:buFontTx/>
              <a:buChar char="•"/>
              <a:tabLst>
                <a:tab pos="465138" algn="l"/>
              </a:tabLst>
            </a:pPr>
            <a:r>
              <a:rPr lang="en-US" sz="2600" b="1" dirty="0">
                <a:solidFill>
                  <a:schemeClr val="accent2"/>
                </a:solidFill>
              </a:rPr>
              <a:t>Clutter</a:t>
            </a:r>
          </a:p>
          <a:p>
            <a:pPr marL="465138" indent="-465138">
              <a:lnSpc>
                <a:spcPct val="80000"/>
              </a:lnSpc>
              <a:spcBef>
                <a:spcPct val="10000"/>
              </a:spcBef>
              <a:buClr>
                <a:schemeClr val="accent2"/>
              </a:buClr>
              <a:buFontTx/>
              <a:buChar char="•"/>
              <a:tabLst>
                <a:tab pos="465138" algn="l"/>
              </a:tabLst>
            </a:pPr>
            <a:r>
              <a:rPr lang="en-US" sz="2600" b="1" dirty="0">
                <a:solidFill>
                  <a:schemeClr val="accent2"/>
                </a:solidFill>
              </a:rPr>
              <a:t>Short time span</a:t>
            </a:r>
          </a:p>
          <a:p>
            <a:pPr marL="465138" indent="-465138">
              <a:lnSpc>
                <a:spcPct val="80000"/>
              </a:lnSpc>
              <a:spcBef>
                <a:spcPct val="10000"/>
              </a:spcBef>
              <a:buClr>
                <a:schemeClr val="accent2"/>
              </a:buClr>
              <a:buFontTx/>
              <a:buChar char="•"/>
              <a:tabLst>
                <a:tab pos="465138" algn="l"/>
              </a:tabLst>
            </a:pPr>
            <a:r>
              <a:rPr lang="en-US" sz="2600" b="1" dirty="0">
                <a:solidFill>
                  <a:schemeClr val="accent2"/>
                </a:solidFill>
              </a:rPr>
              <a:t>Poor quality reproduction</a:t>
            </a:r>
          </a:p>
          <a:p>
            <a:pPr marL="465138" indent="-465138">
              <a:lnSpc>
                <a:spcPct val="80000"/>
              </a:lnSpc>
              <a:spcBef>
                <a:spcPct val="10000"/>
              </a:spcBef>
              <a:buClr>
                <a:schemeClr val="accent2"/>
              </a:buClr>
              <a:buFontTx/>
              <a:buChar char="•"/>
              <a:tabLst>
                <a:tab pos="465138" algn="l"/>
              </a:tabLst>
            </a:pPr>
            <a:r>
              <a:rPr lang="en-US" sz="2600" b="1" dirty="0">
                <a:solidFill>
                  <a:schemeClr val="accent2"/>
                </a:solidFill>
              </a:rPr>
              <a:t>Limited audience</a:t>
            </a:r>
          </a:p>
          <a:p>
            <a:pPr marL="465138" indent="-465138">
              <a:lnSpc>
                <a:spcPct val="80000"/>
              </a:lnSpc>
              <a:spcBef>
                <a:spcPct val="10000"/>
              </a:spcBef>
              <a:buClr>
                <a:schemeClr val="accent2"/>
              </a:buClr>
              <a:buFontTx/>
              <a:buChar char="•"/>
              <a:tabLst>
                <a:tab pos="465138" algn="l"/>
              </a:tabLst>
            </a:pPr>
            <a:r>
              <a:rPr lang="en-US" sz="2600" b="1" dirty="0">
                <a:solidFill>
                  <a:schemeClr val="accent2"/>
                </a:solidFill>
              </a:rPr>
              <a:t>Poor national buying procedures</a:t>
            </a:r>
          </a:p>
        </p:txBody>
      </p:sp>
      <p:sp>
        <p:nvSpPr>
          <p:cNvPr id="33797" name="Line 5"/>
          <p:cNvSpPr>
            <a:spLocks noChangeShapeType="1"/>
          </p:cNvSpPr>
          <p:nvPr/>
        </p:nvSpPr>
        <p:spPr bwMode="auto">
          <a:xfrm>
            <a:off x="4495800" y="1600200"/>
            <a:ext cx="0" cy="4343400"/>
          </a:xfrm>
          <a:prstGeom prst="line">
            <a:avLst/>
          </a:prstGeom>
          <a:noFill/>
          <a:ln w="38100">
            <a:solidFill>
              <a:schemeClr val="accent1"/>
            </a:solidFill>
            <a:round/>
            <a:headEnd/>
            <a:tailEnd/>
          </a:ln>
        </p:spPr>
        <p:txBody>
          <a:bodyPr/>
          <a:lstStyle/>
          <a:p>
            <a:endParaRPr lang="en-US"/>
          </a:p>
        </p:txBody>
      </p:sp>
      <p:sp>
        <p:nvSpPr>
          <p:cNvPr id="33798" name="Line 6"/>
          <p:cNvSpPr>
            <a:spLocks noChangeShapeType="1"/>
          </p:cNvSpPr>
          <p:nvPr/>
        </p:nvSpPr>
        <p:spPr bwMode="auto">
          <a:xfrm>
            <a:off x="381000" y="2209800"/>
            <a:ext cx="8458200" cy="0"/>
          </a:xfrm>
          <a:prstGeom prst="line">
            <a:avLst/>
          </a:prstGeom>
          <a:noFill/>
          <a:ln w="28575">
            <a:solidFill>
              <a:schemeClr val="accent1"/>
            </a:solidFill>
            <a:round/>
            <a:headEnd/>
            <a:tailEnd/>
          </a:ln>
        </p:spPr>
        <p:txBody>
          <a:bodyPr/>
          <a:lstStyle/>
          <a:p>
            <a:endParaRPr lang="en-US"/>
          </a:p>
        </p:txBody>
      </p:sp>
      <p:sp>
        <p:nvSpPr>
          <p:cNvPr id="33799" name="Text Box 7"/>
          <p:cNvSpPr txBox="1">
            <a:spLocks noChangeArrowheads="1"/>
          </p:cNvSpPr>
          <p:nvPr/>
        </p:nvSpPr>
        <p:spPr bwMode="auto">
          <a:xfrm>
            <a:off x="914400" y="1676400"/>
            <a:ext cx="2274888" cy="519113"/>
          </a:xfrm>
          <a:prstGeom prst="rect">
            <a:avLst/>
          </a:prstGeom>
          <a:noFill/>
          <a:ln w="9525">
            <a:noFill/>
            <a:miter lim="800000"/>
            <a:headEnd/>
            <a:tailEnd/>
          </a:ln>
        </p:spPr>
        <p:txBody>
          <a:bodyPr wrap="none">
            <a:spAutoFit/>
          </a:bodyPr>
          <a:lstStyle/>
          <a:p>
            <a:r>
              <a:rPr lang="en-US" sz="2800" b="1" dirty="0">
                <a:solidFill>
                  <a:srgbClr val="00B050"/>
                </a:solidFill>
              </a:rPr>
              <a:t>Advantages</a:t>
            </a:r>
          </a:p>
        </p:txBody>
      </p:sp>
      <p:sp>
        <p:nvSpPr>
          <p:cNvPr id="33800" name="Text Box 8"/>
          <p:cNvSpPr txBox="1">
            <a:spLocks noChangeArrowheads="1"/>
          </p:cNvSpPr>
          <p:nvPr/>
        </p:nvSpPr>
        <p:spPr bwMode="auto">
          <a:xfrm>
            <a:off x="5181600" y="1676400"/>
            <a:ext cx="2805113" cy="519113"/>
          </a:xfrm>
          <a:prstGeom prst="rect">
            <a:avLst/>
          </a:prstGeom>
          <a:noFill/>
          <a:ln w="9525">
            <a:noFill/>
            <a:miter lim="800000"/>
            <a:headEnd/>
            <a:tailEnd/>
          </a:ln>
        </p:spPr>
        <p:txBody>
          <a:bodyPr wrap="none">
            <a:spAutoFit/>
          </a:bodyPr>
          <a:lstStyle/>
          <a:p>
            <a:r>
              <a:rPr lang="en-US" sz="2800" b="1" dirty="0">
                <a:solidFill>
                  <a:srgbClr val="00B050"/>
                </a:solidFill>
              </a:rPr>
              <a:t>Disadvantages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76200"/>
            <a:ext cx="8851392" cy="1159329"/>
          </a:xfrm>
          <a:prstGeom prst="rect">
            <a:avLst/>
          </a:prstGeom>
          <a:solidFill>
            <a:srgbClr val="FFC000">
              <a:alpha val="50000"/>
            </a:srgbClr>
          </a:solidFill>
          <a:ln w="9525">
            <a:noFill/>
            <a:miter lim="800000"/>
            <a:headEnd/>
            <a:tailEnd/>
          </a:ln>
        </p:spPr>
        <p:txBody>
          <a:bodyPr wrap="none" anchor="ctr"/>
          <a:lstStyle/>
          <a:p>
            <a:endParaRPr lang="en-US"/>
          </a:p>
        </p:txBody>
      </p:sp>
      <p:sp>
        <p:nvSpPr>
          <p:cNvPr id="30724" name="Rectangle 3"/>
          <p:cNvSpPr>
            <a:spLocks noGrp="1" noChangeArrowheads="1"/>
          </p:cNvSpPr>
          <p:nvPr>
            <p:ph type="title" idx="4294967295"/>
          </p:nvPr>
        </p:nvSpPr>
        <p:spPr>
          <a:xfrm>
            <a:off x="0" y="182880"/>
            <a:ext cx="9144000" cy="914400"/>
          </a:xfrm>
        </p:spPr>
        <p:txBody>
          <a:bodyPr/>
          <a:lstStyle/>
          <a:p>
            <a:pPr eaLnBrk="1" hangingPunct="1"/>
            <a:r>
              <a:rPr lang="en-US" sz="4000" dirty="0" smtClean="0">
                <a:solidFill>
                  <a:schemeClr val="accent2"/>
                </a:solidFill>
              </a:rPr>
              <a:t>Alternative Media</a:t>
            </a:r>
          </a:p>
        </p:txBody>
      </p:sp>
      <p:sp>
        <p:nvSpPr>
          <p:cNvPr id="30725" name="Rectangle 3"/>
          <p:cNvSpPr txBox="1">
            <a:spLocks noChangeArrowheads="1"/>
          </p:cNvSpPr>
          <p:nvPr/>
        </p:nvSpPr>
        <p:spPr bwMode="auto">
          <a:xfrm>
            <a:off x="1371600" y="1676400"/>
            <a:ext cx="6400800" cy="2133600"/>
          </a:xfrm>
          <a:prstGeom prst="rect">
            <a:avLst/>
          </a:prstGeom>
          <a:noFill/>
          <a:ln w="9525">
            <a:noFill/>
            <a:miter lim="800000"/>
            <a:headEnd/>
            <a:tailEnd/>
          </a:ln>
        </p:spPr>
        <p:txBody>
          <a:bodyPr/>
          <a:lstStyle/>
          <a:p>
            <a:pPr marL="342900" indent="-342900" eaLnBrk="0" hangingPunct="0">
              <a:spcBef>
                <a:spcPct val="10000"/>
              </a:spcBef>
              <a:buClr>
                <a:schemeClr val="accent2"/>
              </a:buClr>
              <a:buFontTx/>
              <a:buChar char="•"/>
              <a:tabLst>
                <a:tab pos="0" algn="l"/>
              </a:tabLst>
            </a:pPr>
            <a:r>
              <a:rPr lang="en-US" sz="2800" b="1" dirty="0">
                <a:solidFill>
                  <a:schemeClr val="accent2"/>
                </a:solidFill>
              </a:rPr>
              <a:t>Package insert programs (PIPs)</a:t>
            </a:r>
          </a:p>
          <a:p>
            <a:pPr marL="342900" indent="-342900" eaLnBrk="0" hangingPunct="0">
              <a:spcBef>
                <a:spcPct val="10000"/>
              </a:spcBef>
              <a:buClr>
                <a:schemeClr val="accent2"/>
              </a:buClr>
              <a:buFontTx/>
              <a:buChar char="•"/>
              <a:tabLst>
                <a:tab pos="0" algn="l"/>
              </a:tabLst>
            </a:pPr>
            <a:r>
              <a:rPr lang="en-US" sz="2800" b="1" dirty="0">
                <a:solidFill>
                  <a:schemeClr val="accent2"/>
                </a:solidFill>
              </a:rPr>
              <a:t>Ride-a-longs</a:t>
            </a:r>
          </a:p>
          <a:p>
            <a:pPr marL="342900" indent="-342900" eaLnBrk="0" hangingPunct="0">
              <a:spcBef>
                <a:spcPct val="10000"/>
              </a:spcBef>
              <a:buClr>
                <a:schemeClr val="accent2"/>
              </a:buClr>
              <a:buFontTx/>
              <a:buChar char="•"/>
              <a:tabLst>
                <a:tab pos="0" algn="l"/>
              </a:tabLst>
            </a:pPr>
            <a:r>
              <a:rPr lang="en-US" sz="2800" b="1" dirty="0">
                <a:solidFill>
                  <a:schemeClr val="accent2"/>
                </a:solidFill>
              </a:rPr>
              <a:t>Statement stuffers</a:t>
            </a:r>
          </a:p>
          <a:p>
            <a:pPr marL="342900" indent="-342900" eaLnBrk="0" hangingPunct="0">
              <a:spcBef>
                <a:spcPct val="10000"/>
              </a:spcBef>
              <a:buClr>
                <a:schemeClr val="accent2"/>
              </a:buClr>
              <a:buFontTx/>
              <a:buChar char="•"/>
              <a:tabLst>
                <a:tab pos="0" algn="l"/>
              </a:tabLst>
            </a:pPr>
            <a:r>
              <a:rPr lang="en-US" sz="2800" b="1" dirty="0">
                <a:solidFill>
                  <a:schemeClr val="accent2"/>
                </a:solidFill>
              </a:rPr>
              <a:t>Card packs</a:t>
            </a:r>
          </a:p>
        </p:txBody>
      </p:sp>
      <p:pic>
        <p:nvPicPr>
          <p:cNvPr id="5" name="Picture 4" descr="CreativeAd13.bmp"/>
          <p:cNvPicPr>
            <a:picLocks noChangeAspect="1"/>
          </p:cNvPicPr>
          <p:nvPr/>
        </p:nvPicPr>
        <p:blipFill>
          <a:blip r:embed="rId2" cstate="print"/>
          <a:stretch>
            <a:fillRect/>
          </a:stretch>
        </p:blipFill>
        <p:spPr>
          <a:xfrm>
            <a:off x="5257800" y="3429000"/>
            <a:ext cx="3048000" cy="2133600"/>
          </a:xfrm>
          <a:prstGeom prst="rect">
            <a:avLst/>
          </a:prstGeom>
        </p:spPr>
      </p:pic>
      <p:pic>
        <p:nvPicPr>
          <p:cNvPr id="7" name="Picture 6" descr="CreativeAd2.bmp"/>
          <p:cNvPicPr>
            <a:picLocks noChangeAspect="1"/>
          </p:cNvPicPr>
          <p:nvPr/>
        </p:nvPicPr>
        <p:blipFill>
          <a:blip r:embed="rId3" cstate="print"/>
          <a:stretch>
            <a:fillRect/>
          </a:stretch>
        </p:blipFill>
        <p:spPr>
          <a:xfrm>
            <a:off x="838200" y="4343400"/>
            <a:ext cx="2641600" cy="1981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90714"/>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39946" name="Rectangle 8"/>
          <p:cNvSpPr>
            <a:spLocks noChangeArrowheads="1"/>
          </p:cNvSpPr>
          <p:nvPr/>
        </p:nvSpPr>
        <p:spPr bwMode="auto">
          <a:xfrm>
            <a:off x="304800" y="156030"/>
            <a:ext cx="8534400" cy="1066800"/>
          </a:xfrm>
          <a:prstGeom prst="rect">
            <a:avLst/>
          </a:prstGeom>
          <a:noFill/>
          <a:ln w="9525">
            <a:noFill/>
            <a:miter lim="800000"/>
            <a:headEnd/>
            <a:tailEnd/>
          </a:ln>
        </p:spPr>
        <p:txBody>
          <a:bodyPr lIns="92075" tIns="46038" rIns="92075" bIns="46038" anchor="ctr"/>
          <a:lstStyle/>
          <a:p>
            <a:pPr algn="ctr" eaLnBrk="0" hangingPunct="0"/>
            <a:r>
              <a:rPr lang="en-US" sz="3200" b="1" dirty="0">
                <a:solidFill>
                  <a:schemeClr val="accent2"/>
                </a:solidFill>
              </a:rPr>
              <a:t>Developing Logical Combinations of </a:t>
            </a:r>
            <a:r>
              <a:rPr lang="en-US" sz="3200" b="1" dirty="0" smtClean="0">
                <a:solidFill>
                  <a:schemeClr val="accent2"/>
                </a:solidFill>
              </a:rPr>
              <a:t>Media – Fig 8.9</a:t>
            </a:r>
            <a:endParaRPr lang="en-US" sz="3200" b="1" dirty="0">
              <a:solidFill>
                <a:schemeClr val="accent2"/>
              </a:solidFill>
            </a:endParaRPr>
          </a:p>
        </p:txBody>
      </p:sp>
      <p:pic>
        <p:nvPicPr>
          <p:cNvPr id="39947" name="Picture 9" descr="FG"/>
          <p:cNvPicPr>
            <a:picLocks noChangeAspect="1" noChangeArrowheads="1"/>
          </p:cNvPicPr>
          <p:nvPr/>
        </p:nvPicPr>
        <p:blipFill>
          <a:blip r:embed="rId3" cstate="print"/>
          <a:srcRect t="1755"/>
          <a:stretch>
            <a:fillRect/>
          </a:stretch>
        </p:blipFill>
        <p:spPr bwMode="auto">
          <a:xfrm>
            <a:off x="304800" y="1676400"/>
            <a:ext cx="8458201" cy="39471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39538" y="1600200"/>
            <a:ext cx="10449910" cy="4160783"/>
            <a:chOff x="-162910" y="1592317"/>
            <a:chExt cx="10449910" cy="4160783"/>
          </a:xfrm>
        </p:grpSpPr>
        <p:graphicFrame>
          <p:nvGraphicFramePr>
            <p:cNvPr id="4" name="Chart 3"/>
            <p:cNvGraphicFramePr/>
            <p:nvPr/>
          </p:nvGraphicFramePr>
          <p:xfrm>
            <a:off x="-162910" y="1592317"/>
            <a:ext cx="62484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267200" y="1600200"/>
            <a:ext cx="6019800" cy="4152900"/>
          </p:xfrm>
          <a:graphic>
            <a:graphicData uri="http://schemas.openxmlformats.org/drawingml/2006/chart">
              <c:chart xmlns:c="http://schemas.openxmlformats.org/drawingml/2006/chart" xmlns:r="http://schemas.openxmlformats.org/officeDocument/2006/relationships" r:id="rId3"/>
            </a:graphicData>
          </a:graphic>
        </p:graphicFrame>
      </p:grpSp>
      <p:sp>
        <p:nvSpPr>
          <p:cNvPr id="5" name="Rectangle 2"/>
          <p:cNvSpPr>
            <a:spLocks noChangeArrowheads="1"/>
          </p:cNvSpPr>
          <p:nvPr/>
        </p:nvSpPr>
        <p:spPr bwMode="auto">
          <a:xfrm>
            <a:off x="152400" y="105228"/>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7" name="Rectangle 2"/>
          <p:cNvSpPr txBox="1">
            <a:spLocks noChangeArrowheads="1"/>
          </p:cNvSpPr>
          <p:nvPr/>
        </p:nvSpPr>
        <p:spPr bwMode="auto">
          <a:xfrm>
            <a:off x="304800" y="228600"/>
            <a:ext cx="8534400" cy="91440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accent2"/>
                </a:solidFill>
                <a:effectLst/>
                <a:uLnTx/>
                <a:uFillTx/>
                <a:latin typeface="+mj-lt"/>
                <a:ea typeface="+mj-ea"/>
                <a:cs typeface="+mj-cs"/>
              </a:rPr>
              <a:t>Media Spending</a:t>
            </a:r>
            <a:endParaRPr kumimoji="0" lang="en-US" sz="4400" b="1"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35842" name="Rectangle 2"/>
          <p:cNvSpPr>
            <a:spLocks noGrp="1" noChangeArrowheads="1"/>
          </p:cNvSpPr>
          <p:nvPr>
            <p:ph type="title" idx="4294967295"/>
          </p:nvPr>
        </p:nvSpPr>
        <p:spPr>
          <a:xfrm>
            <a:off x="304800" y="152400"/>
            <a:ext cx="8534400" cy="1219200"/>
          </a:xfrm>
          <a:noFill/>
          <a:ln/>
        </p:spPr>
        <p:txBody>
          <a:bodyPr wrap="none"/>
          <a:lstStyle/>
          <a:p>
            <a:r>
              <a:rPr lang="en-US" sz="4400" dirty="0">
                <a:solidFill>
                  <a:schemeClr val="accent2"/>
                </a:solidFill>
              </a:rPr>
              <a:t>B-to-B Advertising</a:t>
            </a:r>
          </a:p>
        </p:txBody>
      </p:sp>
      <p:sp>
        <p:nvSpPr>
          <p:cNvPr id="35843" name="Rectangle 3"/>
          <p:cNvSpPr>
            <a:spLocks noGrp="1" noChangeArrowheads="1"/>
          </p:cNvSpPr>
          <p:nvPr>
            <p:ph type="body" idx="4294967295"/>
          </p:nvPr>
        </p:nvSpPr>
        <p:spPr>
          <a:xfrm>
            <a:off x="609600" y="2057400"/>
            <a:ext cx="8001000" cy="3429000"/>
          </a:xfrm>
          <a:noFill/>
        </p:spPr>
        <p:txBody>
          <a:bodyPr/>
          <a:lstStyle/>
          <a:p>
            <a:pPr marL="465138" indent="-465138">
              <a:buClr>
                <a:schemeClr val="accent2"/>
              </a:buClr>
              <a:tabLst>
                <a:tab pos="465138" algn="l"/>
              </a:tabLst>
            </a:pPr>
            <a:r>
              <a:rPr lang="en-US" sz="2800" dirty="0">
                <a:solidFill>
                  <a:schemeClr val="accent2"/>
                </a:solidFill>
              </a:rPr>
              <a:t>Shift in media buys</a:t>
            </a:r>
          </a:p>
          <a:p>
            <a:pPr marL="1020763" lvl="1">
              <a:buClr>
                <a:schemeClr val="accent2"/>
              </a:buClr>
              <a:tabLst>
                <a:tab pos="465138" algn="l"/>
              </a:tabLst>
            </a:pPr>
            <a:r>
              <a:rPr lang="en-US" sz="2400" dirty="0" smtClean="0">
                <a:solidFill>
                  <a:schemeClr val="accent2"/>
                </a:solidFill>
              </a:rPr>
              <a:t>Approximately half of </a:t>
            </a:r>
            <a:r>
              <a:rPr lang="en-US" sz="2400" dirty="0">
                <a:solidFill>
                  <a:schemeClr val="accent2"/>
                </a:solidFill>
              </a:rPr>
              <a:t>all b-to-b ad dollars are in non-business environments</a:t>
            </a:r>
          </a:p>
          <a:p>
            <a:pPr marL="465138" indent="-465138">
              <a:buClr>
                <a:schemeClr val="accent2"/>
              </a:buClr>
              <a:tabLst>
                <a:tab pos="465138" algn="l"/>
              </a:tabLst>
            </a:pPr>
            <a:r>
              <a:rPr lang="en-US" sz="2800" dirty="0">
                <a:solidFill>
                  <a:schemeClr val="accent2"/>
                </a:solidFill>
              </a:rPr>
              <a:t>Reasons for shift</a:t>
            </a:r>
          </a:p>
          <a:p>
            <a:pPr marL="1020763" lvl="1">
              <a:buClr>
                <a:schemeClr val="accent2"/>
              </a:buClr>
              <a:tabLst>
                <a:tab pos="465138" algn="l"/>
              </a:tabLst>
            </a:pPr>
            <a:r>
              <a:rPr lang="en-US" sz="2400" dirty="0">
                <a:solidFill>
                  <a:schemeClr val="accent2"/>
                </a:solidFill>
              </a:rPr>
              <a:t>Business decision makers are consumers.</a:t>
            </a:r>
          </a:p>
          <a:p>
            <a:pPr marL="1020763" lvl="1">
              <a:buClr>
                <a:schemeClr val="accent2"/>
              </a:buClr>
              <a:tabLst>
                <a:tab pos="465138" algn="l"/>
              </a:tabLst>
            </a:pPr>
            <a:r>
              <a:rPr lang="en-US" sz="2400" dirty="0">
                <a:solidFill>
                  <a:schemeClr val="accent2"/>
                </a:solidFill>
              </a:rPr>
              <a:t>Business decision makers are difficult to reach at work.</a:t>
            </a:r>
          </a:p>
          <a:p>
            <a:pPr marL="1020763" lvl="1">
              <a:buClr>
                <a:schemeClr val="accent2"/>
              </a:buClr>
              <a:tabLst>
                <a:tab pos="465138" algn="l"/>
              </a:tabLst>
            </a:pPr>
            <a:r>
              <a:rPr lang="en-US" sz="2400" dirty="0">
                <a:solidFill>
                  <a:schemeClr val="accent2"/>
                </a:solidFill>
              </a:rPr>
              <a:t>Clutter among business outlets.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37890" name="Rectangle 2"/>
          <p:cNvSpPr>
            <a:spLocks noGrp="1" noChangeArrowheads="1"/>
          </p:cNvSpPr>
          <p:nvPr>
            <p:ph type="title" idx="4294967295"/>
          </p:nvPr>
        </p:nvSpPr>
        <p:spPr>
          <a:xfrm>
            <a:off x="304800" y="0"/>
            <a:ext cx="8534400" cy="1371600"/>
          </a:xfrm>
          <a:noFill/>
        </p:spPr>
        <p:txBody>
          <a:bodyPr wrap="none"/>
          <a:lstStyle/>
          <a:p>
            <a:r>
              <a:rPr lang="en-US" sz="3600" dirty="0">
                <a:solidFill>
                  <a:schemeClr val="accent2"/>
                </a:solidFill>
              </a:rPr>
              <a:t>Media Selection</a:t>
            </a:r>
            <a:br>
              <a:rPr lang="en-US" sz="3600" dirty="0">
                <a:solidFill>
                  <a:schemeClr val="accent2"/>
                </a:solidFill>
              </a:rPr>
            </a:br>
            <a:r>
              <a:rPr lang="en-US" sz="3600" dirty="0">
                <a:solidFill>
                  <a:schemeClr val="accent2"/>
                </a:solidFill>
              </a:rPr>
              <a:t>International Markets</a:t>
            </a:r>
          </a:p>
        </p:txBody>
      </p:sp>
      <p:sp>
        <p:nvSpPr>
          <p:cNvPr id="37891" name="Rectangle 3"/>
          <p:cNvSpPr>
            <a:spLocks noGrp="1" noChangeArrowheads="1"/>
          </p:cNvSpPr>
          <p:nvPr>
            <p:ph type="body" idx="4294967295"/>
          </p:nvPr>
        </p:nvSpPr>
        <p:spPr>
          <a:xfrm>
            <a:off x="1447800" y="2362200"/>
            <a:ext cx="6324600" cy="2133600"/>
          </a:xfrm>
          <a:noFill/>
        </p:spPr>
        <p:txBody>
          <a:bodyPr/>
          <a:lstStyle/>
          <a:p>
            <a:pPr marL="465138" indent="-465138">
              <a:buClr>
                <a:schemeClr val="accent2"/>
              </a:buClr>
              <a:tabLst>
                <a:tab pos="465138" algn="l"/>
              </a:tabLst>
            </a:pPr>
            <a:r>
              <a:rPr lang="en-US" sz="2800" dirty="0">
                <a:solidFill>
                  <a:schemeClr val="accent2"/>
                </a:solidFill>
              </a:rPr>
              <a:t>Media importance varies</a:t>
            </a:r>
          </a:p>
          <a:p>
            <a:pPr marL="465138" indent="-465138">
              <a:buClr>
                <a:schemeClr val="accent2"/>
              </a:buClr>
              <a:tabLst>
                <a:tab pos="465138" algn="l"/>
              </a:tabLst>
            </a:pPr>
            <a:r>
              <a:rPr lang="en-US" sz="2800" dirty="0">
                <a:solidFill>
                  <a:schemeClr val="accent2"/>
                </a:solidFill>
              </a:rPr>
              <a:t>Media viewing habits vary</a:t>
            </a:r>
          </a:p>
          <a:p>
            <a:pPr marL="465138" indent="-465138">
              <a:buClr>
                <a:schemeClr val="accent2"/>
              </a:buClr>
              <a:tabLst>
                <a:tab pos="465138" algn="l"/>
              </a:tabLst>
            </a:pPr>
            <a:r>
              <a:rPr lang="en-US" sz="2800" dirty="0">
                <a:solidFill>
                  <a:schemeClr val="accent2"/>
                </a:solidFill>
              </a:rPr>
              <a:t>Media buying is different</a:t>
            </a:r>
          </a:p>
          <a:p>
            <a:pPr marL="465138" indent="-465138">
              <a:buClr>
                <a:schemeClr val="accent2"/>
              </a:buClr>
              <a:tabLst>
                <a:tab pos="465138" algn="l"/>
              </a:tabLst>
            </a:pPr>
            <a:r>
              <a:rPr lang="en-US" sz="2800" dirty="0">
                <a:solidFill>
                  <a:schemeClr val="accent2"/>
                </a:solidFill>
              </a:rPr>
              <a:t>Cultural mores vary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graphicFrame>
        <p:nvGraphicFramePr>
          <p:cNvPr id="8" name="Table 7"/>
          <p:cNvGraphicFramePr>
            <a:graphicFrameLocks noGrp="1"/>
          </p:cNvGraphicFramePr>
          <p:nvPr/>
        </p:nvGraphicFramePr>
        <p:xfrm>
          <a:off x="228600" y="1447800"/>
          <a:ext cx="8686802" cy="4419600"/>
        </p:xfrm>
        <a:graphic>
          <a:graphicData uri="http://schemas.openxmlformats.org/drawingml/2006/table">
            <a:tbl>
              <a:tblPr/>
              <a:tblGrid>
                <a:gridCol w="1818234"/>
                <a:gridCol w="1149023"/>
                <a:gridCol w="1098518"/>
                <a:gridCol w="808104"/>
                <a:gridCol w="997503"/>
                <a:gridCol w="1026966"/>
                <a:gridCol w="757598"/>
                <a:gridCol w="1030856"/>
              </a:tblGrid>
              <a:tr h="400704">
                <a:tc>
                  <a:txBody>
                    <a:bodyPr/>
                    <a:lstStyle/>
                    <a:p>
                      <a:pPr algn="l" fontAlgn="b"/>
                      <a:endParaRPr lang="en-US" sz="1600" b="0" i="0" u="none" strike="noStrike" dirty="0">
                        <a:solidFill>
                          <a:schemeClr val="accent2"/>
                        </a:solidFill>
                        <a:latin typeface="Tahoma" pitchFamily="34" charset="0"/>
                        <a:ea typeface="Tahoma" pitchFamily="34" charset="0"/>
                        <a:cs typeface="Tahoma" pitchFamily="34" charset="0"/>
                      </a:endParaRPr>
                    </a:p>
                  </a:txBody>
                  <a:tcPr marL="8709" marR="8709" marT="8709" marB="0" anchor="b">
                    <a:lnL>
                      <a:noFill/>
                    </a:lnL>
                    <a:lnR>
                      <a:noFill/>
                    </a:lnR>
                    <a:lnT>
                      <a:noFill/>
                    </a:lnT>
                    <a:lnB>
                      <a:noFill/>
                    </a:lnB>
                    <a:noFill/>
                  </a:tcPr>
                </a:tc>
                <a:tc>
                  <a:txBody>
                    <a:bodyPr/>
                    <a:lstStyle/>
                    <a:p>
                      <a:pPr algn="l" fontAlgn="b"/>
                      <a:endParaRPr lang="en-US" sz="1600" b="0" i="0" u="none" strike="noStrike" dirty="0">
                        <a:solidFill>
                          <a:schemeClr val="accent2"/>
                        </a:solidFill>
                        <a:latin typeface="Tahoma" pitchFamily="34" charset="0"/>
                        <a:ea typeface="Tahoma" pitchFamily="34" charset="0"/>
                        <a:cs typeface="Tahoma" pitchFamily="34" charset="0"/>
                      </a:endParaRPr>
                    </a:p>
                  </a:txBody>
                  <a:tcPr marL="8709" marR="8709" marT="8709" marB="0" anchor="b">
                    <a:lnL>
                      <a:noFill/>
                    </a:lnL>
                    <a:lnR>
                      <a:noFill/>
                    </a:lnR>
                    <a:lnT>
                      <a:noFill/>
                    </a:lnT>
                    <a:lnB>
                      <a:noFill/>
                    </a:lnB>
                    <a:noFill/>
                  </a:tcPr>
                </a:tc>
                <a:tc>
                  <a:txBody>
                    <a:bodyPr/>
                    <a:lstStyle/>
                    <a:p>
                      <a:pPr algn="l" fontAlgn="b"/>
                      <a:endParaRPr lang="en-US" sz="1600" b="0" i="0" u="none" strike="noStrike" dirty="0">
                        <a:solidFill>
                          <a:schemeClr val="accent2"/>
                        </a:solidFill>
                        <a:latin typeface="Tahoma" pitchFamily="34" charset="0"/>
                        <a:ea typeface="Tahoma" pitchFamily="34" charset="0"/>
                        <a:cs typeface="Tahoma" pitchFamily="34" charset="0"/>
                      </a:endParaRPr>
                    </a:p>
                  </a:txBody>
                  <a:tcPr marL="8709" marR="8709" marT="8709" marB="0" anchor="b">
                    <a:lnL>
                      <a:noFill/>
                    </a:lnL>
                    <a:lnR>
                      <a:noFill/>
                    </a:lnR>
                    <a:lnT>
                      <a:noFill/>
                    </a:lnT>
                    <a:lnB>
                      <a:noFill/>
                    </a:lnB>
                    <a:noFill/>
                  </a:tcPr>
                </a:tc>
                <a:tc>
                  <a:txBody>
                    <a:bodyPr/>
                    <a:lstStyle/>
                    <a:p>
                      <a:pPr algn="l" fontAlgn="b"/>
                      <a:endParaRPr lang="en-US" sz="1600" b="0" i="0" u="none" strike="noStrike" dirty="0">
                        <a:solidFill>
                          <a:schemeClr val="accent2"/>
                        </a:solidFill>
                        <a:latin typeface="Tahoma" pitchFamily="34" charset="0"/>
                        <a:ea typeface="Tahoma" pitchFamily="34" charset="0"/>
                        <a:cs typeface="Tahoma" pitchFamily="34" charset="0"/>
                      </a:endParaRPr>
                    </a:p>
                  </a:txBody>
                  <a:tcPr marL="8709" marR="8709" marT="8709" marB="0" anchor="b">
                    <a:lnL>
                      <a:noFill/>
                    </a:lnL>
                    <a:lnR>
                      <a:noFill/>
                    </a:lnR>
                    <a:lnT>
                      <a:noFill/>
                    </a:lnT>
                    <a:lnB>
                      <a:noFill/>
                    </a:lnB>
                    <a:noFill/>
                  </a:tcPr>
                </a:tc>
                <a:tc gridSpan="4">
                  <a:txBody>
                    <a:bodyPr/>
                    <a:lstStyle/>
                    <a:p>
                      <a:pPr algn="ctr" fontAlgn="b"/>
                      <a:r>
                        <a:rPr lang="en-US" sz="2000" b="1" i="0" u="sng" strike="noStrike" dirty="0">
                          <a:solidFill>
                            <a:schemeClr val="accent2"/>
                          </a:solidFill>
                          <a:latin typeface="Tahoma" pitchFamily="34" charset="0"/>
                          <a:ea typeface="Tahoma" pitchFamily="34" charset="0"/>
                          <a:cs typeface="Tahoma" pitchFamily="34" charset="0"/>
                        </a:rPr>
                        <a:t>Target Market (20 Million)</a:t>
                      </a:r>
                    </a:p>
                  </a:txBody>
                  <a:tcPr marL="8709" marR="8709" marT="8709"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033328">
                <a:tc>
                  <a:txBody>
                    <a:bodyPr/>
                    <a:lstStyle/>
                    <a:p>
                      <a:pPr algn="l" fontAlgn="b"/>
                      <a:endParaRPr lang="en-US" sz="1600" b="0" i="0" u="none" strike="noStrike" dirty="0">
                        <a:solidFill>
                          <a:schemeClr val="accent2"/>
                        </a:solidFill>
                        <a:latin typeface="Tahoma" pitchFamily="34" charset="0"/>
                        <a:ea typeface="Tahoma" pitchFamily="34" charset="0"/>
                        <a:cs typeface="Tahoma" pitchFamily="34" charset="0"/>
                      </a:endParaRPr>
                    </a:p>
                  </a:txBody>
                  <a:tcPr marL="8709" marR="8709" marT="8709" marB="0" anchor="b">
                    <a:lnL>
                      <a:noFill/>
                    </a:lnL>
                    <a:lnR>
                      <a:noFill/>
                    </a:lnR>
                    <a:lnT>
                      <a:noFill/>
                    </a:lnT>
                    <a:lnB>
                      <a:noFill/>
                    </a:lnB>
                    <a:noFill/>
                  </a:tcPr>
                </a:tc>
                <a:tc>
                  <a:txBody>
                    <a:bodyPr/>
                    <a:lstStyle/>
                    <a:p>
                      <a:pPr algn="ctr" fontAlgn="b"/>
                      <a:r>
                        <a:rPr lang="en-US" sz="1800" b="1" i="0" u="none" strike="noStrike" dirty="0" smtClean="0">
                          <a:solidFill>
                            <a:schemeClr val="accent2"/>
                          </a:solidFill>
                          <a:latin typeface="Tahoma" pitchFamily="34" charset="0"/>
                          <a:ea typeface="Tahoma" pitchFamily="34" charset="0"/>
                          <a:cs typeface="Tahoma" pitchFamily="34" charset="0"/>
                        </a:rPr>
                        <a:t>4-Color </a:t>
                      </a:r>
                      <a:r>
                        <a:rPr lang="en-US" sz="1800" b="1" i="0" u="none" strike="noStrike" dirty="0">
                          <a:solidFill>
                            <a:schemeClr val="accent2"/>
                          </a:solidFill>
                          <a:latin typeface="Tahoma" pitchFamily="34" charset="0"/>
                          <a:ea typeface="Tahoma" pitchFamily="34" charset="0"/>
                          <a:cs typeface="Tahoma" pitchFamily="34" charset="0"/>
                        </a:rPr>
                        <a:t>Full-Page Ad</a:t>
                      </a:r>
                    </a:p>
                  </a:txBody>
                  <a:tcPr marL="8709" marR="8709" marT="8709" marB="0" anchor="b">
                    <a:lnL>
                      <a:noFill/>
                    </a:lnL>
                    <a:lnR>
                      <a:noFill/>
                    </a:lnR>
                    <a:lnT>
                      <a:noFill/>
                    </a:lnT>
                    <a:lnB>
                      <a:noFill/>
                    </a:lnB>
                    <a:noFill/>
                  </a:tcPr>
                </a:tc>
                <a:tc>
                  <a:txBody>
                    <a:bodyPr/>
                    <a:lstStyle/>
                    <a:p>
                      <a:pPr algn="ctr" fontAlgn="b"/>
                      <a:r>
                        <a:rPr lang="en-US" sz="1800" b="1" i="0" u="none" strike="noStrike" dirty="0" smtClean="0">
                          <a:solidFill>
                            <a:schemeClr val="accent2"/>
                          </a:solidFill>
                          <a:latin typeface="Tahoma" pitchFamily="34" charset="0"/>
                          <a:ea typeface="Tahoma" pitchFamily="34" charset="0"/>
                          <a:cs typeface="Tahoma" pitchFamily="34" charset="0"/>
                        </a:rPr>
                        <a:t>Reader-ship</a:t>
                      </a:r>
                      <a:endParaRPr lang="en-US" sz="1800" b="1" i="0" u="none" strike="noStrike" dirty="0">
                        <a:solidFill>
                          <a:schemeClr val="accent2"/>
                        </a:solidFill>
                        <a:latin typeface="Tahoma" pitchFamily="34" charset="0"/>
                        <a:ea typeface="Tahoma" pitchFamily="34" charset="0"/>
                        <a:cs typeface="Tahoma" pitchFamily="34" charset="0"/>
                      </a:endParaRPr>
                    </a:p>
                  </a:txBody>
                  <a:tcPr marL="8709" marR="8709" marT="8709" marB="0" anchor="b">
                    <a:lnL>
                      <a:noFill/>
                    </a:lnL>
                    <a:lnR>
                      <a:noFill/>
                    </a:lnR>
                    <a:lnT>
                      <a:noFill/>
                    </a:lnT>
                    <a:lnB>
                      <a:noFill/>
                    </a:lnB>
                    <a:noFill/>
                  </a:tcPr>
                </a:tc>
                <a:tc>
                  <a:txBody>
                    <a:bodyPr/>
                    <a:lstStyle/>
                    <a:p>
                      <a:pPr algn="ctr" fontAlgn="b"/>
                      <a:r>
                        <a:rPr lang="en-US" sz="1800" b="1" i="0" u="none" strike="noStrike" dirty="0">
                          <a:solidFill>
                            <a:schemeClr val="accent2"/>
                          </a:solidFill>
                          <a:latin typeface="Tahoma" pitchFamily="34" charset="0"/>
                          <a:ea typeface="Tahoma" pitchFamily="34" charset="0"/>
                          <a:cs typeface="Tahoma" pitchFamily="34" charset="0"/>
                        </a:rPr>
                        <a:t>CPM</a:t>
                      </a:r>
                    </a:p>
                  </a:txBody>
                  <a:tcPr marL="8709" marR="8709" marT="8709" marB="0" anchor="b">
                    <a:lnL>
                      <a:noFill/>
                    </a:lnL>
                    <a:lnR>
                      <a:noFill/>
                    </a:lnR>
                    <a:lnT>
                      <a:noFill/>
                    </a:lnT>
                    <a:lnB>
                      <a:noFill/>
                    </a:lnB>
                    <a:noFill/>
                  </a:tcPr>
                </a:tc>
                <a:tc>
                  <a:txBody>
                    <a:bodyPr/>
                    <a:lstStyle/>
                    <a:p>
                      <a:pPr algn="ctr" fontAlgn="b"/>
                      <a:r>
                        <a:rPr lang="en-US" sz="1600" b="1" i="0" u="none" strike="noStrike" dirty="0" smtClean="0">
                          <a:solidFill>
                            <a:schemeClr val="accent2"/>
                          </a:solidFill>
                          <a:latin typeface="Tahoma" pitchFamily="34" charset="0"/>
                          <a:ea typeface="Tahoma" pitchFamily="34" charset="0"/>
                          <a:cs typeface="Tahoma" pitchFamily="34" charset="0"/>
                        </a:rPr>
                        <a:t>% of </a:t>
                      </a:r>
                      <a:r>
                        <a:rPr lang="en-US" sz="1600" b="1" i="0" u="none" strike="noStrike" dirty="0">
                          <a:solidFill>
                            <a:schemeClr val="accent2"/>
                          </a:solidFill>
                          <a:latin typeface="Tahoma" pitchFamily="34" charset="0"/>
                          <a:ea typeface="Tahoma" pitchFamily="34" charset="0"/>
                          <a:cs typeface="Tahoma" pitchFamily="34" charset="0"/>
                        </a:rPr>
                        <a:t>Readers Fit Target </a:t>
                      </a:r>
                    </a:p>
                  </a:txBody>
                  <a:tcPr marL="8709" marR="8709" marT="8709" marB="0" anchor="b">
                    <a:lnL>
                      <a:noFill/>
                    </a:lnL>
                    <a:lnR>
                      <a:noFill/>
                    </a:lnR>
                    <a:lnT>
                      <a:noFill/>
                    </a:lnT>
                    <a:lnB>
                      <a:noFill/>
                    </a:lnB>
                    <a:noFill/>
                  </a:tcPr>
                </a:tc>
                <a:tc>
                  <a:txBody>
                    <a:bodyPr/>
                    <a:lstStyle/>
                    <a:p>
                      <a:pPr algn="ctr" fontAlgn="b"/>
                      <a:r>
                        <a:rPr lang="en-US" sz="1600" b="1" i="0" u="none" strike="noStrike" dirty="0" smtClean="0">
                          <a:solidFill>
                            <a:schemeClr val="accent2"/>
                          </a:solidFill>
                          <a:latin typeface="Tahoma" pitchFamily="34" charset="0"/>
                          <a:ea typeface="Tahoma" pitchFamily="34" charset="0"/>
                          <a:cs typeface="Tahoma" pitchFamily="34" charset="0"/>
                        </a:rPr>
                        <a:t># of </a:t>
                      </a:r>
                      <a:r>
                        <a:rPr lang="en-US" sz="1600" b="1" i="0" u="none" strike="noStrike" dirty="0">
                          <a:solidFill>
                            <a:schemeClr val="accent2"/>
                          </a:solidFill>
                          <a:latin typeface="Tahoma" pitchFamily="34" charset="0"/>
                          <a:ea typeface="Tahoma" pitchFamily="34" charset="0"/>
                          <a:cs typeface="Tahoma" pitchFamily="34" charset="0"/>
                        </a:rPr>
                        <a:t>Readers Fit Target </a:t>
                      </a:r>
                    </a:p>
                  </a:txBody>
                  <a:tcPr marL="8709" marR="8709" marT="8709" marB="0" anchor="b">
                    <a:lnL>
                      <a:noFill/>
                    </a:lnL>
                    <a:lnR>
                      <a:noFill/>
                    </a:lnR>
                    <a:lnT>
                      <a:noFill/>
                    </a:lnT>
                    <a:lnB>
                      <a:noFill/>
                    </a:lnB>
                    <a:noFill/>
                  </a:tcPr>
                </a:tc>
                <a:tc>
                  <a:txBody>
                    <a:bodyPr/>
                    <a:lstStyle/>
                    <a:p>
                      <a:pPr algn="r" fontAlgn="b"/>
                      <a:r>
                        <a:rPr lang="en-US" sz="1600" b="1" i="0" u="none" strike="noStrike" dirty="0">
                          <a:solidFill>
                            <a:schemeClr val="accent2"/>
                          </a:solidFill>
                          <a:latin typeface="Tahoma" pitchFamily="34" charset="0"/>
                          <a:ea typeface="Tahoma" pitchFamily="34" charset="0"/>
                          <a:cs typeface="Tahoma" pitchFamily="34" charset="0"/>
                        </a:rPr>
                        <a:t>Rating </a:t>
                      </a:r>
                      <a:r>
                        <a:rPr lang="en-US" sz="1600" b="0" i="0" u="none" strike="noStrike" dirty="0">
                          <a:solidFill>
                            <a:schemeClr val="accent2"/>
                          </a:solidFill>
                          <a:latin typeface="Tahoma" pitchFamily="34" charset="0"/>
                          <a:ea typeface="Tahoma" pitchFamily="34" charset="0"/>
                          <a:cs typeface="Tahoma" pitchFamily="34" charset="0"/>
                        </a:rPr>
                        <a:t>(Reach)</a:t>
                      </a:r>
                    </a:p>
                  </a:txBody>
                  <a:tcPr marL="8709" marR="8709" marT="8709" marB="0" anchor="b">
                    <a:lnL>
                      <a:noFill/>
                    </a:lnL>
                    <a:lnR>
                      <a:noFill/>
                    </a:lnR>
                    <a:lnT>
                      <a:noFill/>
                    </a:lnT>
                    <a:lnB>
                      <a:noFill/>
                    </a:lnB>
                    <a:noFill/>
                  </a:tcPr>
                </a:tc>
                <a:tc>
                  <a:txBody>
                    <a:bodyPr/>
                    <a:lstStyle/>
                    <a:p>
                      <a:pPr algn="ctr" fontAlgn="b"/>
                      <a:r>
                        <a:rPr lang="en-US" sz="1600" b="1" i="0" u="none" strike="noStrike" dirty="0" smtClean="0">
                          <a:solidFill>
                            <a:schemeClr val="accent2"/>
                          </a:solidFill>
                          <a:latin typeface="Tahoma" pitchFamily="34" charset="0"/>
                          <a:ea typeface="Tahoma" pitchFamily="34" charset="0"/>
                          <a:cs typeface="Tahoma" pitchFamily="34" charset="0"/>
                        </a:rPr>
                        <a:t>(</a:t>
                      </a:r>
                      <a:r>
                        <a:rPr lang="en-US" sz="1600" b="1" i="0" u="none" strike="noStrike" dirty="0">
                          <a:solidFill>
                            <a:schemeClr val="accent2"/>
                          </a:solidFill>
                          <a:latin typeface="Tahoma" pitchFamily="34" charset="0"/>
                          <a:ea typeface="Tahoma" pitchFamily="34" charset="0"/>
                          <a:cs typeface="Tahoma" pitchFamily="34" charset="0"/>
                        </a:rPr>
                        <a:t>CPRP)</a:t>
                      </a:r>
                    </a:p>
                  </a:txBody>
                  <a:tcPr marL="8709" marR="8709" marT="8709" marB="0" anchor="b">
                    <a:lnL>
                      <a:noFill/>
                    </a:lnL>
                    <a:lnR>
                      <a:noFill/>
                    </a:lnR>
                    <a:lnT>
                      <a:noFill/>
                    </a:lnT>
                    <a:lnB>
                      <a:noFill/>
                    </a:lnB>
                    <a:noFill/>
                  </a:tcPr>
                </a:tc>
              </a:tr>
              <a:tr h="460812">
                <a:tc>
                  <a:txBody>
                    <a:bodyPr/>
                    <a:lstStyle/>
                    <a:p>
                      <a:pPr algn="l" fontAlgn="b"/>
                      <a:r>
                        <a:rPr lang="en-US" sz="1600" b="0" i="0" u="none" strike="noStrike" dirty="0">
                          <a:solidFill>
                            <a:schemeClr val="accent2"/>
                          </a:solidFill>
                          <a:latin typeface="Tahoma" pitchFamily="34" charset="0"/>
                          <a:ea typeface="Tahoma" pitchFamily="34" charset="0"/>
                          <a:cs typeface="Tahoma" pitchFamily="34" charset="0"/>
                        </a:rPr>
                        <a:t>Glamour</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$842,658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18,354,000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$45.91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13.51%</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2,480,000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12.4</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$67,956 </a:t>
                      </a:r>
                    </a:p>
                  </a:txBody>
                  <a:tcPr marL="8709" marR="8709" marT="8709" marB="0" anchor="b">
                    <a:lnL>
                      <a:noFill/>
                    </a:lnL>
                    <a:lnR>
                      <a:noFill/>
                    </a:lnR>
                    <a:lnT>
                      <a:noFill/>
                    </a:lnT>
                    <a:lnB>
                      <a:noFill/>
                    </a:lnB>
                    <a:noFill/>
                  </a:tcPr>
                </a:tc>
              </a:tr>
              <a:tr h="521236">
                <a:tc>
                  <a:txBody>
                    <a:bodyPr/>
                    <a:lstStyle/>
                    <a:p>
                      <a:pPr algn="l" fontAlgn="b"/>
                      <a:r>
                        <a:rPr lang="en-US" sz="1600" b="0" i="0" u="none" strike="noStrike" dirty="0">
                          <a:solidFill>
                            <a:schemeClr val="accent2"/>
                          </a:solidFill>
                          <a:latin typeface="Tahoma" pitchFamily="34" charset="0"/>
                          <a:ea typeface="Tahoma" pitchFamily="34" charset="0"/>
                          <a:cs typeface="Tahoma" pitchFamily="34" charset="0"/>
                        </a:rPr>
                        <a:t>National Geographic</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$346,080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21,051,000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$16.44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16.25%</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3,420,000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17.1</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$20,239 </a:t>
                      </a:r>
                    </a:p>
                  </a:txBody>
                  <a:tcPr marL="8709" marR="8709" marT="8709" marB="0" anchor="b">
                    <a:lnL>
                      <a:noFill/>
                    </a:lnL>
                    <a:lnR>
                      <a:noFill/>
                    </a:lnR>
                    <a:lnT>
                      <a:noFill/>
                    </a:lnT>
                    <a:lnB>
                      <a:noFill/>
                    </a:lnB>
                    <a:noFill/>
                  </a:tcPr>
                </a:tc>
              </a:tr>
              <a:tr h="400704">
                <a:tc>
                  <a:txBody>
                    <a:bodyPr/>
                    <a:lstStyle/>
                    <a:p>
                      <a:pPr algn="l" fontAlgn="b"/>
                      <a:r>
                        <a:rPr lang="en-US" sz="1600" b="0" i="0" u="none" strike="noStrike" dirty="0">
                          <a:solidFill>
                            <a:schemeClr val="accent2"/>
                          </a:solidFill>
                          <a:latin typeface="Tahoma" pitchFamily="34" charset="0"/>
                          <a:ea typeface="Tahoma" pitchFamily="34" charset="0"/>
                          <a:cs typeface="Tahoma" pitchFamily="34" charset="0"/>
                        </a:rPr>
                        <a:t>People</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$605,880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21,824,000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$27.76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6.87%</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1,500,000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7.5</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$80,784 </a:t>
                      </a:r>
                    </a:p>
                  </a:txBody>
                  <a:tcPr marL="8709" marR="8709" marT="8709" marB="0" anchor="b">
                    <a:lnL>
                      <a:noFill/>
                    </a:lnL>
                    <a:lnR>
                      <a:noFill/>
                    </a:lnR>
                    <a:lnT>
                      <a:noFill/>
                    </a:lnT>
                    <a:lnB>
                      <a:noFill/>
                    </a:lnB>
                    <a:noFill/>
                  </a:tcPr>
                </a:tc>
              </a:tr>
              <a:tr h="400704">
                <a:tc>
                  <a:txBody>
                    <a:bodyPr/>
                    <a:lstStyle/>
                    <a:p>
                      <a:pPr algn="l" fontAlgn="b"/>
                      <a:r>
                        <a:rPr lang="en-US" sz="1600" b="0" i="0" u="none" strike="noStrike" dirty="0">
                          <a:solidFill>
                            <a:schemeClr val="accent2"/>
                          </a:solidFill>
                          <a:latin typeface="Tahoma" pitchFamily="34" charset="0"/>
                          <a:ea typeface="Tahoma" pitchFamily="34" charset="0"/>
                          <a:cs typeface="Tahoma" pitchFamily="34" charset="0"/>
                        </a:rPr>
                        <a:t>Southern Living</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$11,370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5,733,000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$1.98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10.81%</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620,000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3.1</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$3,668 </a:t>
                      </a:r>
                    </a:p>
                  </a:txBody>
                  <a:tcPr marL="8709" marR="8709" marT="8709" marB="0" anchor="b">
                    <a:lnL>
                      <a:noFill/>
                    </a:lnL>
                    <a:lnR>
                      <a:noFill/>
                    </a:lnR>
                    <a:lnT>
                      <a:noFill/>
                    </a:lnT>
                    <a:lnB>
                      <a:noFill/>
                    </a:lnB>
                    <a:noFill/>
                  </a:tcPr>
                </a:tc>
              </a:tr>
              <a:tr h="400704">
                <a:tc>
                  <a:txBody>
                    <a:bodyPr/>
                    <a:lstStyle/>
                    <a:p>
                      <a:pPr algn="l" fontAlgn="b"/>
                      <a:r>
                        <a:rPr lang="en-US" sz="1600" b="0" i="0" u="none" strike="noStrike" dirty="0">
                          <a:solidFill>
                            <a:schemeClr val="accent2"/>
                          </a:solidFill>
                          <a:latin typeface="Tahoma" pitchFamily="34" charset="0"/>
                          <a:ea typeface="Tahoma" pitchFamily="34" charset="0"/>
                          <a:cs typeface="Tahoma" pitchFamily="34" charset="0"/>
                        </a:rPr>
                        <a:t>Sports Illustrated</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$965,940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13,583,000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$71.11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12.96%</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1,760,000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8.8</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$109,766 </a:t>
                      </a:r>
                    </a:p>
                  </a:txBody>
                  <a:tcPr marL="8709" marR="8709" marT="8709" marB="0" anchor="b">
                    <a:lnL>
                      <a:noFill/>
                    </a:lnL>
                    <a:lnR>
                      <a:noFill/>
                    </a:lnR>
                    <a:lnT>
                      <a:noFill/>
                    </a:lnT>
                    <a:lnB>
                      <a:noFill/>
                    </a:lnB>
                    <a:noFill/>
                  </a:tcPr>
                </a:tc>
              </a:tr>
              <a:tr h="400704">
                <a:tc>
                  <a:txBody>
                    <a:bodyPr/>
                    <a:lstStyle/>
                    <a:p>
                      <a:pPr algn="l" fontAlgn="b"/>
                      <a:r>
                        <a:rPr lang="en-US" sz="1600" b="0" i="0" u="none" strike="noStrike" dirty="0">
                          <a:solidFill>
                            <a:schemeClr val="accent2"/>
                          </a:solidFill>
                          <a:latin typeface="Tahoma" pitchFamily="34" charset="0"/>
                          <a:ea typeface="Tahoma" pitchFamily="34" charset="0"/>
                          <a:cs typeface="Tahoma" pitchFamily="34" charset="0"/>
                        </a:rPr>
                        <a:t>Time</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$1,324,282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21,468,000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$61.69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11.65%</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2,500,000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12.5</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$105,943 </a:t>
                      </a:r>
                    </a:p>
                  </a:txBody>
                  <a:tcPr marL="8709" marR="8709" marT="8709" marB="0" anchor="b">
                    <a:lnL>
                      <a:noFill/>
                    </a:lnL>
                    <a:lnR>
                      <a:noFill/>
                    </a:lnR>
                    <a:lnT>
                      <a:noFill/>
                    </a:lnT>
                    <a:lnB>
                      <a:noFill/>
                    </a:lnB>
                    <a:noFill/>
                  </a:tcPr>
                </a:tc>
              </a:tr>
              <a:tr h="400704">
                <a:tc>
                  <a:txBody>
                    <a:bodyPr/>
                    <a:lstStyle/>
                    <a:p>
                      <a:pPr algn="l" fontAlgn="b"/>
                      <a:r>
                        <a:rPr lang="en-US" sz="1600" b="0" i="0" u="none" strike="noStrike" dirty="0">
                          <a:solidFill>
                            <a:schemeClr val="accent2"/>
                          </a:solidFill>
                          <a:latin typeface="Tahoma" pitchFamily="34" charset="0"/>
                          <a:ea typeface="Tahoma" pitchFamily="34" charset="0"/>
                          <a:cs typeface="Tahoma" pitchFamily="34" charset="0"/>
                        </a:rPr>
                        <a:t>Travel &amp; Leisure</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$183,216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2,205,000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$83.09 </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12.70%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280,000</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1.4</a:t>
                      </a:r>
                    </a:p>
                  </a:txBody>
                  <a:tcPr marL="8709" marR="8709" marT="8709" marB="0" anchor="b">
                    <a:lnL>
                      <a:noFill/>
                    </a:lnL>
                    <a:lnR>
                      <a:noFill/>
                    </a:lnR>
                    <a:lnT>
                      <a:noFill/>
                    </a:lnT>
                    <a:lnB>
                      <a:noFill/>
                    </a:lnB>
                    <a:noFill/>
                  </a:tcPr>
                </a:tc>
                <a:tc>
                  <a:txBody>
                    <a:bodyPr/>
                    <a:lstStyle/>
                    <a:p>
                      <a:pPr algn="r" fontAlgn="b"/>
                      <a:r>
                        <a:rPr lang="en-US" sz="1600" b="0" i="0" u="none" strike="noStrike" dirty="0">
                          <a:solidFill>
                            <a:schemeClr val="accent2"/>
                          </a:solidFill>
                          <a:latin typeface="Tahoma" pitchFamily="34" charset="0"/>
                          <a:ea typeface="Tahoma" pitchFamily="34" charset="0"/>
                          <a:cs typeface="Tahoma" pitchFamily="34" charset="0"/>
                        </a:rPr>
                        <a:t>$130,869 </a:t>
                      </a:r>
                    </a:p>
                  </a:txBody>
                  <a:tcPr marL="8709" marR="8709" marT="8709" marB="0" anchor="b">
                    <a:lnL>
                      <a:noFill/>
                    </a:lnL>
                    <a:lnR>
                      <a:noFill/>
                    </a:lnR>
                    <a:lnT>
                      <a:noFill/>
                    </a:lnT>
                    <a:lnB>
                      <a:noFill/>
                    </a:lnB>
                    <a:noFill/>
                  </a:tcPr>
                </a:tc>
              </a:tr>
            </a:tbl>
          </a:graphicData>
        </a:graphic>
      </p:graphicFrame>
      <p:sp>
        <p:nvSpPr>
          <p:cNvPr id="16" name="Title 1"/>
          <p:cNvSpPr txBox="1">
            <a:spLocks/>
          </p:cNvSpPr>
          <p:nvPr/>
        </p:nvSpPr>
        <p:spPr bwMode="auto">
          <a:xfrm>
            <a:off x="533400" y="228600"/>
            <a:ext cx="8001000" cy="914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9FDD7"/>
                </a:solidFill>
                <a:effectLst/>
                <a:uLnTx/>
                <a:uFillTx/>
                <a:latin typeface="+mj-lt"/>
                <a:ea typeface="+mj-ea"/>
                <a:cs typeface="+mj-cs"/>
              </a:rPr>
              <a:t>   </a:t>
            </a:r>
            <a:endParaRPr kumimoji="0" lang="en-US" sz="20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7" name="TextBox 16"/>
          <p:cNvSpPr txBox="1"/>
          <p:nvPr/>
        </p:nvSpPr>
        <p:spPr>
          <a:xfrm>
            <a:off x="304800" y="105228"/>
            <a:ext cx="8534400" cy="1077218"/>
          </a:xfrm>
          <a:prstGeom prst="rect">
            <a:avLst/>
          </a:prstGeom>
          <a:noFill/>
        </p:spPr>
        <p:txBody>
          <a:bodyPr wrap="square" rtlCol="0">
            <a:spAutoFit/>
          </a:bodyPr>
          <a:lstStyle/>
          <a:p>
            <a:pPr algn="ctr"/>
            <a:r>
              <a:rPr lang="en-US" sz="2000" b="1" kern="0" dirty="0" smtClean="0">
                <a:solidFill>
                  <a:schemeClr val="tx1"/>
                </a:solidFill>
              </a:rPr>
              <a:t>    </a:t>
            </a:r>
            <a:r>
              <a:rPr lang="en-US" sz="3200" b="1" kern="0" dirty="0" smtClean="0">
                <a:solidFill>
                  <a:schemeClr val="accent2"/>
                </a:solidFill>
              </a:rPr>
              <a:t>Hypothetical Media Information</a:t>
            </a:r>
          </a:p>
          <a:p>
            <a:pPr algn="ctr"/>
            <a:r>
              <a:rPr lang="en-US" sz="3200" b="1" kern="0" dirty="0" smtClean="0">
                <a:solidFill>
                  <a:schemeClr val="accent2"/>
                </a:solidFill>
              </a:rPr>
              <a:t>    for Select Magazines</a:t>
            </a:r>
            <a:endParaRPr lang="en-US" sz="3200" dirty="0">
              <a:solidFill>
                <a:schemeClr val="accent2"/>
              </a:solidFill>
            </a:endParaRPr>
          </a:p>
        </p:txBody>
      </p:sp>
      <p:sp>
        <p:nvSpPr>
          <p:cNvPr id="15" name="TextBox 14"/>
          <p:cNvSpPr txBox="1"/>
          <p:nvPr/>
        </p:nvSpPr>
        <p:spPr>
          <a:xfrm>
            <a:off x="6705600" y="6248400"/>
            <a:ext cx="970137" cy="400110"/>
          </a:xfrm>
          <a:prstGeom prst="rect">
            <a:avLst/>
          </a:prstGeom>
          <a:noFill/>
        </p:spPr>
        <p:txBody>
          <a:bodyPr wrap="none" rtlCol="0">
            <a:spAutoFit/>
          </a:bodyPr>
          <a:lstStyle/>
          <a:p>
            <a:r>
              <a:rPr lang="en-US" sz="2000" dirty="0" smtClean="0">
                <a:solidFill>
                  <a:schemeClr val="accent2"/>
                </a:solidFill>
              </a:rPr>
              <a:t>Fig 8-1</a:t>
            </a:r>
            <a:endParaRPr lang="en-US" sz="2000" dirty="0">
              <a:solidFill>
                <a:schemeClr val="accent2"/>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555011" name="Rectangle 3"/>
          <p:cNvSpPr>
            <a:spLocks noGrp="1" noChangeArrowheads="1"/>
          </p:cNvSpPr>
          <p:nvPr>
            <p:ph type="title" idx="4294967295"/>
          </p:nvPr>
        </p:nvSpPr>
        <p:spPr>
          <a:xfrm>
            <a:off x="0" y="304800"/>
            <a:ext cx="9144000" cy="914400"/>
          </a:xfrm>
        </p:spPr>
        <p:txBody>
          <a:bodyPr/>
          <a:lstStyle/>
          <a:p>
            <a:r>
              <a:rPr lang="en-US" sz="4000" dirty="0">
                <a:solidFill>
                  <a:schemeClr val="accent2"/>
                </a:solidFill>
              </a:rPr>
              <a:t>Components of a Media Plan</a:t>
            </a:r>
            <a:endParaRPr lang="en-US" sz="4000" dirty="0">
              <a:solidFill>
                <a:schemeClr val="accent2"/>
              </a:solidFill>
              <a:effectLst>
                <a:outerShdw blurRad="38100" dist="38100" dir="2700000" algn="tl">
                  <a:srgbClr val="C0C0C0"/>
                </a:outerShdw>
              </a:effectLst>
            </a:endParaRPr>
          </a:p>
        </p:txBody>
      </p:sp>
      <p:sp>
        <p:nvSpPr>
          <p:cNvPr id="11" name="Rectangle 3"/>
          <p:cNvSpPr txBox="1">
            <a:spLocks noChangeArrowheads="1"/>
          </p:cNvSpPr>
          <p:nvPr/>
        </p:nvSpPr>
        <p:spPr bwMode="auto">
          <a:xfrm>
            <a:off x="1447800" y="2057400"/>
            <a:ext cx="7010400" cy="3581400"/>
          </a:xfrm>
          <a:prstGeom prst="rect">
            <a:avLst/>
          </a:prstGeom>
          <a:noFill/>
          <a:ln w="9525">
            <a:noFill/>
            <a:miter lim="800000"/>
            <a:headEnd/>
            <a:tailEnd/>
          </a:ln>
        </p:spPr>
        <p:txBody>
          <a:bodyPr/>
          <a:lstStyle/>
          <a:p>
            <a:pPr marL="342900" indent="-342900" eaLnBrk="0" hangingPunct="0">
              <a:spcBef>
                <a:spcPct val="10000"/>
              </a:spcBef>
              <a:buClr>
                <a:schemeClr val="accent2"/>
              </a:buClr>
              <a:buFontTx/>
              <a:buChar char="•"/>
              <a:tabLst>
                <a:tab pos="0" algn="l"/>
              </a:tabLst>
            </a:pPr>
            <a:r>
              <a:rPr lang="en-US" sz="3200" b="1" dirty="0">
                <a:solidFill>
                  <a:schemeClr val="accent2"/>
                </a:solidFill>
              </a:rPr>
              <a:t>Marketing analysis</a:t>
            </a:r>
          </a:p>
          <a:p>
            <a:pPr marL="342900" indent="-342900" eaLnBrk="0" hangingPunct="0">
              <a:spcBef>
                <a:spcPct val="10000"/>
              </a:spcBef>
              <a:buClr>
                <a:schemeClr val="accent2"/>
              </a:buClr>
              <a:buFontTx/>
              <a:buChar char="•"/>
              <a:tabLst>
                <a:tab pos="0" algn="l"/>
              </a:tabLst>
            </a:pPr>
            <a:r>
              <a:rPr lang="en-US" sz="3200" b="1" dirty="0">
                <a:solidFill>
                  <a:schemeClr val="accent2"/>
                </a:solidFill>
              </a:rPr>
              <a:t>Advertising analysis</a:t>
            </a:r>
          </a:p>
          <a:p>
            <a:pPr marL="342900" indent="-342900" eaLnBrk="0" hangingPunct="0">
              <a:spcBef>
                <a:spcPct val="10000"/>
              </a:spcBef>
              <a:buClr>
                <a:schemeClr val="accent2"/>
              </a:buClr>
              <a:buFontTx/>
              <a:buChar char="•"/>
              <a:tabLst>
                <a:tab pos="0" algn="l"/>
              </a:tabLst>
            </a:pPr>
            <a:r>
              <a:rPr lang="en-US" sz="3200" b="1" dirty="0">
                <a:solidFill>
                  <a:schemeClr val="accent2"/>
                </a:solidFill>
              </a:rPr>
              <a:t>Media strategy</a:t>
            </a:r>
          </a:p>
          <a:p>
            <a:pPr marL="342900" indent="-342900" eaLnBrk="0" hangingPunct="0">
              <a:spcBef>
                <a:spcPct val="10000"/>
              </a:spcBef>
              <a:buClr>
                <a:schemeClr val="accent2"/>
              </a:buClr>
              <a:buFontTx/>
              <a:buChar char="•"/>
              <a:tabLst>
                <a:tab pos="0" algn="l"/>
              </a:tabLst>
            </a:pPr>
            <a:r>
              <a:rPr lang="en-US" sz="3200" b="1" dirty="0">
                <a:solidFill>
                  <a:schemeClr val="accent2"/>
                </a:solidFill>
              </a:rPr>
              <a:t>Media </a:t>
            </a:r>
            <a:r>
              <a:rPr lang="en-US" sz="3200" b="1" dirty="0" smtClean="0">
                <a:solidFill>
                  <a:schemeClr val="accent2"/>
                </a:solidFill>
              </a:rPr>
              <a:t>schedule – Timing</a:t>
            </a:r>
          </a:p>
          <a:p>
            <a:pPr marL="800100" lvl="1" indent="-342900" eaLnBrk="0" hangingPunct="0">
              <a:spcBef>
                <a:spcPct val="10000"/>
              </a:spcBef>
              <a:buClr>
                <a:schemeClr val="accent2"/>
              </a:buClr>
              <a:buFont typeface="Wingdings" pitchFamily="2" charset="2"/>
              <a:buChar char="§"/>
              <a:tabLst>
                <a:tab pos="0" algn="l"/>
              </a:tabLst>
            </a:pPr>
            <a:r>
              <a:rPr lang="en-US" sz="3200" b="1" dirty="0" smtClean="0">
                <a:solidFill>
                  <a:schemeClr val="accent2"/>
                </a:solidFill>
              </a:rPr>
              <a:t>Seasons, events</a:t>
            </a:r>
            <a:endParaRPr lang="en-US" sz="3200" b="1" dirty="0">
              <a:solidFill>
                <a:schemeClr val="accent2"/>
              </a:solidFill>
            </a:endParaRPr>
          </a:p>
          <a:p>
            <a:pPr marL="342900" indent="-342900" eaLnBrk="0" hangingPunct="0">
              <a:spcBef>
                <a:spcPct val="10000"/>
              </a:spcBef>
              <a:buClr>
                <a:schemeClr val="accent2"/>
              </a:buClr>
              <a:buFontTx/>
              <a:buChar char="•"/>
              <a:tabLst>
                <a:tab pos="0" algn="l"/>
              </a:tabLst>
            </a:pPr>
            <a:r>
              <a:rPr lang="en-US" sz="3200" b="1" dirty="0">
                <a:solidFill>
                  <a:schemeClr val="accent2"/>
                </a:solidFill>
              </a:rPr>
              <a:t>Justification and summary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20834" name="Rectangle 2"/>
          <p:cNvSpPr>
            <a:spLocks noGrp="1" noChangeArrowheads="1"/>
          </p:cNvSpPr>
          <p:nvPr>
            <p:ph type="title"/>
          </p:nvPr>
        </p:nvSpPr>
        <p:spPr>
          <a:xfrm>
            <a:off x="304800" y="228600"/>
            <a:ext cx="8534400" cy="1066800"/>
          </a:xfrm>
          <a:noFill/>
        </p:spPr>
        <p:txBody>
          <a:bodyPr wrap="none"/>
          <a:lstStyle/>
          <a:p>
            <a:r>
              <a:rPr lang="en-US" sz="4000" dirty="0">
                <a:solidFill>
                  <a:schemeClr val="accent2"/>
                </a:solidFill>
              </a:rPr>
              <a:t>Ad Math</a:t>
            </a:r>
          </a:p>
        </p:txBody>
      </p:sp>
      <p:sp>
        <p:nvSpPr>
          <p:cNvPr id="120835" name="Rectangle 3"/>
          <p:cNvSpPr>
            <a:spLocks noGrp="1" noChangeArrowheads="1"/>
          </p:cNvSpPr>
          <p:nvPr>
            <p:ph idx="1"/>
          </p:nvPr>
        </p:nvSpPr>
        <p:spPr>
          <a:xfrm>
            <a:off x="457200" y="1524000"/>
            <a:ext cx="8229600" cy="5105400"/>
          </a:xfrm>
          <a:noFill/>
          <a:ln/>
        </p:spPr>
        <p:txBody>
          <a:bodyPr/>
          <a:lstStyle/>
          <a:p>
            <a:pPr>
              <a:lnSpc>
                <a:spcPct val="90000"/>
              </a:lnSpc>
              <a:spcAft>
                <a:spcPts val="50"/>
              </a:spcAft>
              <a:buFontTx/>
              <a:buNone/>
            </a:pPr>
            <a:r>
              <a:rPr lang="en-US" sz="2200" dirty="0">
                <a:solidFill>
                  <a:schemeClr val="accent2"/>
                </a:solidFill>
              </a:rPr>
              <a:t>1)	Magazine A has a cost for a full-page ad of $10,000 and a circulation figure of 5,000,000. Of these 5,000,000 subscribers, 40 percent are tennis buffs.  Magazine B has a cost for a full page ad of $12,000 and a circulation of 3,000,000. Of the 3,000,000 subscribers, 75 percent are tennis buffs.  If you sold tennis racquets and were comparing the weighted CPM (also referred to as target market CPM   – TCPM) of these magazines, which would you choose to advertise within (</a:t>
            </a:r>
            <a:r>
              <a:rPr lang="en-US" sz="2200" i="1" dirty="0">
                <a:solidFill>
                  <a:schemeClr val="accent2"/>
                </a:solidFill>
              </a:rPr>
              <a:t>if you could choose only one</a:t>
            </a:r>
            <a:r>
              <a:rPr lang="en-US" sz="2200" dirty="0">
                <a:solidFill>
                  <a:schemeClr val="accent2"/>
                </a:solidFill>
              </a:rPr>
              <a:t>)? </a:t>
            </a:r>
          </a:p>
          <a:p>
            <a:pPr>
              <a:lnSpc>
                <a:spcPct val="80000"/>
              </a:lnSpc>
              <a:spcAft>
                <a:spcPts val="50"/>
              </a:spcAft>
            </a:pPr>
            <a:endParaRPr lang="en-US" sz="2200" dirty="0">
              <a:solidFill>
                <a:schemeClr val="accent2"/>
              </a:solidFill>
            </a:endParaRPr>
          </a:p>
          <a:p>
            <a:pPr>
              <a:lnSpc>
                <a:spcPct val="80000"/>
              </a:lnSpc>
              <a:spcAft>
                <a:spcPts val="50"/>
              </a:spcAft>
              <a:buFontTx/>
              <a:buNone/>
            </a:pPr>
            <a:r>
              <a:rPr lang="en-US" sz="2200" dirty="0">
                <a:solidFill>
                  <a:schemeClr val="accent2"/>
                </a:solidFill>
              </a:rPr>
              <a:t>	A) Magazine A </a:t>
            </a:r>
          </a:p>
          <a:p>
            <a:pPr>
              <a:lnSpc>
                <a:spcPct val="80000"/>
              </a:lnSpc>
              <a:spcAft>
                <a:spcPts val="50"/>
              </a:spcAft>
              <a:buFontTx/>
              <a:buNone/>
            </a:pPr>
            <a:r>
              <a:rPr lang="en-US" sz="2200" dirty="0">
                <a:solidFill>
                  <a:schemeClr val="accent2"/>
                </a:solidFill>
              </a:rPr>
              <a:t>	B) Magazine B </a:t>
            </a:r>
          </a:p>
          <a:p>
            <a:pPr>
              <a:lnSpc>
                <a:spcPct val="80000"/>
              </a:lnSpc>
              <a:spcAft>
                <a:spcPts val="50"/>
              </a:spcAft>
              <a:buFontTx/>
              <a:buNone/>
            </a:pPr>
            <a:r>
              <a:rPr lang="en-US" sz="2200" dirty="0">
                <a:solidFill>
                  <a:schemeClr val="accent2"/>
                </a:solidFill>
              </a:rPr>
              <a:t>	C) Magazine A would be just as effective as Magazine B </a:t>
            </a:r>
          </a:p>
          <a:p>
            <a:pPr>
              <a:lnSpc>
                <a:spcPct val="80000"/>
              </a:lnSpc>
              <a:spcAft>
                <a:spcPts val="50"/>
              </a:spcAft>
              <a:buFontTx/>
              <a:buNone/>
            </a:pPr>
            <a:r>
              <a:rPr lang="en-US" sz="2200" dirty="0">
                <a:solidFill>
                  <a:schemeClr val="accent2"/>
                </a:solidFill>
              </a:rPr>
              <a:t>	D) More information is needed on audience size </a:t>
            </a:r>
          </a:p>
          <a:p>
            <a:pPr>
              <a:lnSpc>
                <a:spcPct val="80000"/>
              </a:lnSpc>
              <a:spcAft>
                <a:spcPts val="50"/>
              </a:spcAft>
              <a:buFontTx/>
              <a:buNone/>
            </a:pPr>
            <a:r>
              <a:rPr lang="en-US" sz="2200" dirty="0">
                <a:solidFill>
                  <a:schemeClr val="accent2"/>
                </a:solidFill>
              </a:rPr>
              <a:t>	E) More information is needed on costs </a:t>
            </a:r>
          </a:p>
        </p:txBody>
      </p:sp>
      <p:sp>
        <p:nvSpPr>
          <p:cNvPr id="120836" name="Text Box 4"/>
          <p:cNvSpPr txBox="1">
            <a:spLocks noChangeArrowheads="1"/>
          </p:cNvSpPr>
          <p:nvPr/>
        </p:nvSpPr>
        <p:spPr bwMode="auto">
          <a:xfrm>
            <a:off x="381000" y="381000"/>
            <a:ext cx="990600" cy="457200"/>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21860" name="Rectangle 4"/>
          <p:cNvSpPr>
            <a:spLocks noChangeArrowheads="1"/>
          </p:cNvSpPr>
          <p:nvPr/>
        </p:nvSpPr>
        <p:spPr bwMode="auto">
          <a:xfrm>
            <a:off x="533400" y="1828800"/>
            <a:ext cx="8077200" cy="3416320"/>
          </a:xfrm>
          <a:prstGeom prst="rect">
            <a:avLst/>
          </a:prstGeom>
          <a:noFill/>
          <a:ln w="9525">
            <a:noFill/>
            <a:miter lim="800000"/>
            <a:headEnd/>
            <a:tailEnd/>
          </a:ln>
          <a:effectLst/>
        </p:spPr>
        <p:txBody>
          <a:bodyPr>
            <a:spAutoFit/>
          </a:bodyPr>
          <a:lstStyle/>
          <a:p>
            <a:r>
              <a:rPr lang="en-US" b="1" dirty="0">
                <a:solidFill>
                  <a:schemeClr val="accent2"/>
                </a:solidFill>
              </a:rPr>
              <a:t>	</a:t>
            </a:r>
            <a:r>
              <a:rPr lang="en-US" b="1" u="sng" dirty="0">
                <a:solidFill>
                  <a:schemeClr val="accent2"/>
                </a:solidFill>
              </a:rPr>
              <a:t>TCPM = Cost of media buy / actual audience</a:t>
            </a:r>
          </a:p>
          <a:p>
            <a:endParaRPr lang="en-US" b="1" dirty="0">
              <a:solidFill>
                <a:schemeClr val="accent2"/>
              </a:solidFill>
            </a:endParaRPr>
          </a:p>
          <a:p>
            <a:r>
              <a:rPr lang="en-US" b="1" dirty="0">
                <a:solidFill>
                  <a:schemeClr val="accent2"/>
                </a:solidFill>
              </a:rPr>
              <a:t>For Magazine A:</a:t>
            </a:r>
          </a:p>
          <a:p>
            <a:r>
              <a:rPr lang="en-US" b="1" dirty="0">
                <a:solidFill>
                  <a:schemeClr val="accent2"/>
                </a:solidFill>
              </a:rPr>
              <a:t> TCPM = 10,000 / (5,000,000 X .40) = 5</a:t>
            </a:r>
          </a:p>
          <a:p>
            <a:r>
              <a:rPr lang="en-US" b="1" dirty="0">
                <a:solidFill>
                  <a:schemeClr val="accent2"/>
                </a:solidFill>
              </a:rPr>
              <a:t>			Market reached = 2,000,000</a:t>
            </a:r>
          </a:p>
          <a:p>
            <a:endParaRPr lang="en-US" b="1" dirty="0">
              <a:solidFill>
                <a:schemeClr val="accent2"/>
              </a:solidFill>
            </a:endParaRPr>
          </a:p>
          <a:p>
            <a:r>
              <a:rPr lang="en-US" b="1" dirty="0">
                <a:solidFill>
                  <a:schemeClr val="accent2"/>
                </a:solidFill>
              </a:rPr>
              <a:t>For Magazine B:</a:t>
            </a:r>
          </a:p>
          <a:p>
            <a:r>
              <a:rPr lang="en-US" b="1" dirty="0">
                <a:solidFill>
                  <a:schemeClr val="accent2"/>
                </a:solidFill>
              </a:rPr>
              <a:t> TCPM  = 12,000 / (3,000,000 X .75) = 5.333</a:t>
            </a:r>
          </a:p>
          <a:p>
            <a:r>
              <a:rPr lang="en-US" b="1" dirty="0">
                <a:solidFill>
                  <a:schemeClr val="accent2"/>
                </a:solidFill>
              </a:rPr>
              <a:t>			Market reached = 2,250,000</a:t>
            </a:r>
          </a:p>
        </p:txBody>
      </p:sp>
      <p:sp>
        <p:nvSpPr>
          <p:cNvPr id="121861" name="Rectangle 5"/>
          <p:cNvSpPr>
            <a:spLocks noGrp="1" noChangeArrowheads="1"/>
          </p:cNvSpPr>
          <p:nvPr>
            <p:ph type="title"/>
          </p:nvPr>
        </p:nvSpPr>
        <p:spPr>
          <a:xfrm>
            <a:off x="304800" y="152400"/>
            <a:ext cx="8534400" cy="1066800"/>
          </a:xfrm>
          <a:noFill/>
          <a:ln/>
        </p:spPr>
        <p:txBody>
          <a:bodyPr wrap="none"/>
          <a:lstStyle/>
          <a:p>
            <a:r>
              <a:rPr lang="en-US" sz="4000" dirty="0">
                <a:solidFill>
                  <a:schemeClr val="accent2"/>
                </a:solidFill>
              </a:rPr>
              <a:t>Ad Math</a:t>
            </a:r>
          </a:p>
        </p:txBody>
      </p:sp>
      <p:sp>
        <p:nvSpPr>
          <p:cNvPr id="121863" name="Text Box 7"/>
          <p:cNvSpPr txBox="1">
            <a:spLocks noChangeArrowheads="1"/>
          </p:cNvSpPr>
          <p:nvPr/>
        </p:nvSpPr>
        <p:spPr bwMode="auto">
          <a:xfrm>
            <a:off x="381000" y="381000"/>
            <a:ext cx="533400" cy="457200"/>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22884" name="Rectangle 4"/>
          <p:cNvSpPr>
            <a:spLocks noChangeArrowheads="1"/>
          </p:cNvSpPr>
          <p:nvPr/>
        </p:nvSpPr>
        <p:spPr bwMode="auto">
          <a:xfrm>
            <a:off x="381000" y="1905000"/>
            <a:ext cx="8382000" cy="3444875"/>
          </a:xfrm>
          <a:prstGeom prst="rect">
            <a:avLst/>
          </a:prstGeom>
          <a:noFill/>
          <a:ln w="9525">
            <a:noFill/>
            <a:miter lim="800000"/>
            <a:headEnd/>
            <a:tailEnd/>
          </a:ln>
          <a:effectLst/>
        </p:spPr>
        <p:txBody>
          <a:bodyPr anchor="ctr">
            <a:spAutoFit/>
          </a:bodyPr>
          <a:lstStyle/>
          <a:p>
            <a:pPr marL="63500">
              <a:tabLst>
                <a:tab pos="-393700" algn="l"/>
                <a:tab pos="4572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000" b="1" dirty="0">
                <a:solidFill>
                  <a:schemeClr val="accent2"/>
                </a:solidFill>
              </a:rPr>
              <a:t>2)Ads on a TV station will be run 100 times over the next month. We estimate that 60% of the stations total audience will be exposed to this </a:t>
            </a:r>
            <a:r>
              <a:rPr lang="en-US" sz="2000" b="1" dirty="0" err="1">
                <a:solidFill>
                  <a:schemeClr val="accent2"/>
                </a:solidFill>
              </a:rPr>
              <a:t>ad.</a:t>
            </a:r>
            <a:r>
              <a:rPr lang="en-US" sz="2000" b="1" dirty="0">
                <a:solidFill>
                  <a:schemeClr val="accent2"/>
                </a:solidFill>
              </a:rPr>
              <a:t> 50,000 households, or 30% of those exposed, will be within our target market. How big is waste coverage in this case? </a:t>
            </a:r>
            <a:endParaRPr lang="en-US" sz="2000" dirty="0">
              <a:solidFill>
                <a:schemeClr val="accent2"/>
              </a:solidFill>
            </a:endParaRPr>
          </a:p>
          <a:p>
            <a:pPr marL="63500">
              <a:tabLst>
                <a:tab pos="-393700" algn="l"/>
                <a:tab pos="4572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000" b="1" dirty="0">
                <a:solidFill>
                  <a:schemeClr val="accent2"/>
                </a:solidFill>
              </a:rPr>
              <a:t>A)  About 117,000 households. </a:t>
            </a:r>
            <a:endParaRPr lang="en-US" sz="2000" dirty="0">
              <a:solidFill>
                <a:schemeClr val="accent2"/>
              </a:solidFill>
            </a:endParaRPr>
          </a:p>
          <a:p>
            <a:pPr marL="63500">
              <a:tabLst>
                <a:tab pos="-393700" algn="l"/>
                <a:tab pos="4572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000" b="1" dirty="0">
                <a:solidFill>
                  <a:schemeClr val="accent2"/>
                </a:solidFill>
              </a:rPr>
              <a:t>B)  About 67,000 households. </a:t>
            </a:r>
            <a:endParaRPr lang="en-US" sz="2000" dirty="0">
              <a:solidFill>
                <a:schemeClr val="accent2"/>
              </a:solidFill>
            </a:endParaRPr>
          </a:p>
          <a:p>
            <a:pPr marL="63500">
              <a:tabLst>
                <a:tab pos="-393700" algn="l"/>
                <a:tab pos="4572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000" b="1" dirty="0">
                <a:solidFill>
                  <a:schemeClr val="accent2"/>
                </a:solidFill>
              </a:rPr>
              <a:t>C)  About 125,000 households. </a:t>
            </a:r>
            <a:endParaRPr lang="en-US" sz="2000" dirty="0">
              <a:solidFill>
                <a:schemeClr val="accent2"/>
              </a:solidFill>
            </a:endParaRPr>
          </a:p>
          <a:p>
            <a:pPr marL="63500">
              <a:tabLst>
                <a:tab pos="-393700" algn="l"/>
                <a:tab pos="4572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000" b="1" dirty="0">
                <a:solidFill>
                  <a:schemeClr val="accent2"/>
                </a:solidFill>
              </a:rPr>
              <a:t>D)  About 15,000 households. </a:t>
            </a:r>
            <a:endParaRPr lang="en-US" sz="2000" dirty="0">
              <a:solidFill>
                <a:schemeClr val="accent2"/>
              </a:solidFill>
            </a:endParaRPr>
          </a:p>
          <a:p>
            <a:pPr marL="63500">
              <a:tabLst>
                <a:tab pos="-393700" algn="l"/>
                <a:tab pos="4572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000" b="1" dirty="0">
                <a:solidFill>
                  <a:schemeClr val="accent2"/>
                </a:solidFill>
              </a:rPr>
              <a:t>E)  Cannot say until we know how big the audience actually is. </a:t>
            </a:r>
            <a:endParaRPr lang="en-US" sz="2000" dirty="0">
              <a:solidFill>
                <a:schemeClr val="accent2"/>
              </a:solidFill>
            </a:endParaRPr>
          </a:p>
          <a:p>
            <a:pPr marL="63500" algn="ctr" eaLnBrk="0" hangingPunct="0">
              <a:tabLst>
                <a:tab pos="-393700" algn="l"/>
                <a:tab pos="4572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000" dirty="0">
              <a:solidFill>
                <a:schemeClr val="accent2"/>
              </a:solidFill>
            </a:endParaRPr>
          </a:p>
        </p:txBody>
      </p:sp>
      <p:sp>
        <p:nvSpPr>
          <p:cNvPr id="122885" name="Rectangle 5"/>
          <p:cNvSpPr>
            <a:spLocks noChangeArrowheads="1"/>
          </p:cNvSpPr>
          <p:nvPr/>
        </p:nvSpPr>
        <p:spPr bwMode="auto">
          <a:xfrm>
            <a:off x="304800" y="152400"/>
            <a:ext cx="8534400" cy="990600"/>
          </a:xfrm>
          <a:prstGeom prst="rect">
            <a:avLst/>
          </a:prstGeom>
          <a:noFill/>
          <a:ln w="9525">
            <a:noFill/>
            <a:miter lim="800000"/>
            <a:headEnd/>
            <a:tailEnd/>
          </a:ln>
        </p:spPr>
        <p:txBody>
          <a:bodyPr wrap="none" anchor="ctr"/>
          <a:lstStyle/>
          <a:p>
            <a:pPr algn="ctr"/>
            <a:r>
              <a:rPr lang="en-US" sz="4000" b="1" dirty="0">
                <a:solidFill>
                  <a:schemeClr val="accent2"/>
                </a:solidFill>
              </a:rPr>
              <a:t>Ad Math</a:t>
            </a:r>
          </a:p>
        </p:txBody>
      </p:sp>
      <p:sp>
        <p:nvSpPr>
          <p:cNvPr id="122886" name="Text Box 6"/>
          <p:cNvSpPr txBox="1">
            <a:spLocks noChangeArrowheads="1"/>
          </p:cNvSpPr>
          <p:nvPr/>
        </p:nvSpPr>
        <p:spPr bwMode="auto">
          <a:xfrm>
            <a:off x="381000" y="381000"/>
            <a:ext cx="533400" cy="457200"/>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23907" name="Rectangle 3"/>
          <p:cNvSpPr>
            <a:spLocks noGrp="1" noChangeArrowheads="1"/>
          </p:cNvSpPr>
          <p:nvPr>
            <p:ph idx="1"/>
          </p:nvPr>
        </p:nvSpPr>
        <p:spPr>
          <a:xfrm>
            <a:off x="838200" y="2057400"/>
            <a:ext cx="7620000" cy="3429000"/>
          </a:xfrm>
        </p:spPr>
        <p:txBody>
          <a:bodyPr/>
          <a:lstStyle/>
          <a:p>
            <a:pPr>
              <a:buFontTx/>
              <a:buNone/>
            </a:pPr>
            <a:r>
              <a:rPr lang="en-US" sz="2800" dirty="0">
                <a:solidFill>
                  <a:schemeClr val="accent2"/>
                </a:solidFill>
              </a:rPr>
              <a:t>Households reached = 50,000 / .30 =             166,667 households</a:t>
            </a:r>
          </a:p>
          <a:p>
            <a:pPr>
              <a:buFontTx/>
              <a:buNone/>
            </a:pPr>
            <a:endParaRPr lang="en-US" sz="2800" dirty="0">
              <a:solidFill>
                <a:schemeClr val="accent2"/>
              </a:solidFill>
            </a:endParaRPr>
          </a:p>
          <a:p>
            <a:pPr>
              <a:buFontTx/>
              <a:buNone/>
            </a:pPr>
            <a:r>
              <a:rPr lang="en-US" sz="2800" dirty="0">
                <a:solidFill>
                  <a:schemeClr val="accent2"/>
                </a:solidFill>
              </a:rPr>
              <a:t>Waste Coverage = Total Coverage X unintended audience</a:t>
            </a:r>
          </a:p>
          <a:p>
            <a:pPr>
              <a:buFontTx/>
              <a:buNone/>
            </a:pPr>
            <a:r>
              <a:rPr lang="en-US" sz="2800" dirty="0">
                <a:solidFill>
                  <a:schemeClr val="accent2"/>
                </a:solidFill>
              </a:rPr>
              <a:t>	   = 166,667 X .70 = 116,667</a:t>
            </a:r>
          </a:p>
        </p:txBody>
      </p:sp>
      <p:sp>
        <p:nvSpPr>
          <p:cNvPr id="123908" name="Rectangle 4"/>
          <p:cNvSpPr>
            <a:spLocks noChangeArrowheads="1"/>
          </p:cNvSpPr>
          <p:nvPr/>
        </p:nvSpPr>
        <p:spPr bwMode="auto">
          <a:xfrm>
            <a:off x="304800" y="105228"/>
            <a:ext cx="8534400" cy="1066800"/>
          </a:xfrm>
          <a:prstGeom prst="rect">
            <a:avLst/>
          </a:prstGeom>
          <a:noFill/>
          <a:ln w="9525">
            <a:noFill/>
            <a:miter lim="800000"/>
            <a:headEnd/>
            <a:tailEnd/>
          </a:ln>
        </p:spPr>
        <p:txBody>
          <a:bodyPr wrap="none" anchor="ctr"/>
          <a:lstStyle/>
          <a:p>
            <a:pPr algn="ctr"/>
            <a:r>
              <a:rPr lang="en-US" sz="4000" b="1" dirty="0">
                <a:solidFill>
                  <a:schemeClr val="accent2"/>
                </a:solidFill>
              </a:rPr>
              <a:t>Ad Math</a:t>
            </a:r>
          </a:p>
        </p:txBody>
      </p:sp>
      <p:sp>
        <p:nvSpPr>
          <p:cNvPr id="123909" name="Text Box 5"/>
          <p:cNvSpPr txBox="1">
            <a:spLocks noChangeArrowheads="1"/>
          </p:cNvSpPr>
          <p:nvPr/>
        </p:nvSpPr>
        <p:spPr bwMode="auto">
          <a:xfrm>
            <a:off x="381000" y="381000"/>
            <a:ext cx="533400" cy="457200"/>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24931" name="Rectangle 3"/>
          <p:cNvSpPr>
            <a:spLocks noGrp="1" noChangeArrowheads="1"/>
          </p:cNvSpPr>
          <p:nvPr>
            <p:ph idx="1"/>
          </p:nvPr>
        </p:nvSpPr>
        <p:spPr>
          <a:xfrm>
            <a:off x="381000" y="1676400"/>
            <a:ext cx="8077200" cy="4953000"/>
          </a:xfrm>
        </p:spPr>
        <p:txBody>
          <a:bodyPr/>
          <a:lstStyle/>
          <a:p>
            <a:pPr>
              <a:lnSpc>
                <a:spcPct val="80000"/>
              </a:lnSpc>
              <a:buFontTx/>
              <a:buNone/>
            </a:pPr>
            <a:r>
              <a:rPr lang="en-US" sz="2000" dirty="0">
                <a:solidFill>
                  <a:schemeClr val="accent2"/>
                </a:solidFill>
              </a:rPr>
              <a:t>3)	Our awareness objective is to obtain awareness in 120,000 households. We estimate that with 90 TV ads run over 30 days, we can obtain 80,000 targeted households aware. With publicity associated with a special event, we can obtain another 45,000 households aware of us. We estimate that 20 percent of the target households who see the ad will also see the publicity for the event. The cost for producing the TV ad is $20,000. The cost for placement is an average of $3,500 each time the ad is run. For publicity, a month's retainer is $15,000 and we need three months' effort in obtaining publicity. It also costs $150,000 to run the event. Which medium has the higher targeted CPM (you don't need to consider duplication)?</a:t>
            </a:r>
          </a:p>
          <a:p>
            <a:pPr>
              <a:lnSpc>
                <a:spcPct val="80000"/>
              </a:lnSpc>
              <a:buFontTx/>
              <a:buNone/>
            </a:pPr>
            <a:r>
              <a:rPr lang="en-US" sz="2000" dirty="0">
                <a:solidFill>
                  <a:schemeClr val="accent2"/>
                </a:solidFill>
              </a:rPr>
              <a:t>	A)	TV has a higher TCPM.</a:t>
            </a:r>
          </a:p>
          <a:p>
            <a:pPr>
              <a:lnSpc>
                <a:spcPct val="80000"/>
              </a:lnSpc>
              <a:buFontTx/>
              <a:buNone/>
            </a:pPr>
            <a:r>
              <a:rPr lang="en-US" sz="2000" dirty="0">
                <a:solidFill>
                  <a:schemeClr val="accent2"/>
                </a:solidFill>
              </a:rPr>
              <a:t>	B)	Publicity has a higher TCPM.</a:t>
            </a:r>
          </a:p>
          <a:p>
            <a:pPr>
              <a:lnSpc>
                <a:spcPct val="80000"/>
              </a:lnSpc>
              <a:buFontTx/>
              <a:buNone/>
            </a:pPr>
            <a:r>
              <a:rPr lang="en-US" sz="2000" dirty="0">
                <a:solidFill>
                  <a:schemeClr val="accent2"/>
                </a:solidFill>
              </a:rPr>
              <a:t>	C)	The two are the same.</a:t>
            </a:r>
          </a:p>
          <a:p>
            <a:pPr>
              <a:lnSpc>
                <a:spcPct val="80000"/>
              </a:lnSpc>
              <a:buFontTx/>
              <a:buNone/>
            </a:pPr>
            <a:r>
              <a:rPr lang="en-US" sz="2000" dirty="0">
                <a:solidFill>
                  <a:schemeClr val="accent2"/>
                </a:solidFill>
              </a:rPr>
              <a:t>	D)	TV is always higher cost, no matter what the TCPM.</a:t>
            </a:r>
          </a:p>
          <a:p>
            <a:pPr>
              <a:lnSpc>
                <a:spcPct val="80000"/>
              </a:lnSpc>
              <a:buFontTx/>
              <a:buNone/>
            </a:pPr>
            <a:r>
              <a:rPr lang="en-US" sz="2000" dirty="0">
                <a:solidFill>
                  <a:schemeClr val="accent2"/>
                </a:solidFill>
              </a:rPr>
              <a:t>	E)	We do not have enough information -- we need information regarding the quality of the ads.</a:t>
            </a:r>
          </a:p>
        </p:txBody>
      </p:sp>
      <p:sp>
        <p:nvSpPr>
          <p:cNvPr id="124932" name="Rectangle 4"/>
          <p:cNvSpPr>
            <a:spLocks noChangeArrowheads="1"/>
          </p:cNvSpPr>
          <p:nvPr/>
        </p:nvSpPr>
        <p:spPr bwMode="auto">
          <a:xfrm>
            <a:off x="304800" y="152400"/>
            <a:ext cx="8534400" cy="1066800"/>
          </a:xfrm>
          <a:prstGeom prst="rect">
            <a:avLst/>
          </a:prstGeom>
          <a:noFill/>
          <a:ln w="9525">
            <a:noFill/>
            <a:miter lim="800000"/>
            <a:headEnd/>
            <a:tailEnd/>
          </a:ln>
        </p:spPr>
        <p:txBody>
          <a:bodyPr wrap="none" anchor="ctr"/>
          <a:lstStyle/>
          <a:p>
            <a:pPr algn="ctr"/>
            <a:r>
              <a:rPr lang="en-US" sz="4000" b="1" dirty="0">
                <a:solidFill>
                  <a:schemeClr val="accent2"/>
                </a:solidFill>
              </a:rPr>
              <a:t>Ad Math</a:t>
            </a:r>
          </a:p>
        </p:txBody>
      </p:sp>
      <p:sp>
        <p:nvSpPr>
          <p:cNvPr id="124933" name="Text Box 5"/>
          <p:cNvSpPr txBox="1">
            <a:spLocks noChangeArrowheads="1"/>
          </p:cNvSpPr>
          <p:nvPr/>
        </p:nvSpPr>
        <p:spPr bwMode="auto">
          <a:xfrm>
            <a:off x="381000" y="381000"/>
            <a:ext cx="533400" cy="457200"/>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25955" name="Rectangle 3"/>
          <p:cNvSpPr>
            <a:spLocks noGrp="1" noChangeArrowheads="1"/>
          </p:cNvSpPr>
          <p:nvPr>
            <p:ph idx="1"/>
          </p:nvPr>
        </p:nvSpPr>
        <p:spPr>
          <a:xfrm>
            <a:off x="1219200" y="1905000"/>
            <a:ext cx="6705600" cy="4114800"/>
          </a:xfrm>
        </p:spPr>
        <p:txBody>
          <a:bodyPr/>
          <a:lstStyle/>
          <a:p>
            <a:pPr>
              <a:buFontTx/>
              <a:buNone/>
            </a:pPr>
            <a:r>
              <a:rPr lang="en-US" sz="2800">
                <a:solidFill>
                  <a:schemeClr val="accent2"/>
                </a:solidFill>
              </a:rPr>
              <a:t>Cost of TV:</a:t>
            </a:r>
          </a:p>
          <a:p>
            <a:pPr>
              <a:buFontTx/>
              <a:buNone/>
            </a:pPr>
            <a:r>
              <a:rPr lang="en-US" sz="2800">
                <a:solidFill>
                  <a:schemeClr val="accent2"/>
                </a:solidFill>
              </a:rPr>
              <a:t>	20000 + (90)3500 = $335,000</a:t>
            </a:r>
          </a:p>
          <a:p>
            <a:pPr>
              <a:buFontTx/>
              <a:buNone/>
            </a:pPr>
            <a:r>
              <a:rPr lang="en-US" sz="2800">
                <a:solidFill>
                  <a:schemeClr val="accent2"/>
                </a:solidFill>
              </a:rPr>
              <a:t>TV TCPM:</a:t>
            </a:r>
          </a:p>
          <a:p>
            <a:pPr>
              <a:buFontTx/>
              <a:buNone/>
            </a:pPr>
            <a:r>
              <a:rPr lang="en-US" sz="2800">
                <a:solidFill>
                  <a:schemeClr val="accent2"/>
                </a:solidFill>
              </a:rPr>
              <a:t>	335,000 / 80000 = 4.1875</a:t>
            </a:r>
          </a:p>
          <a:p>
            <a:pPr>
              <a:buFontTx/>
              <a:buNone/>
            </a:pPr>
            <a:r>
              <a:rPr lang="en-US" sz="2800">
                <a:solidFill>
                  <a:schemeClr val="accent2"/>
                </a:solidFill>
              </a:rPr>
              <a:t>Cost of PR:</a:t>
            </a:r>
          </a:p>
          <a:p>
            <a:pPr>
              <a:buFontTx/>
              <a:buNone/>
            </a:pPr>
            <a:r>
              <a:rPr lang="en-US" sz="2800">
                <a:solidFill>
                  <a:schemeClr val="accent2"/>
                </a:solidFill>
              </a:rPr>
              <a:t>	15000(3) + 150000 = $195,000</a:t>
            </a:r>
          </a:p>
          <a:p>
            <a:pPr>
              <a:buFontTx/>
              <a:buNone/>
            </a:pPr>
            <a:r>
              <a:rPr lang="en-US" sz="2800">
                <a:solidFill>
                  <a:schemeClr val="accent2"/>
                </a:solidFill>
              </a:rPr>
              <a:t>PR TCPM:</a:t>
            </a:r>
          </a:p>
          <a:p>
            <a:pPr>
              <a:buFontTx/>
              <a:buNone/>
            </a:pPr>
            <a:r>
              <a:rPr lang="en-US" sz="2800">
                <a:solidFill>
                  <a:schemeClr val="accent2"/>
                </a:solidFill>
              </a:rPr>
              <a:t>	195000 / 45000 = 4.33</a:t>
            </a:r>
          </a:p>
        </p:txBody>
      </p:sp>
      <p:sp>
        <p:nvSpPr>
          <p:cNvPr id="125956" name="Rectangle 4"/>
          <p:cNvSpPr>
            <a:spLocks noChangeArrowheads="1"/>
          </p:cNvSpPr>
          <p:nvPr/>
        </p:nvSpPr>
        <p:spPr bwMode="auto">
          <a:xfrm>
            <a:off x="304800" y="152400"/>
            <a:ext cx="8534400" cy="1066800"/>
          </a:xfrm>
          <a:prstGeom prst="rect">
            <a:avLst/>
          </a:prstGeom>
          <a:noFill/>
          <a:ln w="9525">
            <a:noFill/>
            <a:miter lim="800000"/>
            <a:headEnd/>
            <a:tailEnd/>
          </a:ln>
        </p:spPr>
        <p:txBody>
          <a:bodyPr wrap="none" anchor="ctr"/>
          <a:lstStyle/>
          <a:p>
            <a:pPr algn="ctr"/>
            <a:r>
              <a:rPr lang="en-US" sz="4000" b="1" dirty="0">
                <a:solidFill>
                  <a:schemeClr val="accent2"/>
                </a:solidFill>
              </a:rPr>
              <a:t>Ad Math</a:t>
            </a:r>
          </a:p>
        </p:txBody>
      </p:sp>
      <p:sp>
        <p:nvSpPr>
          <p:cNvPr id="125957" name="Text Box 5"/>
          <p:cNvSpPr txBox="1">
            <a:spLocks noChangeArrowheads="1"/>
          </p:cNvSpPr>
          <p:nvPr/>
        </p:nvSpPr>
        <p:spPr bwMode="auto">
          <a:xfrm>
            <a:off x="381000" y="381000"/>
            <a:ext cx="533400" cy="457200"/>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26979" name="Rectangle 3"/>
          <p:cNvSpPr>
            <a:spLocks noGrp="1" noChangeArrowheads="1"/>
          </p:cNvSpPr>
          <p:nvPr>
            <p:ph idx="1"/>
          </p:nvPr>
        </p:nvSpPr>
        <p:spPr>
          <a:xfrm>
            <a:off x="419100" y="1676400"/>
            <a:ext cx="8305800" cy="4724400"/>
          </a:xfrm>
        </p:spPr>
        <p:txBody>
          <a:bodyPr/>
          <a:lstStyle/>
          <a:p>
            <a:pPr>
              <a:lnSpc>
                <a:spcPct val="80000"/>
              </a:lnSpc>
              <a:buFontTx/>
              <a:buNone/>
            </a:pPr>
            <a:r>
              <a:rPr lang="en-US" sz="2000">
                <a:solidFill>
                  <a:schemeClr val="accent2"/>
                </a:solidFill>
              </a:rPr>
              <a:t>4)	Our awareness objective is to obtain awareness in 120,000 households. We estimate that with 90 TV ads run over 30 days, we can obtain 80,000 targeted households aware. With publicity associated with a special event, we can obtain another 45,000 households aware of us. We estimate that 20 percent of the target households who see the ad will also see the publicity for the event. The cost for producing the TV ad is $20,000. The cost for placement is an average of $3,500 each time the ad is run. For publicity, a month's retainer is $15,000 and we need three months' effort in obtaining publicity. Will we reach our objective of 120,000 households aware of us?</a:t>
            </a:r>
          </a:p>
          <a:p>
            <a:pPr>
              <a:lnSpc>
                <a:spcPct val="80000"/>
              </a:lnSpc>
              <a:buFontTx/>
              <a:buNone/>
            </a:pPr>
            <a:r>
              <a:rPr lang="en-US" sz="2000">
                <a:solidFill>
                  <a:schemeClr val="accent2"/>
                </a:solidFill>
              </a:rPr>
              <a:t>	A)	No, we will miss it by 11,000</a:t>
            </a:r>
          </a:p>
          <a:p>
            <a:pPr>
              <a:lnSpc>
                <a:spcPct val="80000"/>
              </a:lnSpc>
              <a:buFontTx/>
              <a:buNone/>
            </a:pPr>
            <a:r>
              <a:rPr lang="en-US" sz="2000">
                <a:solidFill>
                  <a:schemeClr val="accent2"/>
                </a:solidFill>
              </a:rPr>
              <a:t>	B)	No, but we don't know how far off we will be</a:t>
            </a:r>
          </a:p>
          <a:p>
            <a:pPr>
              <a:lnSpc>
                <a:spcPct val="80000"/>
              </a:lnSpc>
              <a:buFontTx/>
              <a:buNone/>
            </a:pPr>
            <a:r>
              <a:rPr lang="en-US" sz="2000">
                <a:solidFill>
                  <a:schemeClr val="accent2"/>
                </a:solidFill>
              </a:rPr>
              <a:t>	C)	No, we will miss is by 19,000</a:t>
            </a:r>
          </a:p>
          <a:p>
            <a:pPr>
              <a:lnSpc>
                <a:spcPct val="80000"/>
              </a:lnSpc>
              <a:buFontTx/>
              <a:buNone/>
            </a:pPr>
            <a:r>
              <a:rPr lang="en-US" sz="2000">
                <a:solidFill>
                  <a:schemeClr val="accent2"/>
                </a:solidFill>
              </a:rPr>
              <a:t>	D)	Yes, we will be 5,000 over the objective</a:t>
            </a:r>
          </a:p>
          <a:p>
            <a:pPr>
              <a:lnSpc>
                <a:spcPct val="80000"/>
              </a:lnSpc>
              <a:buFontTx/>
              <a:buNone/>
            </a:pPr>
            <a:r>
              <a:rPr lang="en-US" sz="2000">
                <a:solidFill>
                  <a:schemeClr val="accent2"/>
                </a:solidFill>
              </a:rPr>
              <a:t>	E)	Yes, we will be at exactly 120,000.</a:t>
            </a:r>
          </a:p>
        </p:txBody>
      </p:sp>
      <p:sp>
        <p:nvSpPr>
          <p:cNvPr id="126980" name="Rectangle 4"/>
          <p:cNvSpPr>
            <a:spLocks noChangeArrowheads="1"/>
          </p:cNvSpPr>
          <p:nvPr/>
        </p:nvSpPr>
        <p:spPr bwMode="auto">
          <a:xfrm>
            <a:off x="304800" y="152400"/>
            <a:ext cx="8534400" cy="1066800"/>
          </a:xfrm>
          <a:prstGeom prst="rect">
            <a:avLst/>
          </a:prstGeom>
          <a:noFill/>
          <a:ln w="9525">
            <a:noFill/>
            <a:miter lim="800000"/>
            <a:headEnd/>
            <a:tailEnd/>
          </a:ln>
        </p:spPr>
        <p:txBody>
          <a:bodyPr wrap="none" anchor="ctr"/>
          <a:lstStyle/>
          <a:p>
            <a:pPr algn="ctr"/>
            <a:r>
              <a:rPr lang="en-US" sz="4000" b="1" dirty="0">
                <a:solidFill>
                  <a:schemeClr val="accent2"/>
                </a:solidFill>
              </a:rPr>
              <a:t>Ad Math</a:t>
            </a:r>
          </a:p>
        </p:txBody>
      </p:sp>
      <p:sp>
        <p:nvSpPr>
          <p:cNvPr id="126981" name="Text Box 5"/>
          <p:cNvSpPr txBox="1">
            <a:spLocks noChangeArrowheads="1"/>
          </p:cNvSpPr>
          <p:nvPr/>
        </p:nvSpPr>
        <p:spPr bwMode="auto">
          <a:xfrm>
            <a:off x="381000" y="381000"/>
            <a:ext cx="533400" cy="457200"/>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28004" name="Rectangle 4"/>
          <p:cNvSpPr>
            <a:spLocks noChangeArrowheads="1"/>
          </p:cNvSpPr>
          <p:nvPr/>
        </p:nvSpPr>
        <p:spPr bwMode="auto">
          <a:xfrm>
            <a:off x="1955800" y="2835275"/>
            <a:ext cx="5230813" cy="1187450"/>
          </a:xfrm>
          <a:prstGeom prst="rect">
            <a:avLst/>
          </a:prstGeom>
          <a:noFill/>
          <a:ln w="9525">
            <a:noFill/>
            <a:miter lim="800000"/>
            <a:headEnd/>
            <a:tailEnd/>
          </a:ln>
          <a:effectLst/>
        </p:spPr>
        <p:txBody>
          <a:bodyPr anchor="ctr">
            <a:spAutoFit/>
          </a:bodyPr>
          <a:lstStyle/>
          <a:p>
            <a:pPr algn="ctr">
              <a:tabLst>
                <a:tab pos="-393700" algn="l"/>
                <a:tab pos="0" algn="l"/>
                <a:tab pos="307975" algn="l"/>
                <a:tab pos="457200" algn="l"/>
                <a:tab pos="650875"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b="1">
                <a:solidFill>
                  <a:schemeClr val="accent2"/>
                </a:solidFill>
              </a:rPr>
              <a:t>80,000 - 20% = 64000</a:t>
            </a:r>
            <a:endParaRPr lang="en-US">
              <a:solidFill>
                <a:schemeClr val="accent2"/>
              </a:solidFill>
            </a:endParaRPr>
          </a:p>
          <a:p>
            <a:pPr algn="ctr">
              <a:tabLst>
                <a:tab pos="-393700" algn="l"/>
                <a:tab pos="0" algn="l"/>
                <a:tab pos="307975" algn="l"/>
                <a:tab pos="457200" algn="l"/>
                <a:tab pos="650875"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b="1">
                <a:solidFill>
                  <a:schemeClr val="accent2"/>
                </a:solidFill>
              </a:rPr>
              <a:t>64000 + 45000 = 109000</a:t>
            </a:r>
            <a:endParaRPr lang="en-US">
              <a:solidFill>
                <a:schemeClr val="accent2"/>
              </a:solidFill>
            </a:endParaRPr>
          </a:p>
          <a:p>
            <a:pPr algn="ctr">
              <a:tabLst>
                <a:tab pos="-393700" algn="l"/>
                <a:tab pos="0" algn="l"/>
                <a:tab pos="307975" algn="l"/>
                <a:tab pos="457200" algn="l"/>
                <a:tab pos="650875"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b="1">
                <a:solidFill>
                  <a:schemeClr val="accent2"/>
                </a:solidFill>
              </a:rPr>
              <a:t>120000 - 109000 = 11000</a:t>
            </a:r>
          </a:p>
        </p:txBody>
      </p:sp>
      <p:sp>
        <p:nvSpPr>
          <p:cNvPr id="128005" name="Rectangle 5"/>
          <p:cNvSpPr>
            <a:spLocks noChangeArrowheads="1"/>
          </p:cNvSpPr>
          <p:nvPr/>
        </p:nvSpPr>
        <p:spPr bwMode="auto">
          <a:xfrm>
            <a:off x="304800" y="152400"/>
            <a:ext cx="8534400" cy="1066800"/>
          </a:xfrm>
          <a:prstGeom prst="rect">
            <a:avLst/>
          </a:prstGeom>
          <a:noFill/>
          <a:ln w="9525">
            <a:noFill/>
            <a:miter lim="800000"/>
            <a:headEnd/>
            <a:tailEnd/>
          </a:ln>
        </p:spPr>
        <p:txBody>
          <a:bodyPr wrap="none" anchor="ctr"/>
          <a:lstStyle/>
          <a:p>
            <a:pPr algn="ctr"/>
            <a:r>
              <a:rPr lang="en-US" sz="4000" b="1" dirty="0">
                <a:solidFill>
                  <a:schemeClr val="accent2"/>
                </a:solidFill>
              </a:rPr>
              <a:t>Ad Math</a:t>
            </a:r>
          </a:p>
        </p:txBody>
      </p:sp>
      <p:sp>
        <p:nvSpPr>
          <p:cNvPr id="128006" name="Text Box 6"/>
          <p:cNvSpPr txBox="1">
            <a:spLocks noChangeArrowheads="1"/>
          </p:cNvSpPr>
          <p:nvPr/>
        </p:nvSpPr>
        <p:spPr bwMode="auto">
          <a:xfrm>
            <a:off x="381000" y="381000"/>
            <a:ext cx="533400" cy="457200"/>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7411" name="Slide Number Placeholder 5"/>
          <p:cNvSpPr txBox="1">
            <a:spLocks noGrp="1"/>
          </p:cNvSpPr>
          <p:nvPr/>
        </p:nvSpPr>
        <p:spPr bwMode="auto">
          <a:xfrm>
            <a:off x="6553200" y="6553200"/>
            <a:ext cx="1905000" cy="457200"/>
          </a:xfrm>
          <a:prstGeom prst="rect">
            <a:avLst/>
          </a:prstGeom>
          <a:noFill/>
          <a:ln>
            <a:miter lim="800000"/>
            <a:headEnd/>
            <a:tailEnd/>
          </a:ln>
        </p:spPr>
        <p:txBody>
          <a:bodyPr wrap="none" lIns="92075" tIns="46038" rIns="92075" bIns="46038" anchor="ctr"/>
          <a:lstStyle/>
          <a:p>
            <a:pPr algn="r" eaLnBrk="0" hangingPunct="0"/>
            <a:r>
              <a:rPr lang="en-US" sz="1400">
                <a:cs typeface="Tahoma" pitchFamily="34" charset="0"/>
              </a:rPr>
              <a:t>8-</a:t>
            </a:r>
            <a:fld id="{13C7F36B-EB8D-45AF-8533-715448958C33}" type="slidenum">
              <a:rPr lang="en-US" sz="1400">
                <a:cs typeface="Tahoma" pitchFamily="34" charset="0"/>
              </a:rPr>
              <a:pPr algn="r" eaLnBrk="0" hangingPunct="0"/>
              <a:t>4</a:t>
            </a:fld>
            <a:endParaRPr lang="en-US" sz="1400">
              <a:cs typeface="Tahoma" pitchFamily="34" charset="0"/>
            </a:endParaRPr>
          </a:p>
        </p:txBody>
      </p:sp>
      <p:sp>
        <p:nvSpPr>
          <p:cNvPr id="117764" name="Rectangle 2"/>
          <p:cNvSpPr>
            <a:spLocks noGrp="1" noChangeArrowheads="1"/>
          </p:cNvSpPr>
          <p:nvPr>
            <p:ph type="title" idx="4294967295"/>
          </p:nvPr>
        </p:nvSpPr>
        <p:spPr>
          <a:xfrm>
            <a:off x="304800" y="76200"/>
            <a:ext cx="8534400" cy="1219200"/>
          </a:xfrm>
          <a:noFill/>
        </p:spPr>
        <p:txBody>
          <a:bodyPr wrap="none" lIns="92075" tIns="46038" rIns="92075" bIns="46038"/>
          <a:lstStyle/>
          <a:p>
            <a:r>
              <a:rPr lang="en-US" sz="3600" dirty="0">
                <a:solidFill>
                  <a:schemeClr val="accent2"/>
                </a:solidFill>
              </a:rPr>
              <a:t>People Involved in Media Selection</a:t>
            </a:r>
          </a:p>
        </p:txBody>
      </p:sp>
      <p:sp>
        <p:nvSpPr>
          <p:cNvPr id="117765" name="Rectangle 6"/>
          <p:cNvSpPr>
            <a:spLocks noChangeArrowheads="1"/>
          </p:cNvSpPr>
          <p:nvPr/>
        </p:nvSpPr>
        <p:spPr bwMode="auto">
          <a:xfrm>
            <a:off x="1295400" y="1752600"/>
            <a:ext cx="1905000" cy="838200"/>
          </a:xfrm>
          <a:prstGeom prst="rect">
            <a:avLst/>
          </a:prstGeom>
          <a:solidFill>
            <a:srgbClr val="0000FF"/>
          </a:solidFill>
          <a:ln w="12700">
            <a:solidFill>
              <a:schemeClr val="tx1"/>
            </a:solidFill>
            <a:miter lim="800000"/>
            <a:headEnd type="none" w="sm" len="sm"/>
            <a:tailEnd type="none" w="sm" len="sm"/>
          </a:ln>
        </p:spPr>
        <p:txBody>
          <a:bodyPr wrap="none" anchor="ctr"/>
          <a:lstStyle/>
          <a:p>
            <a:pPr algn="ctr" eaLnBrk="0" hangingPunct="0"/>
            <a:r>
              <a:rPr lang="en-US" b="1">
                <a:solidFill>
                  <a:schemeClr val="bg1"/>
                </a:solidFill>
                <a:cs typeface="Tahoma" pitchFamily="34" charset="0"/>
              </a:rPr>
              <a:t>Media Buyer</a:t>
            </a:r>
          </a:p>
        </p:txBody>
      </p:sp>
      <p:sp>
        <p:nvSpPr>
          <p:cNvPr id="117766" name="Rectangle 8"/>
          <p:cNvSpPr>
            <a:spLocks noChangeArrowheads="1"/>
          </p:cNvSpPr>
          <p:nvPr/>
        </p:nvSpPr>
        <p:spPr bwMode="auto">
          <a:xfrm>
            <a:off x="3048000" y="3048000"/>
            <a:ext cx="2286000" cy="838200"/>
          </a:xfrm>
          <a:prstGeom prst="rect">
            <a:avLst/>
          </a:prstGeom>
          <a:solidFill>
            <a:srgbClr val="0000FF"/>
          </a:solidFill>
          <a:ln w="12700">
            <a:solidFill>
              <a:schemeClr val="tx1"/>
            </a:solidFill>
            <a:miter lim="800000"/>
            <a:headEnd type="none" w="sm" len="sm"/>
            <a:tailEnd type="none" w="sm" len="sm"/>
          </a:ln>
        </p:spPr>
        <p:txBody>
          <a:bodyPr wrap="none" anchor="ctr"/>
          <a:lstStyle/>
          <a:p>
            <a:pPr algn="ctr" eaLnBrk="0" hangingPunct="0"/>
            <a:r>
              <a:rPr lang="en-US" b="1">
                <a:solidFill>
                  <a:schemeClr val="bg1"/>
                </a:solidFill>
                <a:cs typeface="Tahoma" pitchFamily="34" charset="0"/>
              </a:rPr>
              <a:t>Media Planner</a:t>
            </a:r>
          </a:p>
        </p:txBody>
      </p:sp>
      <p:sp>
        <p:nvSpPr>
          <p:cNvPr id="117767" name="Rectangle 9"/>
          <p:cNvSpPr>
            <a:spLocks noChangeArrowheads="1"/>
          </p:cNvSpPr>
          <p:nvPr/>
        </p:nvSpPr>
        <p:spPr bwMode="auto">
          <a:xfrm>
            <a:off x="6629400" y="5181600"/>
            <a:ext cx="1905000" cy="838200"/>
          </a:xfrm>
          <a:prstGeom prst="rect">
            <a:avLst/>
          </a:prstGeom>
          <a:solidFill>
            <a:srgbClr val="0000FF"/>
          </a:solidFill>
          <a:ln w="12700">
            <a:solidFill>
              <a:schemeClr val="tx1"/>
            </a:solidFill>
            <a:miter lim="800000"/>
            <a:headEnd type="none" w="sm" len="sm"/>
            <a:tailEnd type="none" w="sm" len="sm"/>
          </a:ln>
        </p:spPr>
        <p:txBody>
          <a:bodyPr wrap="none" anchor="ctr"/>
          <a:lstStyle/>
          <a:p>
            <a:pPr algn="ctr" eaLnBrk="0" hangingPunct="0"/>
            <a:r>
              <a:rPr lang="en-US" b="1">
                <a:solidFill>
                  <a:schemeClr val="bg1"/>
                </a:solidFill>
                <a:cs typeface="Tahoma" pitchFamily="34" charset="0"/>
              </a:rPr>
              <a:t>Client</a:t>
            </a:r>
          </a:p>
        </p:txBody>
      </p:sp>
      <p:sp>
        <p:nvSpPr>
          <p:cNvPr id="117768" name="Rectangle 10"/>
          <p:cNvSpPr>
            <a:spLocks noChangeArrowheads="1"/>
          </p:cNvSpPr>
          <p:nvPr/>
        </p:nvSpPr>
        <p:spPr bwMode="auto">
          <a:xfrm>
            <a:off x="3733800" y="4648200"/>
            <a:ext cx="1905000" cy="838200"/>
          </a:xfrm>
          <a:prstGeom prst="rect">
            <a:avLst/>
          </a:prstGeom>
          <a:solidFill>
            <a:srgbClr val="0000FF"/>
          </a:solidFill>
          <a:ln w="12700">
            <a:solidFill>
              <a:schemeClr val="tx1"/>
            </a:solidFill>
            <a:miter lim="800000"/>
            <a:headEnd type="none" w="sm" len="sm"/>
            <a:tailEnd type="none" w="sm" len="sm"/>
          </a:ln>
        </p:spPr>
        <p:txBody>
          <a:bodyPr wrap="none" anchor="ctr"/>
          <a:lstStyle/>
          <a:p>
            <a:pPr algn="ctr" eaLnBrk="0" hangingPunct="0"/>
            <a:r>
              <a:rPr lang="en-US" b="1">
                <a:solidFill>
                  <a:schemeClr val="bg1"/>
                </a:solidFill>
                <a:cs typeface="Tahoma" pitchFamily="34" charset="0"/>
              </a:rPr>
              <a:t>Account</a:t>
            </a:r>
          </a:p>
          <a:p>
            <a:pPr algn="ctr" eaLnBrk="0" hangingPunct="0"/>
            <a:r>
              <a:rPr lang="en-US" b="1">
                <a:solidFill>
                  <a:schemeClr val="bg1"/>
                </a:solidFill>
                <a:cs typeface="Tahoma" pitchFamily="34" charset="0"/>
              </a:rPr>
              <a:t>Executive</a:t>
            </a:r>
          </a:p>
        </p:txBody>
      </p:sp>
      <p:sp>
        <p:nvSpPr>
          <p:cNvPr id="117769" name="Rectangle 11"/>
          <p:cNvSpPr>
            <a:spLocks noChangeArrowheads="1"/>
          </p:cNvSpPr>
          <p:nvPr/>
        </p:nvSpPr>
        <p:spPr bwMode="auto">
          <a:xfrm>
            <a:off x="1143000" y="4648200"/>
            <a:ext cx="1905000" cy="838200"/>
          </a:xfrm>
          <a:prstGeom prst="rect">
            <a:avLst/>
          </a:prstGeom>
          <a:solidFill>
            <a:srgbClr val="0000FF"/>
          </a:solidFill>
          <a:ln w="12700">
            <a:solidFill>
              <a:schemeClr val="tx1"/>
            </a:solidFill>
            <a:miter lim="800000"/>
            <a:headEnd type="none" w="sm" len="sm"/>
            <a:tailEnd type="none" w="sm" len="sm"/>
          </a:ln>
        </p:spPr>
        <p:txBody>
          <a:bodyPr wrap="none" anchor="ctr"/>
          <a:lstStyle/>
          <a:p>
            <a:pPr algn="ctr" eaLnBrk="0" hangingPunct="0"/>
            <a:r>
              <a:rPr lang="en-US" b="1">
                <a:solidFill>
                  <a:schemeClr val="bg1"/>
                </a:solidFill>
                <a:cs typeface="Tahoma" pitchFamily="34" charset="0"/>
              </a:rPr>
              <a:t>Creative</a:t>
            </a:r>
          </a:p>
        </p:txBody>
      </p:sp>
      <p:sp>
        <p:nvSpPr>
          <p:cNvPr id="117770" name="Line 12"/>
          <p:cNvSpPr>
            <a:spLocks noChangeShapeType="1"/>
          </p:cNvSpPr>
          <p:nvPr/>
        </p:nvSpPr>
        <p:spPr bwMode="auto">
          <a:xfrm>
            <a:off x="3276600" y="2362200"/>
            <a:ext cx="914400" cy="685800"/>
          </a:xfrm>
          <a:prstGeom prst="line">
            <a:avLst/>
          </a:prstGeom>
          <a:noFill/>
          <a:ln w="57150">
            <a:solidFill>
              <a:schemeClr val="hlink"/>
            </a:solidFill>
            <a:round/>
            <a:headEnd type="triangle" w="med" len="med"/>
            <a:tailEnd type="none" w="sm" len="sm"/>
          </a:ln>
        </p:spPr>
        <p:txBody>
          <a:bodyPr/>
          <a:lstStyle/>
          <a:p>
            <a:endParaRPr lang="en-US"/>
          </a:p>
        </p:txBody>
      </p:sp>
      <p:sp>
        <p:nvSpPr>
          <p:cNvPr id="117771" name="Line 13"/>
          <p:cNvSpPr>
            <a:spLocks noChangeShapeType="1"/>
          </p:cNvSpPr>
          <p:nvPr/>
        </p:nvSpPr>
        <p:spPr bwMode="auto">
          <a:xfrm flipH="1">
            <a:off x="3048000" y="3886200"/>
            <a:ext cx="1066800" cy="762000"/>
          </a:xfrm>
          <a:prstGeom prst="line">
            <a:avLst/>
          </a:prstGeom>
          <a:noFill/>
          <a:ln w="57150">
            <a:solidFill>
              <a:schemeClr val="tx1"/>
            </a:solidFill>
            <a:round/>
            <a:headEnd type="none" w="sm" len="sm"/>
            <a:tailEnd type="triangle" w="med" len="med"/>
          </a:ln>
        </p:spPr>
        <p:txBody>
          <a:bodyPr/>
          <a:lstStyle/>
          <a:p>
            <a:endParaRPr lang="en-US"/>
          </a:p>
        </p:txBody>
      </p:sp>
      <p:sp>
        <p:nvSpPr>
          <p:cNvPr id="117772" name="Line 14"/>
          <p:cNvSpPr>
            <a:spLocks noChangeShapeType="1"/>
          </p:cNvSpPr>
          <p:nvPr/>
        </p:nvSpPr>
        <p:spPr bwMode="auto">
          <a:xfrm>
            <a:off x="4419600" y="3886200"/>
            <a:ext cx="0" cy="762000"/>
          </a:xfrm>
          <a:prstGeom prst="line">
            <a:avLst/>
          </a:prstGeom>
          <a:noFill/>
          <a:ln w="57150">
            <a:solidFill>
              <a:schemeClr val="hlink"/>
            </a:solidFill>
            <a:round/>
            <a:headEnd type="none" w="sm" len="sm"/>
            <a:tailEnd type="triangle" w="med" len="med"/>
          </a:ln>
        </p:spPr>
        <p:txBody>
          <a:bodyPr/>
          <a:lstStyle/>
          <a:p>
            <a:endParaRPr lang="en-US"/>
          </a:p>
        </p:txBody>
      </p:sp>
      <p:sp>
        <p:nvSpPr>
          <p:cNvPr id="117773" name="Line 16"/>
          <p:cNvSpPr>
            <a:spLocks noChangeShapeType="1"/>
          </p:cNvSpPr>
          <p:nvPr/>
        </p:nvSpPr>
        <p:spPr bwMode="auto">
          <a:xfrm>
            <a:off x="5638800" y="5105400"/>
            <a:ext cx="990600" cy="533400"/>
          </a:xfrm>
          <a:prstGeom prst="line">
            <a:avLst/>
          </a:prstGeom>
          <a:noFill/>
          <a:ln w="57150">
            <a:solidFill>
              <a:schemeClr val="tx1"/>
            </a:solidFill>
            <a:round/>
            <a:headEnd type="none" w="sm" len="sm"/>
            <a:tailEnd type="triangle" w="med" len="med"/>
          </a:ln>
        </p:spPr>
        <p:txBody>
          <a:bodyPr/>
          <a:lstStyle/>
          <a:p>
            <a:endParaRPr lang="en-US"/>
          </a:p>
        </p:txBody>
      </p:sp>
      <p:sp>
        <p:nvSpPr>
          <p:cNvPr id="117774" name="Line 17"/>
          <p:cNvSpPr>
            <a:spLocks noChangeShapeType="1"/>
          </p:cNvSpPr>
          <p:nvPr/>
        </p:nvSpPr>
        <p:spPr bwMode="auto">
          <a:xfrm>
            <a:off x="3048000" y="5105400"/>
            <a:ext cx="685800" cy="0"/>
          </a:xfrm>
          <a:prstGeom prst="line">
            <a:avLst/>
          </a:prstGeom>
          <a:noFill/>
          <a:ln w="57150">
            <a:solidFill>
              <a:schemeClr val="tx1"/>
            </a:solidFill>
            <a:round/>
            <a:headEnd type="triangle" w="med" len="me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555011" name="Rectangle 3"/>
          <p:cNvSpPr>
            <a:spLocks noGrp="1" noChangeArrowheads="1"/>
          </p:cNvSpPr>
          <p:nvPr>
            <p:ph type="title" idx="4294967295"/>
          </p:nvPr>
        </p:nvSpPr>
        <p:spPr>
          <a:xfrm>
            <a:off x="304800" y="304800"/>
            <a:ext cx="8534400" cy="1143000"/>
          </a:xfrm>
          <a:noFill/>
        </p:spPr>
        <p:txBody>
          <a:bodyPr/>
          <a:lstStyle/>
          <a:p>
            <a:r>
              <a:rPr lang="en-US" sz="4000" dirty="0">
                <a:solidFill>
                  <a:schemeClr val="accent2"/>
                </a:solidFill>
              </a:rPr>
              <a:t>Media </a:t>
            </a:r>
            <a:r>
              <a:rPr lang="en-US" sz="4000" dirty="0" smtClean="0">
                <a:solidFill>
                  <a:schemeClr val="accent2"/>
                </a:solidFill>
              </a:rPr>
              <a:t>Planner</a:t>
            </a:r>
            <a:endParaRPr lang="en-US" sz="4000" dirty="0">
              <a:solidFill>
                <a:schemeClr val="accent2"/>
              </a:solidFill>
              <a:effectLst>
                <a:outerShdw blurRad="38100" dist="38100" dir="2700000" algn="tl">
                  <a:srgbClr val="000000"/>
                </a:outerShdw>
              </a:effectLst>
            </a:endParaRPr>
          </a:p>
        </p:txBody>
      </p:sp>
      <p:sp>
        <p:nvSpPr>
          <p:cNvPr id="20484" name="Rectangle 4"/>
          <p:cNvSpPr>
            <a:spLocks noGrp="1" noChangeArrowheads="1"/>
          </p:cNvSpPr>
          <p:nvPr>
            <p:ph type="body" idx="4294967295"/>
          </p:nvPr>
        </p:nvSpPr>
        <p:spPr>
          <a:xfrm>
            <a:off x="1219200" y="2133600"/>
            <a:ext cx="6705600" cy="3200400"/>
          </a:xfrm>
          <a:noFill/>
        </p:spPr>
        <p:txBody>
          <a:bodyPr/>
          <a:lstStyle/>
          <a:p>
            <a:pPr marL="465138" indent="-465138">
              <a:buClr>
                <a:schemeClr val="accent2"/>
              </a:buClr>
              <a:tabLst>
                <a:tab pos="465138" algn="l"/>
              </a:tabLst>
            </a:pPr>
            <a:r>
              <a:rPr lang="en-US" dirty="0" smtClean="0">
                <a:solidFill>
                  <a:schemeClr val="accent2"/>
                </a:solidFill>
              </a:rPr>
              <a:t>Create </a:t>
            </a:r>
            <a:r>
              <a:rPr lang="en-US" dirty="0">
                <a:solidFill>
                  <a:schemeClr val="accent2"/>
                </a:solidFill>
              </a:rPr>
              <a:t>plans that reflect purchase </a:t>
            </a:r>
            <a:r>
              <a:rPr lang="en-US" dirty="0" smtClean="0">
                <a:solidFill>
                  <a:schemeClr val="accent2"/>
                </a:solidFill>
              </a:rPr>
              <a:t>process</a:t>
            </a:r>
          </a:p>
          <a:p>
            <a:pPr marL="465138" indent="-465138">
              <a:buClr>
                <a:schemeClr val="accent2"/>
              </a:buClr>
              <a:tabLst>
                <a:tab pos="465138" algn="l"/>
              </a:tabLst>
            </a:pPr>
            <a:r>
              <a:rPr lang="en-US" dirty="0" smtClean="0">
                <a:solidFill>
                  <a:schemeClr val="accent2"/>
                </a:solidFill>
              </a:rPr>
              <a:t>Conducts research on audience characteristics</a:t>
            </a:r>
          </a:p>
          <a:p>
            <a:pPr marL="465138" indent="-465138">
              <a:buClr>
                <a:schemeClr val="accent2"/>
              </a:buClr>
              <a:tabLst>
                <a:tab pos="465138" algn="l"/>
              </a:tabLst>
            </a:pPr>
            <a:r>
              <a:rPr lang="en-US" dirty="0" smtClean="0">
                <a:solidFill>
                  <a:schemeClr val="accent2"/>
                </a:solidFill>
              </a:rPr>
              <a:t>Matches media with target market characteristics</a:t>
            </a:r>
          </a:p>
          <a:p>
            <a:pPr marL="465138" indent="-465138">
              <a:lnSpc>
                <a:spcPct val="90000"/>
              </a:lnSpc>
              <a:buClr>
                <a:schemeClr val="accent2"/>
              </a:buClr>
              <a:tabLst>
                <a:tab pos="465138" algn="l"/>
              </a:tabLst>
            </a:pPr>
            <a:endParaRPr lang="en-US" dirty="0">
              <a:solidFill>
                <a:schemeClr val="accent2"/>
              </a:solidFill>
            </a:endParaRPr>
          </a:p>
        </p:txBody>
      </p:sp>
      <p:sp>
        <p:nvSpPr>
          <p:cNvPr id="20488" name="Text Box 8"/>
          <p:cNvSpPr txBox="1">
            <a:spLocks noChangeArrowheads="1"/>
          </p:cNvSpPr>
          <p:nvPr/>
        </p:nvSpPr>
        <p:spPr bwMode="auto">
          <a:xfrm>
            <a:off x="304800" y="152400"/>
            <a:ext cx="5867400" cy="457200"/>
          </a:xfrm>
          <a:prstGeom prst="rect">
            <a:avLst/>
          </a:prstGeom>
          <a:noFill/>
          <a:ln w="9525">
            <a:noFill/>
            <a:miter lim="800000"/>
            <a:headEnd/>
            <a:tailEnd/>
          </a:ln>
          <a:effectLst/>
        </p:spPr>
        <p:txBody>
          <a:bodyPr>
            <a:spAutoFit/>
          </a:bodyPr>
          <a:lstStyle/>
          <a:p>
            <a:pPr>
              <a:spcBef>
                <a:spcPct val="50000"/>
              </a:spcBef>
            </a:pPr>
            <a:r>
              <a:rPr lang="en-US" b="1" u="sng" dirty="0">
                <a:solidFill>
                  <a:schemeClr val="accent2"/>
                </a:solidFill>
              </a:rPr>
              <a:t>People Involved in Media Selection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2530" name="Rectangle 2"/>
          <p:cNvSpPr>
            <a:spLocks noGrp="1" noChangeArrowheads="1"/>
          </p:cNvSpPr>
          <p:nvPr>
            <p:ph type="title" idx="4294967295"/>
          </p:nvPr>
        </p:nvSpPr>
        <p:spPr>
          <a:xfrm>
            <a:off x="304800" y="304800"/>
            <a:ext cx="8534400" cy="1143000"/>
          </a:xfrm>
          <a:noFill/>
        </p:spPr>
        <p:txBody>
          <a:bodyPr/>
          <a:lstStyle/>
          <a:p>
            <a:r>
              <a:rPr lang="en-US" sz="4000" dirty="0">
                <a:solidFill>
                  <a:schemeClr val="accent2"/>
                </a:solidFill>
              </a:rPr>
              <a:t>Media Buyer</a:t>
            </a:r>
          </a:p>
        </p:txBody>
      </p:sp>
      <p:sp>
        <p:nvSpPr>
          <p:cNvPr id="22531" name="Rectangle 3"/>
          <p:cNvSpPr>
            <a:spLocks noGrp="1" noChangeArrowheads="1"/>
          </p:cNvSpPr>
          <p:nvPr>
            <p:ph type="body" idx="4294967295"/>
          </p:nvPr>
        </p:nvSpPr>
        <p:spPr>
          <a:xfrm>
            <a:off x="762000" y="1981200"/>
            <a:ext cx="7620000" cy="3505200"/>
          </a:xfrm>
          <a:noFill/>
        </p:spPr>
        <p:txBody>
          <a:bodyPr/>
          <a:lstStyle/>
          <a:p>
            <a:pPr marL="465138" indent="-465138">
              <a:buClr>
                <a:schemeClr val="accent2"/>
              </a:buClr>
              <a:tabLst>
                <a:tab pos="465138" algn="l"/>
              </a:tabLst>
            </a:pPr>
            <a:r>
              <a:rPr lang="en-US" dirty="0">
                <a:solidFill>
                  <a:schemeClr val="accent2"/>
                </a:solidFill>
              </a:rPr>
              <a:t>Works closely with media planner</a:t>
            </a:r>
          </a:p>
          <a:p>
            <a:pPr marL="465138" indent="-465138">
              <a:buClr>
                <a:schemeClr val="accent2"/>
              </a:buClr>
              <a:tabLst>
                <a:tab pos="465138" algn="l"/>
              </a:tabLst>
            </a:pPr>
            <a:r>
              <a:rPr lang="en-US" dirty="0" smtClean="0">
                <a:solidFill>
                  <a:schemeClr val="accent2"/>
                </a:solidFill>
              </a:rPr>
              <a:t>Purchases </a:t>
            </a:r>
            <a:r>
              <a:rPr lang="en-US" dirty="0">
                <a:solidFill>
                  <a:schemeClr val="accent2"/>
                </a:solidFill>
              </a:rPr>
              <a:t>media time and </a:t>
            </a:r>
            <a:r>
              <a:rPr lang="en-US" dirty="0" smtClean="0">
                <a:solidFill>
                  <a:schemeClr val="accent2"/>
                </a:solidFill>
              </a:rPr>
              <a:t>space</a:t>
            </a:r>
          </a:p>
          <a:p>
            <a:pPr marL="465138" indent="-465138">
              <a:buClr>
                <a:schemeClr val="accent2"/>
              </a:buClr>
              <a:tabLst>
                <a:tab pos="465138" algn="l"/>
              </a:tabLst>
            </a:pPr>
            <a:r>
              <a:rPr lang="en-US" dirty="0" smtClean="0">
                <a:solidFill>
                  <a:schemeClr val="accent2"/>
                </a:solidFill>
              </a:rPr>
              <a:t>Responsible for media price, quality</a:t>
            </a:r>
          </a:p>
          <a:p>
            <a:pPr marL="1265238" lvl="2" indent="-465138">
              <a:buClr>
                <a:schemeClr val="accent2"/>
              </a:buClr>
              <a:buFont typeface="Wingdings" pitchFamily="2" charset="2"/>
              <a:buChar char="§"/>
              <a:tabLst>
                <a:tab pos="465138" algn="l"/>
              </a:tabLst>
            </a:pPr>
            <a:r>
              <a:rPr lang="en-US" dirty="0" smtClean="0">
                <a:solidFill>
                  <a:schemeClr val="accent2"/>
                </a:solidFill>
              </a:rPr>
              <a:t>Reach, Frequency</a:t>
            </a:r>
          </a:p>
          <a:p>
            <a:pPr marL="1265238" lvl="2" indent="-465138">
              <a:buClr>
                <a:schemeClr val="accent2"/>
              </a:buClr>
              <a:buFont typeface="Wingdings" pitchFamily="2" charset="2"/>
              <a:buChar char="§"/>
              <a:tabLst>
                <a:tab pos="465138" algn="l"/>
              </a:tabLst>
            </a:pPr>
            <a:r>
              <a:rPr lang="en-US" dirty="0" smtClean="0">
                <a:solidFill>
                  <a:schemeClr val="accent2"/>
                </a:solidFill>
              </a:rPr>
              <a:t>Cost/ratings point</a:t>
            </a:r>
          </a:p>
          <a:p>
            <a:pPr marL="465138" lvl="1" indent="-465138">
              <a:buClr>
                <a:schemeClr val="accent2"/>
              </a:buClr>
              <a:buFont typeface="Tahoma" pitchFamily="34" charset="0"/>
              <a:buChar char="•"/>
              <a:tabLst>
                <a:tab pos="465138" algn="l"/>
              </a:tabLst>
            </a:pPr>
            <a:r>
              <a:rPr lang="en-US" sz="3200" dirty="0" smtClean="0">
                <a:solidFill>
                  <a:schemeClr val="accent2"/>
                </a:solidFill>
              </a:rPr>
              <a:t>Culture and experience important</a:t>
            </a:r>
          </a:p>
          <a:p>
            <a:pPr marL="465138" indent="-465138">
              <a:buClr>
                <a:schemeClr val="accent2"/>
              </a:buClr>
              <a:tabLst>
                <a:tab pos="465138" algn="l"/>
              </a:tabLst>
            </a:pPr>
            <a:endParaRPr lang="en-US" dirty="0">
              <a:solidFill>
                <a:schemeClr val="accent2"/>
              </a:solidFill>
            </a:endParaRPr>
          </a:p>
        </p:txBody>
      </p:sp>
      <p:sp>
        <p:nvSpPr>
          <p:cNvPr id="22535" name="Text Box 7"/>
          <p:cNvSpPr txBox="1">
            <a:spLocks noChangeArrowheads="1"/>
          </p:cNvSpPr>
          <p:nvPr/>
        </p:nvSpPr>
        <p:spPr bwMode="auto">
          <a:xfrm>
            <a:off x="304800" y="152400"/>
            <a:ext cx="5867400" cy="457200"/>
          </a:xfrm>
          <a:prstGeom prst="rect">
            <a:avLst/>
          </a:prstGeom>
          <a:noFill/>
          <a:ln w="9525">
            <a:noFill/>
            <a:miter lim="800000"/>
            <a:headEnd/>
            <a:tailEnd/>
          </a:ln>
          <a:effectLst/>
        </p:spPr>
        <p:txBody>
          <a:bodyPr>
            <a:spAutoFit/>
          </a:bodyPr>
          <a:lstStyle/>
          <a:p>
            <a:pPr>
              <a:spcBef>
                <a:spcPct val="50000"/>
              </a:spcBef>
            </a:pPr>
            <a:r>
              <a:rPr lang="en-US" b="1" u="sng" dirty="0">
                <a:solidFill>
                  <a:schemeClr val="accent2"/>
                </a:solidFill>
              </a:rPr>
              <a:t>People Involved in Media Selection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560131" name="Rectangle 3"/>
          <p:cNvSpPr>
            <a:spLocks noGrp="1" noChangeArrowheads="1"/>
          </p:cNvSpPr>
          <p:nvPr>
            <p:ph type="title" idx="4294967295"/>
          </p:nvPr>
        </p:nvSpPr>
        <p:spPr>
          <a:xfrm>
            <a:off x="0" y="381000"/>
            <a:ext cx="9144000" cy="1143000"/>
          </a:xfrm>
        </p:spPr>
        <p:txBody>
          <a:bodyPr/>
          <a:lstStyle/>
          <a:p>
            <a:r>
              <a:rPr lang="en-US" sz="4000" dirty="0">
                <a:solidFill>
                  <a:schemeClr val="accent2"/>
                </a:solidFill>
              </a:rPr>
              <a:t>Media Terms</a:t>
            </a:r>
            <a:endParaRPr lang="en-US" sz="4000" dirty="0">
              <a:solidFill>
                <a:schemeClr val="accent2"/>
              </a:solidFill>
              <a:effectLst>
                <a:outerShdw blurRad="38100" dist="38100" dir="2700000" algn="tl">
                  <a:srgbClr val="C0C0C0"/>
                </a:outerShdw>
              </a:effectLst>
            </a:endParaRPr>
          </a:p>
        </p:txBody>
      </p:sp>
      <p:sp>
        <p:nvSpPr>
          <p:cNvPr id="23556" name="Rectangle 4"/>
          <p:cNvSpPr>
            <a:spLocks noGrp="1" noChangeArrowheads="1"/>
          </p:cNvSpPr>
          <p:nvPr>
            <p:ph type="body" idx="4294967295"/>
          </p:nvPr>
        </p:nvSpPr>
        <p:spPr>
          <a:xfrm>
            <a:off x="762000" y="1676400"/>
            <a:ext cx="8382000" cy="4572000"/>
          </a:xfrm>
          <a:noFill/>
        </p:spPr>
        <p:txBody>
          <a:bodyPr/>
          <a:lstStyle/>
          <a:p>
            <a:pPr marL="465138" indent="-465138">
              <a:lnSpc>
                <a:spcPct val="90000"/>
              </a:lnSpc>
              <a:buClr>
                <a:schemeClr val="accent2"/>
              </a:buClr>
              <a:tabLst>
                <a:tab pos="465138" algn="l"/>
              </a:tabLst>
            </a:pPr>
            <a:r>
              <a:rPr lang="en-US" sz="2800" dirty="0" smtClean="0">
                <a:solidFill>
                  <a:schemeClr val="accent2"/>
                </a:solidFill>
              </a:rPr>
              <a:t>Reach</a:t>
            </a:r>
          </a:p>
          <a:p>
            <a:pPr lvl="1">
              <a:buClr>
                <a:schemeClr val="accent2"/>
              </a:buClr>
            </a:pPr>
            <a:r>
              <a:rPr lang="en-US" sz="2400" dirty="0" smtClean="0">
                <a:solidFill>
                  <a:schemeClr val="accent2"/>
                </a:solidFill>
              </a:rPr>
              <a:t># in target audience exposed</a:t>
            </a:r>
            <a:endParaRPr lang="en-US" sz="2800" dirty="0">
              <a:solidFill>
                <a:schemeClr val="accent2"/>
              </a:solidFill>
            </a:endParaRPr>
          </a:p>
          <a:p>
            <a:pPr marL="465138" indent="-465138">
              <a:lnSpc>
                <a:spcPct val="90000"/>
              </a:lnSpc>
              <a:buClr>
                <a:schemeClr val="accent2"/>
              </a:buClr>
              <a:tabLst>
                <a:tab pos="465138" algn="l"/>
              </a:tabLst>
            </a:pPr>
            <a:r>
              <a:rPr lang="en-US" sz="2800" dirty="0" smtClean="0">
                <a:solidFill>
                  <a:schemeClr val="accent2"/>
                </a:solidFill>
              </a:rPr>
              <a:t>Frequency</a:t>
            </a:r>
          </a:p>
          <a:p>
            <a:pPr marL="865188" lvl="2" indent="-465138">
              <a:lnSpc>
                <a:spcPct val="90000"/>
              </a:lnSpc>
              <a:buClr>
                <a:schemeClr val="accent2"/>
              </a:buClr>
              <a:buFont typeface="Wingdings" pitchFamily="2" charset="2"/>
              <a:buChar char="§"/>
              <a:tabLst>
                <a:tab pos="465138" algn="l"/>
              </a:tabLst>
            </a:pPr>
            <a:r>
              <a:rPr lang="en-US" dirty="0" smtClean="0">
                <a:solidFill>
                  <a:schemeClr val="accent2"/>
                </a:solidFill>
              </a:rPr>
              <a:t>number of exposures</a:t>
            </a:r>
            <a:r>
              <a:rPr lang="en-US" dirty="0">
                <a:solidFill>
                  <a:schemeClr val="accent2"/>
                </a:solidFill>
              </a:rPr>
              <a:t> – 4 week period</a:t>
            </a:r>
            <a:endParaRPr lang="en-US" dirty="0" smtClean="0">
              <a:solidFill>
                <a:schemeClr val="accent2"/>
              </a:solidFill>
            </a:endParaRPr>
          </a:p>
          <a:p>
            <a:pPr>
              <a:buClr>
                <a:schemeClr val="accent2"/>
              </a:buClr>
            </a:pPr>
            <a:r>
              <a:rPr lang="en-US" sz="2800" dirty="0">
                <a:solidFill>
                  <a:schemeClr val="accent2"/>
                </a:solidFill>
              </a:rPr>
              <a:t>Opportunities to see (OTS)</a:t>
            </a:r>
          </a:p>
          <a:p>
            <a:pPr lvl="1">
              <a:buClr>
                <a:schemeClr val="accent2"/>
              </a:buClr>
            </a:pPr>
            <a:r>
              <a:rPr lang="en-US" sz="2400" dirty="0" smtClean="0">
                <a:solidFill>
                  <a:schemeClr val="accent2"/>
                </a:solidFill>
              </a:rPr>
              <a:t>Cumulative exposures</a:t>
            </a:r>
          </a:p>
          <a:p>
            <a:pPr lvl="1">
              <a:buClr>
                <a:schemeClr val="accent2"/>
              </a:buClr>
            </a:pPr>
            <a:r>
              <a:rPr lang="en-US" sz="2400" dirty="0" smtClean="0">
                <a:solidFill>
                  <a:schemeClr val="accent2"/>
                </a:solidFill>
              </a:rPr>
              <a:t>Placements x frequency</a:t>
            </a:r>
          </a:p>
          <a:p>
            <a:pPr>
              <a:buClr>
                <a:schemeClr val="accent2"/>
              </a:buClr>
            </a:pPr>
            <a:r>
              <a:rPr lang="en-US" sz="2800" dirty="0">
                <a:solidFill>
                  <a:schemeClr val="accent2"/>
                </a:solidFill>
              </a:rPr>
              <a:t>Gross rating points (GRPs)</a:t>
            </a:r>
          </a:p>
          <a:p>
            <a:pPr lvl="1">
              <a:buClr>
                <a:schemeClr val="accent2"/>
              </a:buClr>
            </a:pPr>
            <a:r>
              <a:rPr lang="en-US" sz="2400" dirty="0" smtClean="0">
                <a:solidFill>
                  <a:schemeClr val="accent2"/>
                </a:solidFill>
              </a:rPr>
              <a:t>Measures impact of intensity of media plan</a:t>
            </a:r>
          </a:p>
          <a:p>
            <a:pPr lvl="1">
              <a:buClr>
                <a:schemeClr val="accent2"/>
              </a:buClr>
            </a:pPr>
            <a:r>
              <a:rPr lang="en-US" sz="2400" dirty="0" smtClean="0">
                <a:solidFill>
                  <a:schemeClr val="accent2"/>
                </a:solidFill>
              </a:rPr>
              <a:t>“Vehicle rating” x OTS (number of insertions)</a:t>
            </a:r>
            <a:endParaRPr lang="en-US" sz="2400" dirty="0">
              <a:solidFill>
                <a:schemeClr val="accent2"/>
              </a:solidFill>
            </a:endParaRPr>
          </a:p>
          <a:p>
            <a:pPr marL="465138" indent="-465138">
              <a:lnSpc>
                <a:spcPct val="90000"/>
              </a:lnSpc>
              <a:buClr>
                <a:schemeClr val="accent2"/>
              </a:buClr>
              <a:buNone/>
              <a:tabLst>
                <a:tab pos="465138" algn="l"/>
              </a:tabLst>
            </a:pPr>
            <a:endParaRPr lang="en-US" sz="2800" dirty="0"/>
          </a:p>
        </p:txBody>
      </p:sp>
      <p:sp>
        <p:nvSpPr>
          <p:cNvPr id="23560" name="Rectangle 2"/>
          <p:cNvSpPr>
            <a:spLocks noChangeArrowheads="1"/>
          </p:cNvSpPr>
          <p:nvPr/>
        </p:nvSpPr>
        <p:spPr bwMode="auto">
          <a:xfrm>
            <a:off x="228600" y="152400"/>
            <a:ext cx="6324600" cy="533400"/>
          </a:xfrm>
          <a:prstGeom prst="rect">
            <a:avLst/>
          </a:prstGeom>
          <a:noFill/>
          <a:ln w="9525">
            <a:noFill/>
            <a:miter lim="800000"/>
            <a:headEnd/>
            <a:tailEnd/>
          </a:ln>
        </p:spPr>
        <p:txBody>
          <a:bodyPr wrap="none" lIns="92075" tIns="46038" rIns="92075" bIns="46038"/>
          <a:lstStyle/>
          <a:p>
            <a:r>
              <a:rPr lang="en-US" b="1" u="sng" dirty="0">
                <a:solidFill>
                  <a:schemeClr val="accent2"/>
                </a:solidFill>
              </a:rPr>
              <a:t>Achieving Advertising Objectives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560131" name="Rectangle 3"/>
          <p:cNvSpPr>
            <a:spLocks noGrp="1" noChangeArrowheads="1"/>
          </p:cNvSpPr>
          <p:nvPr>
            <p:ph type="title" idx="4294967295"/>
          </p:nvPr>
        </p:nvSpPr>
        <p:spPr>
          <a:xfrm>
            <a:off x="0" y="381000"/>
            <a:ext cx="9144000" cy="1143000"/>
          </a:xfrm>
        </p:spPr>
        <p:txBody>
          <a:bodyPr/>
          <a:lstStyle/>
          <a:p>
            <a:r>
              <a:rPr lang="en-US" sz="4000" dirty="0">
                <a:solidFill>
                  <a:schemeClr val="accent2"/>
                </a:solidFill>
              </a:rPr>
              <a:t>Media </a:t>
            </a:r>
            <a:r>
              <a:rPr lang="en-US" sz="4000" dirty="0" smtClean="0">
                <a:solidFill>
                  <a:schemeClr val="accent2"/>
                </a:solidFill>
              </a:rPr>
              <a:t>Terms – Costs 1</a:t>
            </a:r>
            <a:endParaRPr lang="en-US" sz="4000" dirty="0">
              <a:solidFill>
                <a:schemeClr val="accent2"/>
              </a:solidFill>
              <a:effectLst>
                <a:outerShdw blurRad="38100" dist="38100" dir="2700000" algn="tl">
                  <a:srgbClr val="C0C0C0"/>
                </a:outerShdw>
              </a:effectLst>
            </a:endParaRPr>
          </a:p>
        </p:txBody>
      </p:sp>
      <p:sp>
        <p:nvSpPr>
          <p:cNvPr id="23560" name="Rectangle 2"/>
          <p:cNvSpPr>
            <a:spLocks noChangeArrowheads="1"/>
          </p:cNvSpPr>
          <p:nvPr/>
        </p:nvSpPr>
        <p:spPr bwMode="auto">
          <a:xfrm>
            <a:off x="228600" y="152400"/>
            <a:ext cx="6324600" cy="533400"/>
          </a:xfrm>
          <a:prstGeom prst="rect">
            <a:avLst/>
          </a:prstGeom>
          <a:noFill/>
          <a:ln w="9525">
            <a:noFill/>
            <a:miter lim="800000"/>
            <a:headEnd/>
            <a:tailEnd/>
          </a:ln>
        </p:spPr>
        <p:txBody>
          <a:bodyPr wrap="none" lIns="92075" tIns="46038" rIns="92075" bIns="46038"/>
          <a:lstStyle/>
          <a:p>
            <a:r>
              <a:rPr lang="en-US" b="1" u="sng" dirty="0">
                <a:solidFill>
                  <a:schemeClr val="accent2"/>
                </a:solidFill>
              </a:rPr>
              <a:t>Achieving Advertising Objectives</a:t>
            </a:r>
          </a:p>
        </p:txBody>
      </p:sp>
      <p:sp>
        <p:nvSpPr>
          <p:cNvPr id="7" name="Rectangle 3"/>
          <p:cNvSpPr txBox="1">
            <a:spLocks noChangeArrowheads="1"/>
          </p:cNvSpPr>
          <p:nvPr/>
        </p:nvSpPr>
        <p:spPr>
          <a:xfrm>
            <a:off x="533400" y="2057400"/>
            <a:ext cx="8153400" cy="4114800"/>
          </a:xfrm>
          <a:prstGeom prst="rect">
            <a:avLst/>
          </a:prstGeom>
        </p:spPr>
        <p:txBody>
          <a:bodyPr/>
          <a:lstStyle/>
          <a:p>
            <a:pPr marL="403225" indent="-228600">
              <a:spcBef>
                <a:spcPts val="0"/>
              </a:spcBef>
              <a:buClr>
                <a:schemeClr val="accent2"/>
              </a:buClr>
              <a:buFont typeface="Tahoma" pitchFamily="34" charset="0"/>
              <a:buChar char="•"/>
              <a:tabLst>
                <a:tab pos="0" algn="l"/>
              </a:tabLst>
            </a:pPr>
            <a:r>
              <a:rPr kumimoji="0" lang="en-US" sz="2800" b="1" i="0" u="none" strike="noStrike" kern="0" cap="none" spc="0" normalizeH="0" baseline="0" noProof="0" dirty="0" smtClean="0">
                <a:ln>
                  <a:noFill/>
                </a:ln>
                <a:solidFill>
                  <a:schemeClr val="accent2"/>
                </a:solidFill>
                <a:effectLst/>
                <a:uLnTx/>
                <a:uFillTx/>
                <a:latin typeface="+mn-lt"/>
              </a:rPr>
              <a:t>Cost per thousand (CPM)</a:t>
            </a:r>
          </a:p>
          <a:p>
            <a:pPr marL="860425" lvl="1" indent="-228600">
              <a:spcBef>
                <a:spcPts val="0"/>
              </a:spcBef>
              <a:buClr>
                <a:schemeClr val="accent2"/>
              </a:buClr>
              <a:buFont typeface="Tahoma" pitchFamily="34" charset="0"/>
              <a:buChar char="•"/>
              <a:tabLst>
                <a:tab pos="0" algn="l"/>
              </a:tabLst>
            </a:pPr>
            <a:r>
              <a:rPr lang="en-US" b="1" kern="0" dirty="0" smtClean="0">
                <a:solidFill>
                  <a:schemeClr val="accent2"/>
                </a:solidFill>
                <a:latin typeface="+mn-lt"/>
              </a:rPr>
              <a:t>Cost to reach 1000 members of </a:t>
            </a:r>
            <a:r>
              <a:rPr lang="en-US" b="1" kern="0" dirty="0" smtClean="0">
                <a:solidFill>
                  <a:srgbClr val="00B050"/>
                </a:solidFill>
                <a:latin typeface="+mn-lt"/>
              </a:rPr>
              <a:t>vehicle’s audience</a:t>
            </a:r>
            <a:endParaRPr kumimoji="0" lang="en-US" b="1" i="0" u="none" strike="noStrike" kern="0" cap="none" spc="0" normalizeH="0" baseline="0" noProof="0" dirty="0" smtClean="0">
              <a:ln>
                <a:noFill/>
              </a:ln>
              <a:solidFill>
                <a:srgbClr val="00B050"/>
              </a:solidFill>
              <a:effectLst/>
              <a:uLnTx/>
              <a:uFillTx/>
              <a:latin typeface="+mn-lt"/>
            </a:endParaRPr>
          </a:p>
          <a:p>
            <a:pPr marL="403225" indent="-228600">
              <a:spcBef>
                <a:spcPts val="0"/>
              </a:spcBef>
              <a:buClr>
                <a:schemeClr val="accent2"/>
              </a:buClr>
              <a:buFont typeface="Tahoma" pitchFamily="34" charset="0"/>
              <a:buChar char="•"/>
              <a:tabLst>
                <a:tab pos="0" algn="l"/>
              </a:tabLst>
            </a:pPr>
            <a:r>
              <a:rPr kumimoji="0" lang="en-US" sz="2800" b="1" i="0" u="none" strike="noStrike" kern="0" cap="none" spc="0" normalizeH="0" baseline="0" noProof="0" dirty="0" smtClean="0">
                <a:ln>
                  <a:noFill/>
                </a:ln>
                <a:solidFill>
                  <a:schemeClr val="accent2"/>
                </a:solidFill>
                <a:effectLst/>
                <a:uLnTx/>
                <a:uFillTx/>
                <a:latin typeface="+mn-lt"/>
                <a:ea typeface="+mn-ea"/>
                <a:cs typeface="+mn-cs"/>
              </a:rPr>
              <a:t>Rating</a:t>
            </a:r>
          </a:p>
          <a:p>
            <a:pPr marL="860425" lvl="1" indent="-228600">
              <a:spcBef>
                <a:spcPts val="0"/>
              </a:spcBef>
              <a:buClr>
                <a:schemeClr val="accent2"/>
              </a:buClr>
              <a:buFont typeface="Wingdings" pitchFamily="2" charset="2"/>
              <a:buChar char="§"/>
              <a:tabLst>
                <a:tab pos="0" algn="l"/>
              </a:tabLst>
            </a:pPr>
            <a:r>
              <a:rPr lang="en-US" b="1" kern="0" dirty="0" smtClean="0">
                <a:solidFill>
                  <a:schemeClr val="accent2"/>
                </a:solidFill>
                <a:latin typeface="+mn-lt"/>
              </a:rPr>
              <a:t>% of intended target market that is exposed by a particular medium</a:t>
            </a:r>
            <a:endParaRPr kumimoji="0" lang="en-US" b="1" i="0" u="none" strike="noStrike" kern="0" cap="none" spc="0" normalizeH="0" baseline="0" noProof="0" dirty="0" smtClean="0">
              <a:ln>
                <a:noFill/>
              </a:ln>
              <a:solidFill>
                <a:schemeClr val="accent2"/>
              </a:solidFill>
              <a:effectLst/>
              <a:uLnTx/>
              <a:uFillTx/>
              <a:latin typeface="+mn-lt"/>
              <a:ea typeface="+mn-ea"/>
              <a:cs typeface="+mn-cs"/>
            </a:endParaRPr>
          </a:p>
          <a:p>
            <a:pPr marL="403225" indent="-228600">
              <a:spcBef>
                <a:spcPts val="0"/>
              </a:spcBef>
              <a:buClr>
                <a:schemeClr val="accent2"/>
              </a:buClr>
              <a:buFont typeface="Tahoma" pitchFamily="34" charset="0"/>
              <a:buChar char="•"/>
              <a:tabLst>
                <a:tab pos="0" algn="l"/>
              </a:tabLst>
            </a:pPr>
            <a:r>
              <a:rPr kumimoji="0" lang="en-US" sz="2800" b="1" i="0" u="none" strike="noStrike" kern="0" cap="none" spc="0" normalizeH="0" baseline="0" noProof="0" dirty="0" smtClean="0">
                <a:ln>
                  <a:noFill/>
                </a:ln>
                <a:solidFill>
                  <a:schemeClr val="accent2"/>
                </a:solidFill>
                <a:effectLst/>
                <a:uLnTx/>
                <a:uFillTx/>
                <a:latin typeface="+mn-lt"/>
                <a:ea typeface="+mn-ea"/>
                <a:cs typeface="+mn-cs"/>
              </a:rPr>
              <a:t>Ratings and Cost per Rating Point (CPRP)</a:t>
            </a:r>
          </a:p>
          <a:p>
            <a:pPr marL="860425" lvl="2" indent="-228600">
              <a:spcBef>
                <a:spcPts val="0"/>
              </a:spcBef>
              <a:buClr>
                <a:schemeClr val="accent2"/>
              </a:buClr>
              <a:buFont typeface="Wingdings" pitchFamily="2" charset="2"/>
              <a:buChar char="§"/>
              <a:tabLst>
                <a:tab pos="0" algn="l"/>
              </a:tabLst>
            </a:pPr>
            <a:r>
              <a:rPr kumimoji="0" lang="en-US" b="1" i="0" strike="noStrike" kern="0" cap="none" spc="0" normalizeH="0" baseline="0" noProof="0" dirty="0" smtClean="0">
                <a:ln>
                  <a:noFill/>
                </a:ln>
                <a:solidFill>
                  <a:schemeClr val="accent2"/>
                </a:solidFill>
                <a:effectLst/>
                <a:uLnTx/>
                <a:uFillTx/>
                <a:latin typeface="+mn-lt"/>
              </a:rPr>
              <a:t>Cost of reaching 1% </a:t>
            </a:r>
            <a:r>
              <a:rPr kumimoji="0" lang="en-US" b="1" i="0" u="none" strike="noStrike" kern="0" cap="none" spc="0" normalizeH="0" baseline="0" noProof="0" dirty="0" smtClean="0">
                <a:ln>
                  <a:noFill/>
                </a:ln>
                <a:solidFill>
                  <a:schemeClr val="accent2"/>
                </a:solidFill>
                <a:effectLst/>
                <a:uLnTx/>
                <a:uFillTx/>
                <a:latin typeface="+mn-lt"/>
              </a:rPr>
              <a:t>of target market exposed by medium</a:t>
            </a:r>
          </a:p>
          <a:p>
            <a:pPr marL="860425" lvl="2" indent="-228600">
              <a:spcBef>
                <a:spcPts val="0"/>
              </a:spcBef>
              <a:buClr>
                <a:schemeClr val="accent2"/>
              </a:buClr>
              <a:buFont typeface="Wingdings" pitchFamily="2" charset="2"/>
              <a:buChar char="§"/>
              <a:tabLst>
                <a:tab pos="0" algn="l"/>
              </a:tabLst>
            </a:pPr>
            <a:r>
              <a:rPr kumimoji="0" lang="en-US" b="1" i="0" u="none" strike="noStrike" kern="0" cap="none" spc="0" normalizeH="0" baseline="0" noProof="0" dirty="0" smtClean="0">
                <a:ln>
                  <a:noFill/>
                </a:ln>
                <a:solidFill>
                  <a:schemeClr val="accent2"/>
                </a:solidFill>
                <a:effectLst/>
                <a:uLnTx/>
                <a:uFillTx/>
                <a:latin typeface="+mn-lt"/>
              </a:rPr>
              <a:t>Cost of media buy / vehicle’s rating</a:t>
            </a:r>
          </a:p>
        </p:txBody>
      </p:sp>
      <p:sp>
        <p:nvSpPr>
          <p:cNvPr id="8" name="TextBox 7"/>
          <p:cNvSpPr txBox="1"/>
          <p:nvPr/>
        </p:nvSpPr>
        <p:spPr>
          <a:xfrm>
            <a:off x="6248400" y="1676400"/>
            <a:ext cx="2269211" cy="400110"/>
          </a:xfrm>
          <a:prstGeom prst="rect">
            <a:avLst/>
          </a:prstGeom>
          <a:noFill/>
        </p:spPr>
        <p:txBody>
          <a:bodyPr wrap="none" rtlCol="0">
            <a:spAutoFit/>
          </a:bodyPr>
          <a:lstStyle/>
          <a:p>
            <a:r>
              <a:rPr lang="en-US" sz="2000" i="1" dirty="0" smtClean="0">
                <a:solidFill>
                  <a:schemeClr val="accent2"/>
                </a:solidFill>
              </a:rPr>
              <a:t>Ref Table 8-1, text</a:t>
            </a:r>
            <a:endParaRPr lang="en-US" sz="2000" i="1" dirty="0">
              <a:solidFill>
                <a:schemeClr val="accent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560131" name="Rectangle 3"/>
          <p:cNvSpPr>
            <a:spLocks noGrp="1" noChangeArrowheads="1"/>
          </p:cNvSpPr>
          <p:nvPr>
            <p:ph type="title" idx="4294967295"/>
          </p:nvPr>
        </p:nvSpPr>
        <p:spPr>
          <a:xfrm>
            <a:off x="0" y="381000"/>
            <a:ext cx="9144000" cy="1143000"/>
          </a:xfrm>
        </p:spPr>
        <p:txBody>
          <a:bodyPr/>
          <a:lstStyle/>
          <a:p>
            <a:r>
              <a:rPr lang="en-US" sz="4000" dirty="0">
                <a:solidFill>
                  <a:schemeClr val="accent2"/>
                </a:solidFill>
              </a:rPr>
              <a:t>Media </a:t>
            </a:r>
            <a:r>
              <a:rPr lang="en-US" sz="4000" dirty="0" smtClean="0">
                <a:solidFill>
                  <a:schemeClr val="accent2"/>
                </a:solidFill>
              </a:rPr>
              <a:t>Terms – Costs 2</a:t>
            </a:r>
            <a:endParaRPr lang="en-US" sz="4000" dirty="0">
              <a:solidFill>
                <a:schemeClr val="accent2"/>
              </a:solidFill>
              <a:effectLst>
                <a:outerShdw blurRad="38100" dist="38100" dir="2700000" algn="tl">
                  <a:srgbClr val="C0C0C0"/>
                </a:outerShdw>
              </a:effectLst>
            </a:endParaRPr>
          </a:p>
        </p:txBody>
      </p:sp>
      <p:sp>
        <p:nvSpPr>
          <p:cNvPr id="23560" name="Rectangle 2"/>
          <p:cNvSpPr>
            <a:spLocks noChangeArrowheads="1"/>
          </p:cNvSpPr>
          <p:nvPr/>
        </p:nvSpPr>
        <p:spPr bwMode="auto">
          <a:xfrm>
            <a:off x="228600" y="152400"/>
            <a:ext cx="6324600" cy="533400"/>
          </a:xfrm>
          <a:prstGeom prst="rect">
            <a:avLst/>
          </a:prstGeom>
          <a:noFill/>
          <a:ln w="9525">
            <a:noFill/>
            <a:miter lim="800000"/>
            <a:headEnd/>
            <a:tailEnd/>
          </a:ln>
        </p:spPr>
        <p:txBody>
          <a:bodyPr wrap="none" lIns="92075" tIns="46038" rIns="92075" bIns="46038"/>
          <a:lstStyle/>
          <a:p>
            <a:r>
              <a:rPr lang="en-US" b="1" u="sng" dirty="0">
                <a:solidFill>
                  <a:schemeClr val="accent2"/>
                </a:solidFill>
              </a:rPr>
              <a:t>Achieving Advertising Objectives</a:t>
            </a:r>
          </a:p>
        </p:txBody>
      </p:sp>
      <p:sp>
        <p:nvSpPr>
          <p:cNvPr id="7" name="Rectangle 3"/>
          <p:cNvSpPr txBox="1">
            <a:spLocks noChangeArrowheads="1"/>
          </p:cNvSpPr>
          <p:nvPr/>
        </p:nvSpPr>
        <p:spPr>
          <a:xfrm>
            <a:off x="457200" y="1600200"/>
            <a:ext cx="8153400" cy="3581400"/>
          </a:xfrm>
          <a:prstGeom prst="rect">
            <a:avLst/>
          </a:prstGeom>
        </p:spPr>
        <p:txBody>
          <a:bodyPr/>
          <a:lstStyle/>
          <a:p>
            <a:pPr marL="403225" indent="-228600">
              <a:spcBef>
                <a:spcPts val="0"/>
              </a:spcBef>
              <a:buClr>
                <a:srgbClr val="000099"/>
              </a:buClr>
              <a:buFont typeface="Tahoma" pitchFamily="34" charset="0"/>
              <a:buChar char="•"/>
              <a:tabLst>
                <a:tab pos="0" algn="l"/>
              </a:tabLst>
            </a:pPr>
            <a:endParaRPr kumimoji="0" lang="en-US" b="1" i="0" u="none" strike="noStrike" kern="0" cap="none" spc="0" normalizeH="0" baseline="0" noProof="0" dirty="0" smtClean="0">
              <a:ln>
                <a:noFill/>
              </a:ln>
              <a:solidFill>
                <a:srgbClr val="FF0000"/>
              </a:solidFill>
              <a:effectLst/>
              <a:uLnTx/>
              <a:uFillTx/>
              <a:latin typeface="+mn-lt"/>
            </a:endParaRPr>
          </a:p>
          <a:p>
            <a:pPr marL="403225" indent="-228600">
              <a:spcBef>
                <a:spcPts val="0"/>
              </a:spcBef>
              <a:buClr>
                <a:schemeClr val="accent2"/>
              </a:buClr>
              <a:buFont typeface="Tahoma" pitchFamily="34" charset="0"/>
              <a:buChar char="•"/>
              <a:tabLst>
                <a:tab pos="0" algn="l"/>
              </a:tabLst>
            </a:pPr>
            <a:r>
              <a:rPr kumimoji="0" lang="en-US" sz="2800" b="1" i="0" u="none" strike="noStrike" kern="0" cap="none" spc="0" normalizeH="0" baseline="0" noProof="0" dirty="0" smtClean="0">
                <a:ln>
                  <a:noFill/>
                </a:ln>
                <a:solidFill>
                  <a:schemeClr val="accent2"/>
                </a:solidFill>
                <a:effectLst/>
                <a:uLnTx/>
                <a:uFillTx/>
                <a:latin typeface="+mn-lt"/>
              </a:rPr>
              <a:t>Weighted CPM</a:t>
            </a:r>
          </a:p>
          <a:p>
            <a:pPr marL="860425" lvl="2" indent="-228600">
              <a:spcBef>
                <a:spcPts val="0"/>
              </a:spcBef>
              <a:buClr>
                <a:schemeClr val="accent2"/>
              </a:buClr>
              <a:buFont typeface="Wingdings" pitchFamily="2" charset="2"/>
              <a:buChar char="§"/>
              <a:tabLst>
                <a:tab pos="0" algn="l"/>
              </a:tabLst>
            </a:pPr>
            <a:r>
              <a:rPr kumimoji="0" lang="en-US" b="1" i="0" u="none" strike="noStrike" kern="0" cap="none" spc="0" normalizeH="0" baseline="0" noProof="0" dirty="0" smtClean="0">
                <a:ln>
                  <a:noFill/>
                </a:ln>
                <a:solidFill>
                  <a:schemeClr val="accent2"/>
                </a:solidFill>
                <a:effectLst/>
                <a:uLnTx/>
                <a:uFillTx/>
                <a:latin typeface="+mn-lt"/>
              </a:rPr>
              <a:t>Cost of reaching 1000 members of </a:t>
            </a:r>
            <a:r>
              <a:rPr kumimoji="0" lang="en-US" b="1" i="0" u="none" strike="noStrike" kern="0" cap="none" spc="0" normalizeH="0" baseline="0" noProof="0" dirty="0" smtClean="0">
                <a:ln>
                  <a:noFill/>
                </a:ln>
                <a:solidFill>
                  <a:srgbClr val="00B050"/>
                </a:solidFill>
                <a:effectLst/>
                <a:uLnTx/>
                <a:uFillTx/>
                <a:latin typeface="+mn-lt"/>
              </a:rPr>
              <a:t>target</a:t>
            </a:r>
          </a:p>
          <a:p>
            <a:pPr marL="403225" marR="0" lvl="0" indent="-228600" algn="l" defTabSz="914400" rtl="0" eaLnBrk="1" fontAlgn="base" latinLnBrk="0" hangingPunct="1">
              <a:lnSpc>
                <a:spcPct val="100000"/>
              </a:lnSpc>
              <a:spcBef>
                <a:spcPts val="0"/>
              </a:spcBef>
              <a:spcAft>
                <a:spcPct val="0"/>
              </a:spcAft>
              <a:buClr>
                <a:schemeClr val="accent2"/>
              </a:buClr>
              <a:buSzTx/>
              <a:buFont typeface="Tahoma" pitchFamily="34" charset="0"/>
              <a:buChar char="•"/>
              <a:tabLst>
                <a:tab pos="0" algn="l"/>
              </a:tabLst>
              <a:defRPr/>
            </a:pPr>
            <a:r>
              <a:rPr kumimoji="0" lang="en-US" sz="2800" b="1" i="0" u="none" strike="noStrike" kern="0" cap="none" spc="0" normalizeH="0" baseline="0" noProof="0" dirty="0" smtClean="0">
                <a:ln>
                  <a:noFill/>
                </a:ln>
                <a:solidFill>
                  <a:schemeClr val="accent2"/>
                </a:solidFill>
                <a:effectLst/>
                <a:uLnTx/>
                <a:uFillTx/>
                <a:latin typeface="+mn-lt"/>
                <a:ea typeface="+mn-ea"/>
                <a:cs typeface="+mn-cs"/>
              </a:rPr>
              <a:t>Continuity</a:t>
            </a:r>
          </a:p>
          <a:p>
            <a:pPr marL="860425" lvl="2" indent="-228600">
              <a:spcBef>
                <a:spcPts val="0"/>
              </a:spcBef>
              <a:buClr>
                <a:schemeClr val="accent2"/>
              </a:buClr>
              <a:buFont typeface="Wingdings" pitchFamily="2" charset="2"/>
              <a:buChar char="§"/>
              <a:tabLst>
                <a:tab pos="0" algn="l"/>
              </a:tabLst>
            </a:pPr>
            <a:r>
              <a:rPr kumimoji="0" lang="en-US" b="1" i="0" u="none" strike="noStrike" kern="0" cap="none" spc="0" normalizeH="0" baseline="0" noProof="0" dirty="0" smtClean="0">
                <a:ln>
                  <a:noFill/>
                </a:ln>
                <a:solidFill>
                  <a:schemeClr val="accent2"/>
                </a:solidFill>
                <a:effectLst/>
                <a:uLnTx/>
                <a:uFillTx/>
                <a:latin typeface="+mn-lt"/>
              </a:rPr>
              <a:t>Continuous, Pulsating, Flighting campaign</a:t>
            </a:r>
          </a:p>
          <a:p>
            <a:pPr marL="403225" marR="0" lvl="0" indent="-228600" algn="l" defTabSz="914400" rtl="0" eaLnBrk="1" fontAlgn="base" latinLnBrk="0" hangingPunct="1">
              <a:lnSpc>
                <a:spcPct val="100000"/>
              </a:lnSpc>
              <a:spcBef>
                <a:spcPts val="0"/>
              </a:spcBef>
              <a:spcAft>
                <a:spcPct val="0"/>
              </a:spcAft>
              <a:buClr>
                <a:schemeClr val="accent2"/>
              </a:buClr>
              <a:buSzTx/>
              <a:buFont typeface="Tahoma" pitchFamily="34" charset="0"/>
              <a:buChar char="•"/>
              <a:tabLst>
                <a:tab pos="0" algn="l"/>
              </a:tabLst>
              <a:defRPr/>
            </a:pPr>
            <a:r>
              <a:rPr kumimoji="0" lang="en-US" sz="2800" b="1" i="0" u="none" strike="noStrike" kern="0" cap="none" spc="0" normalizeH="0" baseline="0" noProof="0" dirty="0" smtClean="0">
                <a:ln>
                  <a:noFill/>
                </a:ln>
                <a:solidFill>
                  <a:schemeClr val="accent2"/>
                </a:solidFill>
                <a:effectLst/>
                <a:uLnTx/>
                <a:uFillTx/>
                <a:latin typeface="+mn-lt"/>
                <a:ea typeface="+mn-ea"/>
                <a:cs typeface="+mn-cs"/>
              </a:rPr>
              <a:t>Impressions</a:t>
            </a:r>
          </a:p>
          <a:p>
            <a:pPr marL="403225" marR="0" lvl="1" indent="-228600" algn="l" defTabSz="914400" rtl="0" eaLnBrk="1" fontAlgn="base" latinLnBrk="0" hangingPunct="1">
              <a:lnSpc>
                <a:spcPct val="100000"/>
              </a:lnSpc>
              <a:spcBef>
                <a:spcPts val="0"/>
              </a:spcBef>
              <a:spcAft>
                <a:spcPct val="0"/>
              </a:spcAft>
              <a:buClr>
                <a:schemeClr val="accent2"/>
              </a:buClr>
              <a:buSzTx/>
              <a:buFont typeface="Tahoma" pitchFamily="34" charset="0"/>
              <a:buChar char="•"/>
              <a:tabLst>
                <a:tab pos="0" algn="l"/>
              </a:tabLst>
              <a:defRPr/>
            </a:pPr>
            <a:r>
              <a:rPr kumimoji="0" lang="en-US" sz="2800" b="1" i="0" u="none" strike="noStrike" kern="0" cap="none" spc="0" normalizeH="0" baseline="0" noProof="0" dirty="0" smtClean="0">
                <a:ln>
                  <a:noFill/>
                </a:ln>
                <a:solidFill>
                  <a:schemeClr val="accent2"/>
                </a:solidFill>
                <a:effectLst/>
                <a:uLnTx/>
                <a:uFillTx/>
                <a:latin typeface="+mn-lt"/>
              </a:rPr>
              <a:t>Gross impressions</a:t>
            </a:r>
          </a:p>
          <a:p>
            <a:pPr marL="860425" lvl="2" indent="-228600">
              <a:spcBef>
                <a:spcPts val="0"/>
              </a:spcBef>
              <a:buClr>
                <a:schemeClr val="accent2"/>
              </a:buClr>
              <a:buFont typeface="Wingdings" pitchFamily="2" charset="2"/>
              <a:buChar char="§"/>
              <a:tabLst>
                <a:tab pos="0" algn="l"/>
              </a:tabLst>
            </a:pPr>
            <a:r>
              <a:rPr kumimoji="0" lang="en-US" b="1" i="0" u="none" strike="noStrike" kern="0" cap="none" spc="0" normalizeH="0" baseline="0" noProof="0" dirty="0" smtClean="0">
                <a:ln>
                  <a:noFill/>
                </a:ln>
                <a:solidFill>
                  <a:schemeClr val="accent2"/>
                </a:solidFill>
                <a:effectLst/>
                <a:uLnTx/>
                <a:uFillTx/>
                <a:latin typeface="+mn-lt"/>
              </a:rPr>
              <a:t>total audience exposed to ad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7">
      <a:dk1>
        <a:srgbClr val="000000"/>
      </a:dk1>
      <a:lt1>
        <a:srgbClr val="FFFFFF"/>
      </a:lt1>
      <a:dk2>
        <a:srgbClr val="000000"/>
      </a:dk2>
      <a:lt2>
        <a:srgbClr val="FFFFFF"/>
      </a:lt2>
      <a:accent1>
        <a:srgbClr val="FFC000"/>
      </a:accent1>
      <a:accent2>
        <a:srgbClr val="0000FF"/>
      </a:accent2>
      <a:accent3>
        <a:srgbClr val="0000FF"/>
      </a:accent3>
      <a:accent4>
        <a:srgbClr val="000000"/>
      </a:accent4>
      <a:accent5>
        <a:srgbClr val="FF0000"/>
      </a:accent5>
      <a:accent6>
        <a:srgbClr val="0000E7"/>
      </a:accent6>
      <a:hlink>
        <a:srgbClr val="CC00CC"/>
      </a:hlink>
      <a:folHlink>
        <a:srgbClr val="C0C0C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4736</TotalTime>
  <Words>1572</Words>
  <Application>Microsoft Office PowerPoint</Application>
  <PresentationFormat>On-screen Show (4:3)</PresentationFormat>
  <Paragraphs>350</Paragraphs>
  <Slides>37</Slides>
  <Notes>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Tahoma</vt:lpstr>
      <vt:lpstr>Wingdings</vt:lpstr>
      <vt:lpstr>Default Design</vt:lpstr>
      <vt:lpstr>Traditional Media Channels</vt:lpstr>
      <vt:lpstr>Media Strategy</vt:lpstr>
      <vt:lpstr>Components of a Media Plan</vt:lpstr>
      <vt:lpstr>People Involved in Media Selection</vt:lpstr>
      <vt:lpstr>Media Planner</vt:lpstr>
      <vt:lpstr>Media Buyer</vt:lpstr>
      <vt:lpstr>Media Terms</vt:lpstr>
      <vt:lpstr>Media Terms – Costs 1</vt:lpstr>
      <vt:lpstr>Media Terms – Costs 2</vt:lpstr>
      <vt:lpstr>Continuity</vt:lpstr>
      <vt:lpstr>Slide 11</vt:lpstr>
      <vt:lpstr>Slide 12</vt:lpstr>
      <vt:lpstr>Traditional Media Selection</vt:lpstr>
      <vt:lpstr>Television</vt:lpstr>
      <vt:lpstr>Nielsen Ratings</vt:lpstr>
      <vt:lpstr>Nielsen Ratings</vt:lpstr>
      <vt:lpstr>Slide 17</vt:lpstr>
      <vt:lpstr>Slide 18</vt:lpstr>
      <vt:lpstr>Slide 19</vt:lpstr>
      <vt:lpstr>Radio</vt:lpstr>
      <vt:lpstr>Outdoor</vt:lpstr>
      <vt:lpstr>Magazines</vt:lpstr>
      <vt:lpstr>Newspapers</vt:lpstr>
      <vt:lpstr>Alternative Media</vt:lpstr>
      <vt:lpstr>Slide 25</vt:lpstr>
      <vt:lpstr>Slide 26</vt:lpstr>
      <vt:lpstr>B-to-B Advertising</vt:lpstr>
      <vt:lpstr>Media Selection International Markets</vt:lpstr>
      <vt:lpstr>Slide 29</vt:lpstr>
      <vt:lpstr>Ad Math</vt:lpstr>
      <vt:lpstr>Ad Math</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R Vitale</cp:lastModifiedBy>
  <cp:revision>284</cp:revision>
  <dcterms:created xsi:type="dcterms:W3CDTF">2002-11-18T05:23:22Z</dcterms:created>
  <dcterms:modified xsi:type="dcterms:W3CDTF">2014-10-02T18:30:44Z</dcterms:modified>
</cp:coreProperties>
</file>