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53" r:id="rId1"/>
  </p:sldMasterIdLst>
  <p:notesMasterIdLst>
    <p:notesMasterId r:id="rId27"/>
  </p:notesMasterIdLst>
  <p:handoutMasterIdLst>
    <p:handoutMasterId r:id="rId28"/>
  </p:handoutMasterIdLst>
  <p:sldIdLst>
    <p:sldId id="390" r:id="rId2"/>
    <p:sldId id="435" r:id="rId3"/>
    <p:sldId id="346" r:id="rId4"/>
    <p:sldId id="393" r:id="rId5"/>
    <p:sldId id="417" r:id="rId6"/>
    <p:sldId id="396" r:id="rId7"/>
    <p:sldId id="397" r:id="rId8"/>
    <p:sldId id="436" r:id="rId9"/>
    <p:sldId id="420" r:id="rId10"/>
    <p:sldId id="418" r:id="rId11"/>
    <p:sldId id="419" r:id="rId12"/>
    <p:sldId id="399" r:id="rId13"/>
    <p:sldId id="421" r:id="rId14"/>
    <p:sldId id="401" r:id="rId15"/>
    <p:sldId id="402" r:id="rId16"/>
    <p:sldId id="403" r:id="rId17"/>
    <p:sldId id="412" r:id="rId18"/>
    <p:sldId id="428" r:id="rId19"/>
    <p:sldId id="414" r:id="rId20"/>
    <p:sldId id="415" r:id="rId21"/>
    <p:sldId id="430" r:id="rId22"/>
    <p:sldId id="408" r:id="rId23"/>
    <p:sldId id="404" r:id="rId24"/>
    <p:sldId id="405" r:id="rId25"/>
    <p:sldId id="406" r:id="rId26"/>
  </p:sldIdLst>
  <p:sldSz cx="9144000" cy="6858000" type="screen4x3"/>
  <p:notesSz cx="6858000" cy="9144000"/>
  <p:embeddedFontLst>
    <p:embeddedFont>
      <p:font typeface="Tahoma" pitchFamily="34" charset="0"/>
      <p:regular r:id="rId29"/>
      <p:bold r:id="rId30"/>
    </p:embeddedFont>
  </p:embeddedFontLst>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FF6600"/>
    <a:srgbClr val="00CC00"/>
    <a:srgbClr val="A50021"/>
    <a:srgbClr val="008000"/>
    <a:srgbClr val="FFFF00"/>
    <a:srgbClr val="CC00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9027" autoAdjust="0"/>
    <p:restoredTop sz="98058" autoAdjust="0"/>
  </p:normalViewPr>
  <p:slideViewPr>
    <p:cSldViewPr>
      <p:cViewPr varScale="1">
        <p:scale>
          <a:sx n="75" d="100"/>
          <a:sy n="75" d="100"/>
        </p:scale>
        <p:origin x="-475" y="-82"/>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100" d="100"/>
        <a:sy n="100" d="100"/>
      </p:scale>
      <p:origin x="0" y="8030"/>
    </p:cViewPr>
  </p:sorterViewPr>
  <p:notesViewPr>
    <p:cSldViewPr>
      <p:cViewPr varScale="1">
        <p:scale>
          <a:sx n="83" d="100"/>
          <a:sy n="83" d="100"/>
        </p:scale>
        <p:origin x="-2040"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font" Target="fonts/font2.fntdata"/></Relationships>
</file>

<file path=ppt/_rels/viewProps.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20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47206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7206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47206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E79CE8-882F-4C5C-8007-3305B1ADEFDF}"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662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662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663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663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80662DA-2530-40A6-A235-A2A645AA4136}"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ahoma"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Tahoma"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Tahoma"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Tahoma"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Tahom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1F0E4605-236A-410C-8F8C-354EF6BD4027}" type="slidenum">
              <a:rPr lang="en-US" smtClean="0"/>
              <a:pPr/>
              <a:t>1</a:t>
            </a:fld>
            <a:endParaRPr lang="en-U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2878"/>
            <a:ext cx="5486400" cy="4114558"/>
          </a:xfrm>
          <a:prstGeom prst="rect">
            <a:avLst/>
          </a:prstGeom>
        </p:spPr>
        <p:txBody>
          <a:bodyPr>
            <a:normAutofit/>
          </a:bodyPr>
          <a:lstStyle/>
          <a:p>
            <a:r>
              <a:rPr lang="en-US" dirty="0" smtClean="0"/>
              <a:t>What is deemed appropriate varies across</a:t>
            </a:r>
            <a:r>
              <a:rPr lang="en-US" baseline="0" dirty="0" smtClean="0"/>
              <a:t> countries. It is determined by the religion, culture, and values of each region. For most Muslim and Middle Eastern countries, sex and gender issues are taboo subjects. Sexual appeals are not used in advertising. In fact, visuals of males and females showing affection are not appropriate. In Europe views of sexual appeals are very similar to the United States. In France, advertising can feature seminude and nude models if they can be justified in terms of some type of relationship with the product. In Chile, an ad campaign using nude models was used by the Chile Dairy Federation. Adults fought the campaign saying it would corrupt teenagers and children. As sex becomes more common throughout the world, the acceptance of sexual images in advertising is becoming more accepted.</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2878"/>
            <a:ext cx="5486400" cy="4114558"/>
          </a:xfrm>
          <a:prstGeom prst="rect">
            <a:avLst/>
          </a:prstGeom>
        </p:spPr>
        <p:txBody>
          <a:bodyPr>
            <a:normAutofit/>
          </a:bodyPr>
          <a:lstStyle/>
          <a:p>
            <a:r>
              <a:rPr lang="en-US" dirty="0" smtClean="0"/>
              <a:t>Adweek</a:t>
            </a:r>
            <a:r>
              <a:rPr lang="en-US" baseline="0" dirty="0" smtClean="0"/>
              <a:t> Media and Harris Interactive conducted a survey of consumers about their attitudes toward advertising. 55% said ads were somewhat or very interesting compared to only 12% who said advertising was not interesting at all. About 6% said ads were very influential in the purchase decisions they made and 29% said ads were somewhat influential in purchase decisions. About half of the survey respondents in the 18 to 34 year-old age bracket were influenced by advertising. The percentage dropped to 37% for individuals 35 to 44 and 28% for individuals 45 and older.</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bwMode="auto">
          <a:xfrm>
            <a:off x="1165225" y="695325"/>
            <a:ext cx="4527550" cy="3395663"/>
          </a:xfrm>
          <a:prstGeom prst="rect">
            <a:avLst/>
          </a:prstGeom>
          <a:noFill/>
          <a:ln>
            <a:solidFill>
              <a:srgbClr val="000000"/>
            </a:solidFill>
            <a:miter lim="800000"/>
            <a:headEnd/>
            <a:tailEnd/>
          </a:ln>
        </p:spPr>
      </p:sp>
      <p:sp>
        <p:nvSpPr>
          <p:cNvPr id="50179" name="Rectangle 3"/>
          <p:cNvSpPr>
            <a:spLocks noGrp="1" noChangeArrowheads="1"/>
          </p:cNvSpPr>
          <p:nvPr>
            <p:ph type="body" idx="1"/>
          </p:nvPr>
        </p:nvSpPr>
        <p:spPr bwMode="auto">
          <a:xfrm>
            <a:off x="914400" y="4321975"/>
            <a:ext cx="5029200" cy="4167619"/>
          </a:xfrm>
          <a:prstGeom prst="rect">
            <a:avLst/>
          </a:prstGeom>
          <a:noFill/>
          <a:ln w="12700">
            <a:miter lim="800000"/>
            <a:headEnd type="none" w="sm" len="sm"/>
            <a:tailEnd type="none" w="sm" len="sm"/>
          </a:ln>
        </p:spPr>
        <p:txBody>
          <a:bodyPr/>
          <a:lstStyle/>
          <a:p>
            <a:r>
              <a:rPr lang="en-US" dirty="0" smtClean="0">
                <a:latin typeface="Arial" charset="0"/>
              </a:rPr>
              <a:t>This model shows the relationship between the hierarchy</a:t>
            </a:r>
            <a:r>
              <a:rPr lang="en-US" baseline="0" dirty="0" smtClean="0">
                <a:latin typeface="Arial" charset="0"/>
              </a:rPr>
              <a:t> of effects model and attitude sequence formation. </a:t>
            </a:r>
            <a:endParaRPr lang="en-US" dirty="0"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2878"/>
            <a:ext cx="5486400" cy="4114558"/>
          </a:xfrm>
          <a:prstGeom prst="rect">
            <a:avLst/>
          </a:prstGeom>
        </p:spPr>
        <p:txBody>
          <a:bodyPr>
            <a:normAutofit/>
          </a:bodyPr>
          <a:lstStyle/>
          <a:p>
            <a:r>
              <a:rPr lang="en-US" dirty="0" smtClean="0"/>
              <a:t>The second theory</a:t>
            </a:r>
            <a:r>
              <a:rPr lang="en-US" baseline="0" dirty="0" smtClean="0"/>
              <a:t> that it is important to consider is means-end theory. The basic concept is that a means, the message, leads to an end-state, or personal value. The actual name of the theory is “Means-End Conceptualization of Components of Advertising  Strategy”, or MECCAS.  The model suggests six elements that are critical to ad design. Product attributes lead to consumer benefits. The leverage point connects that benefit to the personal value. Taglines are used to make an important and memorable point about the product. The executional framework is presented in Chapter 7 and provides the foundation for the ad.</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2878"/>
            <a:ext cx="5486400" cy="4114558"/>
          </a:xfrm>
          <a:prstGeom prst="rect">
            <a:avLst/>
          </a:prstGeom>
        </p:spPr>
        <p:txBody>
          <a:bodyPr>
            <a:normAutofit/>
          </a:bodyPr>
          <a:lstStyle/>
          <a:p>
            <a:r>
              <a:rPr lang="en-US" dirty="0" smtClean="0"/>
              <a:t>Leverage</a:t>
            </a:r>
            <a:r>
              <a:rPr lang="en-US" baseline="0" dirty="0" smtClean="0"/>
              <a:t> points are important. They move consumers from the benefits to the personal values. It links attributes to benefits to personal values. The leverage point should be associated with some component of attitude change. To be effective, ads need powerful leverage points. The leverage point can be a visual, part of a visual, a headline, a tagline or even copy in the ad. Most creatives spend considerable time thinking about and creating a good leverage point. </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bwMode="auto">
          <a:xfrm>
            <a:off x="1165225" y="695325"/>
            <a:ext cx="4527550" cy="3395663"/>
          </a:xfrm>
          <a:prstGeom prst="rect">
            <a:avLst/>
          </a:prstGeom>
          <a:noFill/>
          <a:ln>
            <a:solidFill>
              <a:srgbClr val="000000"/>
            </a:solidFill>
            <a:miter lim="800000"/>
            <a:headEnd/>
            <a:tailEnd/>
          </a:ln>
        </p:spPr>
      </p:sp>
      <p:sp>
        <p:nvSpPr>
          <p:cNvPr id="51203" name="Rectangle 3"/>
          <p:cNvSpPr>
            <a:spLocks noGrp="1" noChangeArrowheads="1"/>
          </p:cNvSpPr>
          <p:nvPr>
            <p:ph type="body" idx="1"/>
          </p:nvPr>
        </p:nvSpPr>
        <p:spPr bwMode="auto">
          <a:xfrm>
            <a:off x="914400" y="4321975"/>
            <a:ext cx="5029200" cy="4167619"/>
          </a:xfrm>
          <a:prstGeom prst="rect">
            <a:avLst/>
          </a:prstGeom>
          <a:noFill/>
          <a:ln w="12700">
            <a:miter lim="800000"/>
            <a:headEnd type="none" w="sm" len="sm"/>
            <a:tailEnd type="none" w="sm" len="sm"/>
          </a:ln>
        </p:spPr>
        <p:txBody>
          <a:bodyPr/>
          <a:lstStyle/>
          <a:p>
            <a:r>
              <a:rPr lang="en-US" dirty="0" smtClean="0">
                <a:latin typeface="Arial" charset="0"/>
              </a:rPr>
              <a:t>In designing an ad, a creative</a:t>
            </a:r>
            <a:r>
              <a:rPr lang="en-US" baseline="0" dirty="0" smtClean="0">
                <a:latin typeface="Arial" charset="0"/>
              </a:rPr>
              <a:t> will begin with product attributes. The question that is asked, is what benefits do those attributes provide to consumers, because consumers do not purchase attributes, they purchase benefits. Women buy cosmetics for how it makes them look, not for the ingredients that are in them. Using a leverage point and an execution design, creatives take those benefits and show how they can fulfill a consumer’s personal values. While it looks simple, it is not. The magic is the creation of the leverage point and executional framework that will connect benefits to personal values.</a:t>
            </a:r>
            <a:endParaRPr lang="en-US" dirty="0"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bwMode="auto">
          <a:xfrm>
            <a:off x="1165225" y="695325"/>
            <a:ext cx="4527550" cy="3395663"/>
          </a:xfrm>
          <a:prstGeom prst="rect">
            <a:avLst/>
          </a:prstGeom>
          <a:noFill/>
          <a:ln>
            <a:solidFill>
              <a:srgbClr val="000000"/>
            </a:solidFill>
            <a:miter lim="800000"/>
            <a:headEnd/>
            <a:tailEnd/>
          </a:ln>
        </p:spPr>
      </p:sp>
      <p:sp>
        <p:nvSpPr>
          <p:cNvPr id="53251" name="Rectangle 3"/>
          <p:cNvSpPr>
            <a:spLocks noGrp="1" noChangeArrowheads="1"/>
          </p:cNvSpPr>
          <p:nvPr>
            <p:ph type="body" idx="1"/>
          </p:nvPr>
        </p:nvSpPr>
        <p:spPr bwMode="auto">
          <a:xfrm>
            <a:off x="914400" y="4321975"/>
            <a:ext cx="5029200" cy="4167619"/>
          </a:xfrm>
          <a:prstGeom prst="rect">
            <a:avLst/>
          </a:prstGeom>
          <a:noFill/>
          <a:ln w="12700">
            <a:miter lim="800000"/>
            <a:headEnd type="none" w="sm" len="sm"/>
            <a:tailEnd type="none" w="sm" len="sm"/>
          </a:ln>
        </p:spPr>
        <p:txBody>
          <a:bodyPr/>
          <a:lstStyle/>
          <a:p>
            <a:r>
              <a:rPr lang="en-US" dirty="0" smtClean="0">
                <a:latin typeface="Arial" charset="0"/>
              </a:rPr>
              <a:t>This figure illustrates</a:t>
            </a:r>
            <a:r>
              <a:rPr lang="en-US" baseline="0" dirty="0" smtClean="0">
                <a:latin typeface="Arial" charset="0"/>
              </a:rPr>
              <a:t> a means-end chain for milk. An attribute in milk, low fat, can provide the benefit of health. The personal values consumers receive from good health are self-respect and wisdom. Another attribute, calcium, provides the benefit of healthy bones, which in turn leads to a comfortable life and shows wisdom on the part of the consumer. The key to a means-end chain is looking at the benefits each attribute generates then connecting those benefits to various personal values.</a:t>
            </a:r>
            <a:endParaRPr lang="en-US" dirty="0"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2878"/>
            <a:ext cx="5486400" cy="4114558"/>
          </a:xfrm>
          <a:prstGeom prst="rect">
            <a:avLst/>
          </a:prstGeom>
        </p:spPr>
        <p:txBody>
          <a:bodyPr>
            <a:normAutofit/>
          </a:bodyPr>
          <a:lstStyle/>
          <a:p>
            <a:r>
              <a:rPr lang="en-US" dirty="0" smtClean="0"/>
              <a:t>Fear appeals are common and are used</a:t>
            </a:r>
            <a:r>
              <a:rPr lang="en-US" baseline="0" dirty="0" smtClean="0"/>
              <a:t> for products ranging from insurance, to home security systems, to deodorant. Fear appeals increase interest and are remembered by individuals. </a:t>
            </a:r>
            <a:r>
              <a:rPr lang="en-US" b="1" baseline="0" dirty="0" smtClean="0"/>
              <a:t>Severity</a:t>
            </a:r>
            <a:r>
              <a:rPr lang="en-US" b="0" baseline="0" dirty="0" smtClean="0"/>
              <a:t> is the level of consequence that will occur and </a:t>
            </a:r>
            <a:r>
              <a:rPr lang="en-US" b="1" baseline="0" dirty="0" smtClean="0"/>
              <a:t>vulnerability</a:t>
            </a:r>
            <a:r>
              <a:rPr lang="en-US" b="0" baseline="0" dirty="0" smtClean="0"/>
              <a:t> is the probability of the event happening. </a:t>
            </a:r>
            <a:r>
              <a:rPr lang="en-US" b="1" baseline="0" dirty="0" smtClean="0"/>
              <a:t>Response efficacy</a:t>
            </a:r>
            <a:r>
              <a:rPr lang="en-US" b="0" baseline="0" dirty="0" smtClean="0"/>
              <a:t> is the likelihood that a change in behavior or actions will result in a desirable positive consequence. </a:t>
            </a:r>
            <a:r>
              <a:rPr lang="en-US" b="1" baseline="0" dirty="0" smtClean="0"/>
              <a:t>Intrinsic reward</a:t>
            </a:r>
            <a:r>
              <a:rPr lang="en-US" b="0" baseline="0" dirty="0" smtClean="0"/>
              <a:t> is the internal satisfaction and </a:t>
            </a:r>
            <a:r>
              <a:rPr lang="en-US" b="1" baseline="0" dirty="0" smtClean="0"/>
              <a:t>extrinsic reward</a:t>
            </a:r>
            <a:r>
              <a:rPr lang="en-US" b="0" baseline="0" dirty="0" smtClean="0"/>
              <a:t> is the value of the event or reward received. </a:t>
            </a:r>
            <a:r>
              <a:rPr lang="en-US" b="1" baseline="0" dirty="0" smtClean="0"/>
              <a:t>Response cost</a:t>
            </a:r>
            <a:r>
              <a:rPr lang="en-US" b="0" baseline="0" dirty="0" smtClean="0"/>
              <a:t> is the cost or sacrifice the person will need to make to obtain the reward. </a:t>
            </a:r>
            <a:r>
              <a:rPr lang="en-US" b="1" baseline="0" dirty="0" smtClean="0"/>
              <a:t>Self-efficacy</a:t>
            </a:r>
            <a:r>
              <a:rPr lang="en-US" b="0" baseline="0" dirty="0" smtClean="0"/>
              <a:t> is the confidence a person has in his/her own ability to engage in the action, or to stop an undesirable behavior. All of these factors influence the effectiveness of an ad using a fear appeal.</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a:xfrm>
            <a:off x="685800" y="4342878"/>
            <a:ext cx="5486400" cy="4114558"/>
          </a:xfrm>
          <a:prstGeom prst="rect">
            <a:avLst/>
          </a:prstGeom>
        </p:spPr>
        <p:txBody>
          <a:bodyPr>
            <a:normAutofit/>
          </a:bodyPr>
          <a:lstStyle/>
          <a:p>
            <a:r>
              <a:rPr lang="en-US" dirty="0" smtClean="0"/>
              <a:t>The sensuality</a:t>
            </a:r>
            <a:r>
              <a:rPr lang="en-US" baseline="0" dirty="0" smtClean="0"/>
              <a:t> approach conveys sex, but in a loving, romantic way. Women respond more favorably to a sensuous approach. It is viewed as more sophisticated and relies on a person’s imagination. Because it relies on imagination, the viewer can put their own positive spin on what they think will occur. Images of romance and love can be more enticing to viewers of an ad than raw sexuality.</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7" name="Rectangle 2"/>
          <p:cNvSpPr>
            <a:spLocks noChangeArrowheads="1"/>
          </p:cNvSpPr>
          <p:nvPr userDrawn="1"/>
        </p:nvSpPr>
        <p:spPr bwMode="auto">
          <a:xfrm>
            <a:off x="152400" y="1524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2" name="Title 1"/>
          <p:cNvSpPr>
            <a:spLocks noGrp="1"/>
          </p:cNvSpPr>
          <p:nvPr>
            <p:ph type="title"/>
          </p:nvPr>
        </p:nvSpPr>
        <p:spPr/>
        <p:txBody>
          <a:bodyPr/>
          <a:lstStyle>
            <a:lvl1pPr>
              <a:defRPr sz="4400">
                <a:solidFill>
                  <a:schemeClr val="accent2"/>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838200" y="2057400"/>
            <a:ext cx="7620000" cy="45720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838200" y="2057400"/>
            <a:ext cx="7620000" cy="45720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43000" y="1981200"/>
            <a:ext cx="3810000" cy="4114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5400" y="1981200"/>
            <a:ext cx="3810000" cy="4114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371600" y="476250"/>
            <a:ext cx="7086600" cy="127635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143000" y="1981200"/>
            <a:ext cx="7772400" cy="4114800"/>
          </a:xfrm>
          <a:prstGeom prst="rect">
            <a:avLst/>
          </a:prstGeom>
        </p:spPr>
        <p:txBody>
          <a:bodyPr/>
          <a:lstStyle/>
          <a:p>
            <a:pPr lvl="0"/>
            <a:endParaRPr lang="en-US" noProof="0" dirty="0" smtClean="0"/>
          </a:p>
        </p:txBody>
      </p:sp>
    </p:spTree>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2" name="Rectangle 8"/>
          <p:cNvSpPr>
            <a:spLocks noChangeArrowheads="1"/>
          </p:cNvSpPr>
          <p:nvPr/>
        </p:nvSpPr>
        <p:spPr bwMode="auto">
          <a:xfrm>
            <a:off x="0" y="-62132"/>
            <a:ext cx="9144000" cy="6934200"/>
          </a:xfrm>
          <a:prstGeom prst="rect">
            <a:avLst/>
          </a:prstGeom>
          <a:solidFill>
            <a:srgbClr val="000099"/>
          </a:solidFill>
          <a:ln w="38100">
            <a:noFill/>
            <a:miter lim="800000"/>
            <a:headEnd/>
            <a:tailEnd/>
          </a:ln>
        </p:spPr>
        <p:txBody>
          <a:bodyPr wrap="none" anchor="ctr"/>
          <a:lstStyle/>
          <a:p>
            <a:pPr algn="ctr">
              <a:defRPr/>
            </a:pPr>
            <a:endParaRPr lang="en-US" dirty="0">
              <a:solidFill>
                <a:srgbClr val="CC0000"/>
              </a:solidFill>
            </a:endParaRPr>
          </a:p>
        </p:txBody>
      </p:sp>
      <p:sp>
        <p:nvSpPr>
          <p:cNvPr id="1034" name="Rectangle 10"/>
          <p:cNvSpPr>
            <a:spLocks noChangeArrowheads="1"/>
          </p:cNvSpPr>
          <p:nvPr/>
        </p:nvSpPr>
        <p:spPr bwMode="auto">
          <a:xfrm>
            <a:off x="169653" y="180026"/>
            <a:ext cx="8823960" cy="6492240"/>
          </a:xfrm>
          <a:prstGeom prst="rect">
            <a:avLst/>
          </a:prstGeom>
          <a:solidFill>
            <a:schemeClr val="bg1"/>
          </a:solidFill>
          <a:ln w="76200">
            <a:noFill/>
            <a:miter lim="800000"/>
            <a:headEnd/>
            <a:tailEnd/>
          </a:ln>
          <a:effectLst/>
        </p:spPr>
        <p:txBody>
          <a:bodyPr wrap="none" anchor="ctr"/>
          <a:lstStyle/>
          <a:p>
            <a:pPr>
              <a:defRPr/>
            </a:pPr>
            <a:endParaRPr lang="en-US" dirty="0"/>
          </a:p>
        </p:txBody>
      </p:sp>
      <p:sp>
        <p:nvSpPr>
          <p:cNvPr id="3076" name="Rectangle 2"/>
          <p:cNvSpPr>
            <a:spLocks noGrp="1" noChangeArrowheads="1"/>
          </p:cNvSpPr>
          <p:nvPr>
            <p:ph type="title"/>
          </p:nvPr>
        </p:nvSpPr>
        <p:spPr bwMode="auto">
          <a:xfrm>
            <a:off x="685800" y="4572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a:t>
            </a:r>
            <a:br>
              <a:rPr lang="en-US" smtClean="0"/>
            </a:br>
            <a:r>
              <a:rPr lang="en-US" smtClean="0"/>
              <a:t>Master title style</a:t>
            </a:r>
          </a:p>
        </p:txBody>
      </p:sp>
    </p:spTree>
  </p:cSld>
  <p:clrMap bg1="lt1" tx1="dk1" bg2="lt2" tx2="dk2" accent1="accent1" accent2="accent2" accent3="accent3" accent4="accent4" accent5="accent5" accent6="accent6" hlink="hlink" folHlink="folHlink"/>
  <p:sldLayoutIdLst>
    <p:sldLayoutId id="2147483654" r:id="rId1"/>
    <p:sldLayoutId id="2147483661" r:id="rId2"/>
    <p:sldLayoutId id="2147483655" r:id="rId3"/>
    <p:sldLayoutId id="2147483656" r:id="rId4"/>
    <p:sldLayoutId id="2147483657" r:id="rId5"/>
  </p:sldLayoutIdLst>
  <p:timing>
    <p:tnLst>
      <p:par>
        <p:cTn id="1" dur="indefinite" restart="never" nodeType="tmRoot"/>
      </p:par>
    </p:tnLst>
  </p:timing>
  <p:hf sldNum="0" hdr="0" ftr="0" dt="0"/>
  <p:txStyles>
    <p:titleStyle>
      <a:lvl1pPr algn="ctr" rtl="0" eaLnBrk="0" fontAlgn="base" hangingPunct="0">
        <a:spcBef>
          <a:spcPct val="0"/>
        </a:spcBef>
        <a:spcAft>
          <a:spcPct val="0"/>
        </a:spcAft>
        <a:defRPr sz="4800" b="1">
          <a:solidFill>
            <a:schemeClr val="tx2"/>
          </a:solidFill>
          <a:latin typeface="+mj-lt"/>
          <a:ea typeface="+mj-ea"/>
          <a:cs typeface="+mj-cs"/>
        </a:defRPr>
      </a:lvl1pPr>
      <a:lvl2pPr algn="ctr" rtl="0" eaLnBrk="0" fontAlgn="base" hangingPunct="0">
        <a:spcBef>
          <a:spcPct val="0"/>
        </a:spcBef>
        <a:spcAft>
          <a:spcPct val="0"/>
        </a:spcAft>
        <a:defRPr sz="4800" b="1">
          <a:solidFill>
            <a:schemeClr val="tx2"/>
          </a:solidFill>
          <a:latin typeface="Tahoma" pitchFamily="34" charset="0"/>
        </a:defRPr>
      </a:lvl2pPr>
      <a:lvl3pPr algn="ctr" rtl="0" eaLnBrk="0" fontAlgn="base" hangingPunct="0">
        <a:spcBef>
          <a:spcPct val="0"/>
        </a:spcBef>
        <a:spcAft>
          <a:spcPct val="0"/>
        </a:spcAft>
        <a:defRPr sz="4800" b="1">
          <a:solidFill>
            <a:schemeClr val="tx2"/>
          </a:solidFill>
          <a:latin typeface="Tahoma" pitchFamily="34" charset="0"/>
        </a:defRPr>
      </a:lvl3pPr>
      <a:lvl4pPr algn="ctr" rtl="0" eaLnBrk="0" fontAlgn="base" hangingPunct="0">
        <a:spcBef>
          <a:spcPct val="0"/>
        </a:spcBef>
        <a:spcAft>
          <a:spcPct val="0"/>
        </a:spcAft>
        <a:defRPr sz="4800" b="1">
          <a:solidFill>
            <a:schemeClr val="tx2"/>
          </a:solidFill>
          <a:latin typeface="Tahoma" pitchFamily="34" charset="0"/>
        </a:defRPr>
      </a:lvl4pPr>
      <a:lvl5pPr algn="ctr" rtl="0" eaLnBrk="0" fontAlgn="base" hangingPunct="0">
        <a:spcBef>
          <a:spcPct val="0"/>
        </a:spcBef>
        <a:spcAft>
          <a:spcPct val="0"/>
        </a:spcAft>
        <a:defRPr sz="4800" b="1">
          <a:solidFill>
            <a:schemeClr val="tx2"/>
          </a:solidFill>
          <a:latin typeface="Tahoma" pitchFamily="34" charset="0"/>
        </a:defRPr>
      </a:lvl5pPr>
      <a:lvl6pPr marL="457200" algn="ctr" rtl="0" fontAlgn="base">
        <a:spcBef>
          <a:spcPct val="0"/>
        </a:spcBef>
        <a:spcAft>
          <a:spcPct val="0"/>
        </a:spcAft>
        <a:defRPr sz="4800" b="1">
          <a:solidFill>
            <a:schemeClr val="tx2"/>
          </a:solidFill>
          <a:latin typeface="Tahoma" pitchFamily="34" charset="0"/>
        </a:defRPr>
      </a:lvl6pPr>
      <a:lvl7pPr marL="914400" algn="ctr" rtl="0" fontAlgn="base">
        <a:spcBef>
          <a:spcPct val="0"/>
        </a:spcBef>
        <a:spcAft>
          <a:spcPct val="0"/>
        </a:spcAft>
        <a:defRPr sz="4800" b="1">
          <a:solidFill>
            <a:schemeClr val="tx2"/>
          </a:solidFill>
          <a:latin typeface="Tahoma" pitchFamily="34" charset="0"/>
        </a:defRPr>
      </a:lvl7pPr>
      <a:lvl8pPr marL="1371600" algn="ctr" rtl="0" fontAlgn="base">
        <a:spcBef>
          <a:spcPct val="0"/>
        </a:spcBef>
        <a:spcAft>
          <a:spcPct val="0"/>
        </a:spcAft>
        <a:defRPr sz="4800" b="1">
          <a:solidFill>
            <a:schemeClr val="tx2"/>
          </a:solidFill>
          <a:latin typeface="Tahoma" pitchFamily="34" charset="0"/>
        </a:defRPr>
      </a:lvl8pPr>
      <a:lvl9pPr marL="1828800" algn="ctr" rtl="0" fontAlgn="base">
        <a:spcBef>
          <a:spcPct val="0"/>
        </a:spcBef>
        <a:spcAft>
          <a:spcPct val="0"/>
        </a:spcAft>
        <a:defRPr sz="4800" b="1">
          <a:solidFill>
            <a:schemeClr val="tx2"/>
          </a:solidFill>
          <a:latin typeface="Tahoma" pitchFamily="34" charset="0"/>
        </a:defRPr>
      </a:lvl9pPr>
    </p:titleStyle>
    <p:bodyStyle>
      <a:lvl1pPr marL="342900" indent="-342900" algn="l" rtl="0" eaLnBrk="0" fontAlgn="base" hangingPunct="0">
        <a:spcBef>
          <a:spcPct val="10000"/>
        </a:spcBef>
        <a:spcAft>
          <a:spcPct val="0"/>
        </a:spcAft>
        <a:buClr>
          <a:srgbClr val="000099"/>
        </a:buClr>
        <a:buChar char="•"/>
        <a:tabLst>
          <a:tab pos="0" algn="l"/>
        </a:tabLst>
        <a:defRPr sz="3200" b="1">
          <a:solidFill>
            <a:srgbClr val="000099"/>
          </a:solidFill>
          <a:latin typeface="+mn-lt"/>
          <a:ea typeface="+mn-ea"/>
          <a:cs typeface="+mn-cs"/>
        </a:defRPr>
      </a:lvl1pPr>
      <a:lvl2pPr marL="742950" indent="-285750" algn="l" rtl="0" eaLnBrk="0" fontAlgn="base" hangingPunct="0">
        <a:spcBef>
          <a:spcPct val="10000"/>
        </a:spcBef>
        <a:spcAft>
          <a:spcPct val="0"/>
        </a:spcAft>
        <a:buClr>
          <a:srgbClr val="000099"/>
        </a:buClr>
        <a:buFont typeface="Wingdings" pitchFamily="2" charset="2"/>
        <a:buChar char="§"/>
        <a:tabLst>
          <a:tab pos="0" algn="l"/>
        </a:tabLst>
        <a:defRPr sz="2800" b="1">
          <a:solidFill>
            <a:srgbClr val="000099"/>
          </a:solidFill>
          <a:latin typeface="+mn-lt"/>
        </a:defRPr>
      </a:lvl2pPr>
      <a:lvl3pPr marL="1143000" indent="-228600" algn="l" rtl="0" eaLnBrk="0" fontAlgn="base" hangingPunct="0">
        <a:spcBef>
          <a:spcPct val="5000"/>
        </a:spcBef>
        <a:spcAft>
          <a:spcPct val="0"/>
        </a:spcAft>
        <a:buClr>
          <a:srgbClr val="000099"/>
        </a:buClr>
        <a:buChar char="•"/>
        <a:tabLst>
          <a:tab pos="0" algn="l"/>
        </a:tabLst>
        <a:defRPr sz="2400" b="1">
          <a:solidFill>
            <a:schemeClr val="tx1"/>
          </a:solidFill>
          <a:latin typeface="+mn-lt"/>
        </a:defRPr>
      </a:lvl3pPr>
      <a:lvl4pPr marL="1600200" indent="-228600" algn="l" rtl="0" eaLnBrk="0" fontAlgn="base" hangingPunct="0">
        <a:spcBef>
          <a:spcPct val="5000"/>
        </a:spcBef>
        <a:spcAft>
          <a:spcPct val="0"/>
        </a:spcAft>
        <a:buClr>
          <a:srgbClr val="000099"/>
        </a:buClr>
        <a:buChar char="–"/>
        <a:tabLst>
          <a:tab pos="0" algn="l"/>
        </a:tabLst>
        <a:defRPr sz="2400" b="1">
          <a:solidFill>
            <a:schemeClr val="tx1"/>
          </a:solidFill>
          <a:latin typeface="+mn-lt"/>
        </a:defRPr>
      </a:lvl4pPr>
      <a:lvl5pPr marL="2057400" indent="-228600" algn="l" rtl="0" eaLnBrk="0" fontAlgn="base" hangingPunct="0">
        <a:spcBef>
          <a:spcPct val="5000"/>
        </a:spcBef>
        <a:spcAft>
          <a:spcPct val="0"/>
        </a:spcAft>
        <a:buClr>
          <a:srgbClr val="000099"/>
        </a:buClr>
        <a:buChar char="»"/>
        <a:tabLst>
          <a:tab pos="0" algn="l"/>
        </a:tabLst>
        <a:defRPr sz="2400" b="1">
          <a:solidFill>
            <a:schemeClr val="tx1"/>
          </a:solidFill>
          <a:latin typeface="+mn-lt"/>
        </a:defRPr>
      </a:lvl5pPr>
      <a:lvl6pPr marL="2514600" indent="-228600" algn="l" rtl="0" fontAlgn="base">
        <a:spcBef>
          <a:spcPct val="5000"/>
        </a:spcBef>
        <a:spcAft>
          <a:spcPct val="0"/>
        </a:spcAft>
        <a:buClr>
          <a:srgbClr val="000099"/>
        </a:buClr>
        <a:buChar char="»"/>
        <a:tabLst>
          <a:tab pos="0" algn="l"/>
        </a:tabLst>
        <a:defRPr sz="2400" b="1">
          <a:solidFill>
            <a:schemeClr val="tx1"/>
          </a:solidFill>
          <a:latin typeface="+mn-lt"/>
        </a:defRPr>
      </a:lvl6pPr>
      <a:lvl7pPr marL="2971800" indent="-228600" algn="l" rtl="0" fontAlgn="base">
        <a:spcBef>
          <a:spcPct val="5000"/>
        </a:spcBef>
        <a:spcAft>
          <a:spcPct val="0"/>
        </a:spcAft>
        <a:buClr>
          <a:srgbClr val="000099"/>
        </a:buClr>
        <a:buChar char="»"/>
        <a:tabLst>
          <a:tab pos="0" algn="l"/>
        </a:tabLst>
        <a:defRPr sz="2400" b="1">
          <a:solidFill>
            <a:schemeClr val="tx1"/>
          </a:solidFill>
          <a:latin typeface="+mn-lt"/>
        </a:defRPr>
      </a:lvl7pPr>
      <a:lvl8pPr marL="3429000" indent="-228600" algn="l" rtl="0" fontAlgn="base">
        <a:spcBef>
          <a:spcPct val="5000"/>
        </a:spcBef>
        <a:spcAft>
          <a:spcPct val="0"/>
        </a:spcAft>
        <a:buClr>
          <a:srgbClr val="000099"/>
        </a:buClr>
        <a:buChar char="»"/>
        <a:tabLst>
          <a:tab pos="0" algn="l"/>
        </a:tabLst>
        <a:defRPr sz="2400" b="1">
          <a:solidFill>
            <a:schemeClr val="tx1"/>
          </a:solidFill>
          <a:latin typeface="+mn-lt"/>
        </a:defRPr>
      </a:lvl8pPr>
      <a:lvl9pPr marL="3886200" indent="-228600" algn="l" rtl="0" fontAlgn="base">
        <a:spcBef>
          <a:spcPct val="5000"/>
        </a:spcBef>
        <a:spcAft>
          <a:spcPct val="0"/>
        </a:spcAft>
        <a:buClr>
          <a:srgbClr val="000099"/>
        </a:buClr>
        <a:buChar char="»"/>
        <a:tabLst>
          <a:tab pos="0" algn="l"/>
        </a:tabLst>
        <a:defRPr sz="24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idx="4294967295"/>
          </p:nvPr>
        </p:nvSpPr>
        <p:spPr>
          <a:xfrm>
            <a:off x="685800" y="1371600"/>
            <a:ext cx="7772400" cy="2362200"/>
          </a:xfrm>
          <a:noFill/>
        </p:spPr>
        <p:txBody>
          <a:bodyPr/>
          <a:lstStyle/>
          <a:p>
            <a:r>
              <a:rPr lang="en-US" sz="4400" dirty="0" smtClean="0">
                <a:solidFill>
                  <a:schemeClr val="accent2"/>
                </a:solidFill>
              </a:rPr>
              <a:t>Advertising Design:</a:t>
            </a:r>
            <a:r>
              <a:rPr lang="en-US" dirty="0" smtClean="0">
                <a:solidFill>
                  <a:schemeClr val="accent2"/>
                </a:solidFill>
              </a:rPr>
              <a:t> </a:t>
            </a:r>
            <a:r>
              <a:rPr lang="en-US" sz="4400" dirty="0" smtClean="0">
                <a:solidFill>
                  <a:schemeClr val="accent2"/>
                </a:solidFill>
              </a:rPr>
              <a:t>Theoretical Frameworks and Types of Appeals</a:t>
            </a:r>
          </a:p>
        </p:txBody>
      </p:sp>
      <p:sp>
        <p:nvSpPr>
          <p:cNvPr id="2051" name="Rectangle 3"/>
          <p:cNvSpPr>
            <a:spLocks noGrp="1" noChangeArrowheads="1"/>
          </p:cNvSpPr>
          <p:nvPr>
            <p:ph type="subTitle" idx="4294967295"/>
          </p:nvPr>
        </p:nvSpPr>
        <p:spPr>
          <a:xfrm>
            <a:off x="0" y="4419600"/>
            <a:ext cx="9144000" cy="838200"/>
          </a:xfrm>
          <a:prstGeom prst="rect">
            <a:avLst/>
          </a:prstGeom>
        </p:spPr>
        <p:txBody>
          <a:bodyPr/>
          <a:lstStyle/>
          <a:p>
            <a:pPr marL="0" indent="0" algn="ctr">
              <a:buFontTx/>
              <a:buNone/>
            </a:pPr>
            <a:r>
              <a:rPr lang="en-US" sz="5400" dirty="0" smtClean="0">
                <a:solidFill>
                  <a:srgbClr val="FF0000"/>
                </a:solidFill>
              </a:rPr>
              <a:t>Chapter 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ChangeArrowheads="1"/>
          </p:cNvSpPr>
          <p:nvPr/>
        </p:nvSpPr>
        <p:spPr bwMode="auto">
          <a:xfrm>
            <a:off x="152400" y="1524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0245" name="Rectangle 2"/>
          <p:cNvSpPr>
            <a:spLocks noGrp="1" noChangeArrowheads="1"/>
          </p:cNvSpPr>
          <p:nvPr>
            <p:ph type="title"/>
          </p:nvPr>
        </p:nvSpPr>
        <p:spPr>
          <a:xfrm>
            <a:off x="304800" y="228600"/>
            <a:ext cx="8534400" cy="1143000"/>
          </a:xfrm>
          <a:noFill/>
        </p:spPr>
        <p:txBody>
          <a:bodyPr/>
          <a:lstStyle/>
          <a:p>
            <a:pPr algn="ctr"/>
            <a:r>
              <a:rPr lang="en-US" sz="4400" dirty="0" smtClean="0">
                <a:solidFill>
                  <a:schemeClr val="accent2"/>
                </a:solidFill>
              </a:rPr>
              <a:t>Means-End Chain</a:t>
            </a:r>
          </a:p>
        </p:txBody>
      </p:sp>
      <p:grpSp>
        <p:nvGrpSpPr>
          <p:cNvPr id="15" name="Group 14"/>
          <p:cNvGrpSpPr/>
          <p:nvPr/>
        </p:nvGrpSpPr>
        <p:grpSpPr>
          <a:xfrm>
            <a:off x="1643208" y="1676400"/>
            <a:ext cx="5900592" cy="4419600"/>
            <a:chOff x="2329008" y="1828800"/>
            <a:chExt cx="5900592" cy="4419600"/>
          </a:xfrm>
        </p:grpSpPr>
        <p:sp>
          <p:nvSpPr>
            <p:cNvPr id="10244" name="Rectangle 25"/>
            <p:cNvSpPr>
              <a:spLocks noChangeArrowheads="1"/>
            </p:cNvSpPr>
            <p:nvPr/>
          </p:nvSpPr>
          <p:spPr bwMode="auto">
            <a:xfrm>
              <a:off x="4800600" y="1828800"/>
              <a:ext cx="3429000" cy="2514600"/>
            </a:xfrm>
            <a:prstGeom prst="rect">
              <a:avLst/>
            </a:prstGeom>
            <a:solidFill>
              <a:schemeClr val="bg1">
                <a:lumMod val="65000"/>
              </a:schemeClr>
            </a:solidFill>
            <a:ln w="12700">
              <a:solidFill>
                <a:schemeClr val="tx1"/>
              </a:solidFill>
              <a:miter lim="800000"/>
              <a:headEnd type="none" w="sm" len="sm"/>
              <a:tailEnd type="none" w="sm" len="sm"/>
            </a:ln>
          </p:spPr>
          <p:txBody>
            <a:bodyPr wrap="none" anchor="ctr"/>
            <a:lstStyle/>
            <a:p>
              <a:pPr algn="ctr"/>
              <a:endParaRPr lang="en-US" dirty="0"/>
            </a:p>
          </p:txBody>
        </p:sp>
        <p:sp>
          <p:nvSpPr>
            <p:cNvPr id="10247" name="Text Box 9"/>
            <p:cNvSpPr txBox="1">
              <a:spLocks noChangeArrowheads="1"/>
            </p:cNvSpPr>
            <p:nvPr/>
          </p:nvSpPr>
          <p:spPr bwMode="auto">
            <a:xfrm>
              <a:off x="2331412" y="2019300"/>
              <a:ext cx="1737976" cy="830997"/>
            </a:xfrm>
            <a:prstGeom prst="rect">
              <a:avLst/>
            </a:prstGeom>
            <a:solidFill>
              <a:srgbClr val="FFFF00">
                <a:alpha val="36000"/>
              </a:srgbClr>
            </a:solidFill>
            <a:ln w="12700">
              <a:noFill/>
              <a:miter lim="800000"/>
              <a:headEnd type="none" w="sm" len="sm"/>
              <a:tailEnd type="none" w="sm" len="sm"/>
            </a:ln>
          </p:spPr>
          <p:txBody>
            <a:bodyPr wrap="none">
              <a:spAutoFit/>
            </a:bodyPr>
            <a:lstStyle/>
            <a:p>
              <a:pPr algn="ctr"/>
              <a:r>
                <a:rPr lang="en-US" b="1" dirty="0">
                  <a:solidFill>
                    <a:schemeClr val="accent2"/>
                  </a:solidFill>
                </a:rPr>
                <a:t>Product</a:t>
              </a:r>
            </a:p>
            <a:p>
              <a:pPr algn="ctr"/>
              <a:r>
                <a:rPr lang="en-US" b="1" dirty="0">
                  <a:solidFill>
                    <a:schemeClr val="accent2"/>
                  </a:solidFill>
                </a:rPr>
                <a:t>Attributes</a:t>
              </a:r>
            </a:p>
          </p:txBody>
        </p:sp>
        <p:sp>
          <p:nvSpPr>
            <p:cNvPr id="10249" name="Text Box 11"/>
            <p:cNvSpPr txBox="1">
              <a:spLocks noChangeArrowheads="1"/>
            </p:cNvSpPr>
            <p:nvPr/>
          </p:nvSpPr>
          <p:spPr bwMode="auto">
            <a:xfrm>
              <a:off x="2329008" y="4000500"/>
              <a:ext cx="1742785" cy="830997"/>
            </a:xfrm>
            <a:prstGeom prst="rect">
              <a:avLst/>
            </a:prstGeom>
            <a:solidFill>
              <a:srgbClr val="FFFF00">
                <a:alpha val="36000"/>
              </a:srgbClr>
            </a:solidFill>
            <a:ln w="12700">
              <a:noFill/>
              <a:miter lim="800000"/>
              <a:headEnd type="none" w="sm" len="sm"/>
              <a:tailEnd type="none" w="sm" len="sm"/>
            </a:ln>
          </p:spPr>
          <p:txBody>
            <a:bodyPr wrap="none">
              <a:spAutoFit/>
            </a:bodyPr>
            <a:lstStyle/>
            <a:p>
              <a:pPr algn="ctr"/>
              <a:r>
                <a:rPr lang="en-US" b="1" dirty="0">
                  <a:solidFill>
                    <a:schemeClr val="accent2"/>
                  </a:solidFill>
                </a:rPr>
                <a:t>Consumer</a:t>
              </a:r>
            </a:p>
            <a:p>
              <a:pPr algn="ctr"/>
              <a:r>
                <a:rPr lang="en-US" b="1" dirty="0">
                  <a:solidFill>
                    <a:schemeClr val="accent2"/>
                  </a:solidFill>
                </a:rPr>
                <a:t>Benefits</a:t>
              </a:r>
            </a:p>
          </p:txBody>
        </p:sp>
        <p:sp>
          <p:nvSpPr>
            <p:cNvPr id="10250" name="Rectangle 14"/>
            <p:cNvSpPr>
              <a:spLocks noChangeArrowheads="1"/>
            </p:cNvSpPr>
            <p:nvPr/>
          </p:nvSpPr>
          <p:spPr bwMode="auto">
            <a:xfrm>
              <a:off x="5486400" y="2514600"/>
              <a:ext cx="2133600" cy="1295400"/>
            </a:xfrm>
            <a:prstGeom prst="rect">
              <a:avLst/>
            </a:prstGeom>
            <a:solidFill>
              <a:srgbClr val="FFFFFF"/>
            </a:solidFill>
            <a:ln w="12700">
              <a:solidFill>
                <a:schemeClr val="tx1"/>
              </a:solidFill>
              <a:miter lim="800000"/>
              <a:headEnd type="none" w="sm" len="sm"/>
              <a:tailEnd type="none" w="sm" len="sm"/>
            </a:ln>
          </p:spPr>
          <p:txBody>
            <a:bodyPr wrap="none" anchor="ctr"/>
            <a:lstStyle/>
            <a:p>
              <a:endParaRPr lang="en-US" dirty="0">
                <a:solidFill>
                  <a:schemeClr val="hlink"/>
                </a:solidFill>
              </a:endParaRPr>
            </a:p>
          </p:txBody>
        </p:sp>
        <p:sp>
          <p:nvSpPr>
            <p:cNvPr id="10251" name="Text Box 15"/>
            <p:cNvSpPr txBox="1">
              <a:spLocks noChangeArrowheads="1"/>
            </p:cNvSpPr>
            <p:nvPr/>
          </p:nvSpPr>
          <p:spPr bwMode="auto">
            <a:xfrm>
              <a:off x="5738067" y="2819400"/>
              <a:ext cx="1598516" cy="830997"/>
            </a:xfrm>
            <a:prstGeom prst="rect">
              <a:avLst/>
            </a:prstGeom>
            <a:noFill/>
            <a:ln w="12700">
              <a:noFill/>
              <a:miter lim="800000"/>
              <a:headEnd type="none" w="sm" len="sm"/>
              <a:tailEnd type="none" w="sm" len="sm"/>
            </a:ln>
          </p:spPr>
          <p:txBody>
            <a:bodyPr wrap="none">
              <a:spAutoFit/>
            </a:bodyPr>
            <a:lstStyle/>
            <a:p>
              <a:pPr algn="ctr"/>
              <a:r>
                <a:rPr lang="en-US" b="1" dirty="0">
                  <a:solidFill>
                    <a:schemeClr val="accent2"/>
                  </a:solidFill>
                </a:rPr>
                <a:t>Leverage</a:t>
              </a:r>
            </a:p>
            <a:p>
              <a:pPr algn="ctr"/>
              <a:r>
                <a:rPr lang="en-US" b="1" dirty="0">
                  <a:solidFill>
                    <a:schemeClr val="accent2"/>
                  </a:solidFill>
                </a:rPr>
                <a:t>Point</a:t>
              </a:r>
            </a:p>
          </p:txBody>
        </p:sp>
        <p:sp>
          <p:nvSpPr>
            <p:cNvPr id="10252" name="Oval 16"/>
            <p:cNvSpPr>
              <a:spLocks noChangeArrowheads="1"/>
            </p:cNvSpPr>
            <p:nvPr/>
          </p:nvSpPr>
          <p:spPr bwMode="auto">
            <a:xfrm>
              <a:off x="6324600" y="4800600"/>
              <a:ext cx="1600200" cy="1447800"/>
            </a:xfrm>
            <a:prstGeom prst="ellipse">
              <a:avLst/>
            </a:prstGeom>
            <a:solidFill>
              <a:srgbClr val="FFFF00">
                <a:alpha val="36000"/>
              </a:srgbClr>
            </a:solidFill>
            <a:ln w="12700">
              <a:solidFill>
                <a:schemeClr val="tx1"/>
              </a:solidFill>
              <a:round/>
              <a:headEnd type="none" w="sm" len="sm"/>
              <a:tailEnd type="none" w="sm" len="sm"/>
            </a:ln>
          </p:spPr>
          <p:txBody>
            <a:bodyPr wrap="none" anchor="ctr"/>
            <a:lstStyle/>
            <a:p>
              <a:pPr algn="ctr"/>
              <a:r>
                <a:rPr lang="en-US" b="1" dirty="0">
                  <a:solidFill>
                    <a:srgbClr val="00B050"/>
                  </a:solidFill>
                </a:rPr>
                <a:t>Personal</a:t>
              </a:r>
            </a:p>
            <a:p>
              <a:pPr algn="ctr"/>
              <a:r>
                <a:rPr lang="en-US" b="1" dirty="0" smtClean="0">
                  <a:solidFill>
                    <a:srgbClr val="00B050"/>
                  </a:solidFill>
                </a:rPr>
                <a:t>Values</a:t>
              </a:r>
              <a:endParaRPr lang="en-US" b="1" dirty="0">
                <a:solidFill>
                  <a:srgbClr val="00B050"/>
                </a:solidFill>
              </a:endParaRPr>
            </a:p>
          </p:txBody>
        </p:sp>
        <p:sp>
          <p:nvSpPr>
            <p:cNvPr id="10253" name="Line 21"/>
            <p:cNvSpPr>
              <a:spLocks noChangeShapeType="1"/>
            </p:cNvSpPr>
            <p:nvPr/>
          </p:nvSpPr>
          <p:spPr bwMode="auto">
            <a:xfrm>
              <a:off x="6629400" y="3886200"/>
              <a:ext cx="381000" cy="914400"/>
            </a:xfrm>
            <a:prstGeom prst="line">
              <a:avLst/>
            </a:prstGeom>
            <a:noFill/>
            <a:ln w="50800">
              <a:solidFill>
                <a:srgbClr val="00B050"/>
              </a:solidFill>
              <a:round/>
              <a:headEnd type="triangle" w="med" len="med"/>
              <a:tailEnd type="triangle" w="med" len="med"/>
            </a:ln>
          </p:spPr>
          <p:txBody>
            <a:bodyPr/>
            <a:lstStyle/>
            <a:p>
              <a:endParaRPr lang="en-US" dirty="0"/>
            </a:p>
          </p:txBody>
        </p:sp>
        <p:sp>
          <p:nvSpPr>
            <p:cNvPr id="10254" name="Line 22"/>
            <p:cNvSpPr>
              <a:spLocks noChangeShapeType="1"/>
            </p:cNvSpPr>
            <p:nvPr/>
          </p:nvSpPr>
          <p:spPr bwMode="auto">
            <a:xfrm flipV="1">
              <a:off x="4038600" y="3505200"/>
              <a:ext cx="1447800" cy="762000"/>
            </a:xfrm>
            <a:prstGeom prst="line">
              <a:avLst/>
            </a:prstGeom>
            <a:noFill/>
            <a:ln w="50800">
              <a:solidFill>
                <a:schemeClr val="accent2"/>
              </a:solidFill>
              <a:round/>
              <a:headEnd type="none" w="sm" len="sm"/>
              <a:tailEnd type="triangle" w="med" len="med"/>
            </a:ln>
          </p:spPr>
          <p:txBody>
            <a:bodyPr/>
            <a:lstStyle/>
            <a:p>
              <a:endParaRPr lang="en-US" dirty="0"/>
            </a:p>
          </p:txBody>
        </p:sp>
        <p:sp>
          <p:nvSpPr>
            <p:cNvPr id="10255" name="Line 24"/>
            <p:cNvSpPr>
              <a:spLocks noChangeShapeType="1"/>
            </p:cNvSpPr>
            <p:nvPr/>
          </p:nvSpPr>
          <p:spPr bwMode="auto">
            <a:xfrm>
              <a:off x="3200400" y="2971800"/>
              <a:ext cx="0" cy="914400"/>
            </a:xfrm>
            <a:prstGeom prst="line">
              <a:avLst/>
            </a:prstGeom>
            <a:noFill/>
            <a:ln w="50800">
              <a:solidFill>
                <a:schemeClr val="accent2"/>
              </a:solidFill>
              <a:round/>
              <a:headEnd type="none" w="sm" len="sm"/>
              <a:tailEnd type="triangle" w="med" len="med"/>
            </a:ln>
          </p:spPr>
          <p:txBody>
            <a:bodyPr/>
            <a:lstStyle/>
            <a:p>
              <a:endParaRPr lang="en-US" dirty="0"/>
            </a:p>
          </p:txBody>
        </p:sp>
        <p:sp>
          <p:nvSpPr>
            <p:cNvPr id="10256" name="Text Box 27"/>
            <p:cNvSpPr txBox="1">
              <a:spLocks noChangeArrowheads="1"/>
            </p:cNvSpPr>
            <p:nvPr/>
          </p:nvSpPr>
          <p:spPr bwMode="auto">
            <a:xfrm>
              <a:off x="4876800" y="1905000"/>
              <a:ext cx="3330335" cy="461665"/>
            </a:xfrm>
            <a:prstGeom prst="rect">
              <a:avLst/>
            </a:prstGeom>
            <a:noFill/>
            <a:ln w="12700">
              <a:noFill/>
              <a:miter lim="800000"/>
              <a:headEnd type="none" w="sm" len="sm"/>
              <a:tailEnd type="none" w="sm" len="sm"/>
            </a:ln>
          </p:spPr>
          <p:txBody>
            <a:bodyPr wrap="none">
              <a:spAutoFit/>
            </a:bodyPr>
            <a:lstStyle/>
            <a:p>
              <a:r>
                <a:rPr lang="en-US" dirty="0">
                  <a:solidFill>
                    <a:schemeClr val="bg1"/>
                  </a:solidFill>
                </a:rPr>
                <a:t>Executional Framework</a:t>
              </a:r>
            </a:p>
          </p:txBody>
        </p:sp>
      </p:gr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2"/>
          <p:cNvSpPr>
            <a:spLocks noChangeArrowheads="1"/>
          </p:cNvSpPr>
          <p:nvPr/>
        </p:nvSpPr>
        <p:spPr bwMode="auto">
          <a:xfrm>
            <a:off x="152400" y="1524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034" name="Text Box 7"/>
          <p:cNvSpPr txBox="1">
            <a:spLocks noChangeArrowheads="1"/>
          </p:cNvSpPr>
          <p:nvPr/>
        </p:nvSpPr>
        <p:spPr bwMode="auto">
          <a:xfrm>
            <a:off x="6858000" y="6019800"/>
            <a:ext cx="1600200" cy="400110"/>
          </a:xfrm>
          <a:prstGeom prst="rect">
            <a:avLst/>
          </a:prstGeom>
          <a:noFill/>
          <a:ln w="12700">
            <a:noFill/>
            <a:miter lim="800000"/>
            <a:headEnd type="none" w="sm" len="sm"/>
            <a:tailEnd type="none" w="sm" len="sm"/>
          </a:ln>
        </p:spPr>
        <p:txBody>
          <a:bodyPr wrap="square">
            <a:spAutoFit/>
          </a:bodyPr>
          <a:lstStyle/>
          <a:p>
            <a:pPr algn="ctr"/>
            <a:r>
              <a:rPr lang="en-US" sz="2000" dirty="0">
                <a:solidFill>
                  <a:schemeClr val="accent2"/>
                </a:solidFill>
              </a:rPr>
              <a:t>F </a:t>
            </a:r>
            <a:r>
              <a:rPr lang="en-US" sz="2000" dirty="0" err="1" smtClean="0">
                <a:solidFill>
                  <a:schemeClr val="accent2"/>
                </a:solidFill>
              </a:rPr>
              <a:t>ig</a:t>
            </a:r>
            <a:r>
              <a:rPr lang="en-US" sz="2000" dirty="0" smtClean="0">
                <a:solidFill>
                  <a:schemeClr val="accent2"/>
                </a:solidFill>
              </a:rPr>
              <a:t> 6 </a:t>
            </a:r>
            <a:r>
              <a:rPr lang="en-US" sz="2000" dirty="0">
                <a:solidFill>
                  <a:schemeClr val="accent2"/>
                </a:solidFill>
              </a:rPr>
              <a:t>. 3</a:t>
            </a:r>
          </a:p>
        </p:txBody>
      </p:sp>
      <p:sp>
        <p:nvSpPr>
          <p:cNvPr id="1035" name="Rectangle 8"/>
          <p:cNvSpPr>
            <a:spLocks noChangeArrowheads="1"/>
          </p:cNvSpPr>
          <p:nvPr/>
        </p:nvSpPr>
        <p:spPr bwMode="auto">
          <a:xfrm>
            <a:off x="297180" y="381000"/>
            <a:ext cx="8549640" cy="838200"/>
          </a:xfrm>
          <a:prstGeom prst="rect">
            <a:avLst/>
          </a:prstGeom>
          <a:noFill/>
          <a:ln w="9525">
            <a:noFill/>
            <a:miter lim="800000"/>
            <a:headEnd/>
            <a:tailEnd/>
          </a:ln>
        </p:spPr>
        <p:txBody>
          <a:bodyPr lIns="92075" tIns="46038" rIns="92075" bIns="46038" anchor="ctr"/>
          <a:lstStyle/>
          <a:p>
            <a:pPr algn="ctr"/>
            <a:r>
              <a:rPr lang="en-US" sz="4000" b="1" dirty="0">
                <a:solidFill>
                  <a:schemeClr val="accent2"/>
                </a:solidFill>
              </a:rPr>
              <a:t>Means-End Chain for Milk</a:t>
            </a:r>
          </a:p>
        </p:txBody>
      </p:sp>
      <p:sp>
        <p:nvSpPr>
          <p:cNvPr id="25" name="TextBox 24"/>
          <p:cNvSpPr txBox="1"/>
          <p:nvPr/>
        </p:nvSpPr>
        <p:spPr>
          <a:xfrm>
            <a:off x="838200" y="1828800"/>
            <a:ext cx="7696200" cy="4038599"/>
          </a:xfrm>
          <a:prstGeom prst="rect">
            <a:avLst/>
          </a:prstGeom>
          <a:noFill/>
        </p:spPr>
        <p:txBody>
          <a:bodyPr wrap="square" numCol="3" rtlCol="0">
            <a:noAutofit/>
          </a:bodyPr>
          <a:lstStyle/>
          <a:p>
            <a:pPr algn="ctr"/>
            <a:r>
              <a:rPr lang="en-US" b="1" dirty="0" smtClean="0">
                <a:solidFill>
                  <a:schemeClr val="accent2"/>
                </a:solidFill>
              </a:rPr>
              <a:t>Attributes</a:t>
            </a:r>
            <a:endParaRPr lang="en-US" dirty="0" smtClean="0">
              <a:solidFill>
                <a:schemeClr val="accent2"/>
              </a:solidFill>
            </a:endParaRPr>
          </a:p>
          <a:p>
            <a:endParaRPr lang="en-US" dirty="0" smtClean="0">
              <a:solidFill>
                <a:schemeClr val="accent2"/>
              </a:solidFill>
            </a:endParaRPr>
          </a:p>
          <a:p>
            <a:pPr algn="ctr"/>
            <a:r>
              <a:rPr lang="en-US" dirty="0" smtClean="0">
                <a:solidFill>
                  <a:schemeClr val="accent2"/>
                </a:solidFill>
              </a:rPr>
              <a:t>Low Fat</a:t>
            </a:r>
          </a:p>
          <a:p>
            <a:pPr algn="ctr"/>
            <a:endParaRPr lang="en-US" dirty="0" smtClean="0">
              <a:solidFill>
                <a:schemeClr val="accent2"/>
              </a:solidFill>
            </a:endParaRPr>
          </a:p>
          <a:p>
            <a:pPr algn="ctr"/>
            <a:r>
              <a:rPr lang="en-US" dirty="0" smtClean="0">
                <a:solidFill>
                  <a:schemeClr val="accent2"/>
                </a:solidFill>
              </a:rPr>
              <a:t>Calcium</a:t>
            </a:r>
          </a:p>
          <a:p>
            <a:pPr algn="ctr"/>
            <a:endParaRPr lang="en-US" dirty="0" smtClean="0">
              <a:solidFill>
                <a:schemeClr val="accent2"/>
              </a:solidFill>
            </a:endParaRPr>
          </a:p>
          <a:p>
            <a:pPr algn="ctr"/>
            <a:r>
              <a:rPr lang="en-US" dirty="0" smtClean="0">
                <a:solidFill>
                  <a:schemeClr val="accent2"/>
                </a:solidFill>
              </a:rPr>
              <a:t>Ingredients</a:t>
            </a:r>
          </a:p>
          <a:p>
            <a:pPr algn="ctr"/>
            <a:endParaRPr lang="en-US" dirty="0" smtClean="0">
              <a:solidFill>
                <a:schemeClr val="accent2"/>
              </a:solidFill>
            </a:endParaRPr>
          </a:p>
          <a:p>
            <a:pPr algn="ctr"/>
            <a:r>
              <a:rPr lang="en-US" dirty="0" smtClean="0">
                <a:solidFill>
                  <a:schemeClr val="accent2"/>
                </a:solidFill>
              </a:rPr>
              <a:t>Vitamins</a:t>
            </a:r>
          </a:p>
          <a:p>
            <a:endParaRPr lang="en-US" dirty="0" smtClean="0">
              <a:solidFill>
                <a:schemeClr val="accent2"/>
              </a:solidFill>
            </a:endParaRPr>
          </a:p>
          <a:p>
            <a:endParaRPr lang="en-US" dirty="0" smtClean="0">
              <a:solidFill>
                <a:schemeClr val="accent2"/>
              </a:solidFill>
            </a:endParaRPr>
          </a:p>
          <a:p>
            <a:endParaRPr lang="en-US" dirty="0" smtClean="0">
              <a:solidFill>
                <a:schemeClr val="accent2"/>
              </a:solidFill>
            </a:endParaRPr>
          </a:p>
          <a:p>
            <a:endParaRPr lang="en-US" dirty="0" smtClean="0">
              <a:solidFill>
                <a:schemeClr val="accent2"/>
              </a:solidFill>
            </a:endParaRPr>
          </a:p>
          <a:p>
            <a:endParaRPr lang="en-US" dirty="0" smtClean="0">
              <a:solidFill>
                <a:schemeClr val="accent2"/>
              </a:solidFill>
            </a:endParaRPr>
          </a:p>
          <a:p>
            <a:endParaRPr lang="en-US" dirty="0" smtClean="0">
              <a:solidFill>
                <a:schemeClr val="accent2"/>
              </a:solidFill>
            </a:endParaRPr>
          </a:p>
          <a:p>
            <a:pPr algn="ctr"/>
            <a:r>
              <a:rPr lang="en-US" b="1" dirty="0" smtClean="0">
                <a:solidFill>
                  <a:schemeClr val="accent2"/>
                </a:solidFill>
              </a:rPr>
              <a:t>Benefits</a:t>
            </a:r>
          </a:p>
          <a:p>
            <a:endParaRPr lang="en-US" dirty="0" smtClean="0">
              <a:solidFill>
                <a:schemeClr val="accent2"/>
              </a:solidFill>
            </a:endParaRPr>
          </a:p>
          <a:p>
            <a:pPr algn="ctr"/>
            <a:r>
              <a:rPr lang="en-US" dirty="0" smtClean="0">
                <a:solidFill>
                  <a:schemeClr val="accent2"/>
                </a:solidFill>
              </a:rPr>
              <a:t>Healthy</a:t>
            </a:r>
          </a:p>
          <a:p>
            <a:pPr algn="ctr"/>
            <a:endParaRPr lang="en-US" dirty="0" smtClean="0">
              <a:solidFill>
                <a:schemeClr val="accent2"/>
              </a:solidFill>
            </a:endParaRPr>
          </a:p>
          <a:p>
            <a:pPr algn="ctr"/>
            <a:r>
              <a:rPr lang="en-US" dirty="0" smtClean="0">
                <a:solidFill>
                  <a:schemeClr val="accent2"/>
                </a:solidFill>
              </a:rPr>
              <a:t>Healthy Bones</a:t>
            </a:r>
          </a:p>
          <a:p>
            <a:pPr algn="ctr"/>
            <a:endParaRPr lang="en-US" dirty="0" smtClean="0">
              <a:solidFill>
                <a:schemeClr val="accent2"/>
              </a:solidFill>
            </a:endParaRPr>
          </a:p>
          <a:p>
            <a:pPr algn="ctr"/>
            <a:r>
              <a:rPr lang="en-US" dirty="0" smtClean="0">
                <a:solidFill>
                  <a:schemeClr val="accent2"/>
                </a:solidFill>
              </a:rPr>
              <a:t>Good Taste</a:t>
            </a:r>
          </a:p>
          <a:p>
            <a:pPr algn="ctr"/>
            <a:endParaRPr lang="en-US" dirty="0" smtClean="0">
              <a:solidFill>
                <a:schemeClr val="accent2"/>
              </a:solidFill>
            </a:endParaRPr>
          </a:p>
          <a:p>
            <a:pPr algn="ctr"/>
            <a:r>
              <a:rPr lang="en-US" dirty="0" smtClean="0">
                <a:solidFill>
                  <a:schemeClr val="accent2"/>
                </a:solidFill>
              </a:rPr>
              <a:t>Enhanced sexual </a:t>
            </a:r>
          </a:p>
          <a:p>
            <a:pPr algn="ctr"/>
            <a:r>
              <a:rPr lang="en-US" dirty="0" smtClean="0">
                <a:solidFill>
                  <a:schemeClr val="accent2"/>
                </a:solidFill>
              </a:rPr>
              <a:t>ability</a:t>
            </a:r>
          </a:p>
          <a:p>
            <a:endParaRPr lang="en-US" dirty="0" smtClean="0">
              <a:solidFill>
                <a:schemeClr val="accent2"/>
              </a:solidFill>
            </a:endParaRPr>
          </a:p>
          <a:p>
            <a:endParaRPr lang="en-US" dirty="0" smtClean="0">
              <a:solidFill>
                <a:schemeClr val="accent2"/>
              </a:solidFill>
            </a:endParaRPr>
          </a:p>
          <a:p>
            <a:endParaRPr lang="en-US" dirty="0" smtClean="0">
              <a:solidFill>
                <a:schemeClr val="accent2"/>
              </a:solidFill>
            </a:endParaRPr>
          </a:p>
          <a:p>
            <a:endParaRPr lang="en-US" dirty="0" smtClean="0">
              <a:solidFill>
                <a:schemeClr val="accent2"/>
              </a:solidFill>
            </a:endParaRPr>
          </a:p>
          <a:p>
            <a:endParaRPr lang="en-US" dirty="0" smtClean="0">
              <a:solidFill>
                <a:schemeClr val="accent2"/>
              </a:solidFill>
            </a:endParaRPr>
          </a:p>
          <a:p>
            <a:pPr algn="ctr"/>
            <a:r>
              <a:rPr lang="en-US" b="1" dirty="0" smtClean="0">
                <a:solidFill>
                  <a:schemeClr val="accent2"/>
                </a:solidFill>
              </a:rPr>
              <a:t>Personal Values</a:t>
            </a:r>
          </a:p>
          <a:p>
            <a:endParaRPr lang="en-US" dirty="0" smtClean="0">
              <a:solidFill>
                <a:schemeClr val="accent2"/>
              </a:solidFill>
            </a:endParaRPr>
          </a:p>
          <a:p>
            <a:pPr algn="ctr"/>
            <a:r>
              <a:rPr lang="en-US" dirty="0" smtClean="0">
                <a:solidFill>
                  <a:schemeClr val="accent2"/>
                </a:solidFill>
              </a:rPr>
              <a:t>Self Respect</a:t>
            </a:r>
          </a:p>
          <a:p>
            <a:pPr algn="ctr"/>
            <a:r>
              <a:rPr lang="en-US" dirty="0" smtClean="0">
                <a:solidFill>
                  <a:schemeClr val="accent2"/>
                </a:solidFill>
              </a:rPr>
              <a:t>Wisdom</a:t>
            </a:r>
          </a:p>
          <a:p>
            <a:pPr algn="ctr"/>
            <a:r>
              <a:rPr lang="en-US" dirty="0" smtClean="0">
                <a:solidFill>
                  <a:schemeClr val="accent2"/>
                </a:solidFill>
              </a:rPr>
              <a:t>Comfortable Life</a:t>
            </a:r>
          </a:p>
          <a:p>
            <a:pPr algn="ctr"/>
            <a:r>
              <a:rPr lang="en-US" dirty="0" smtClean="0">
                <a:solidFill>
                  <a:schemeClr val="accent2"/>
                </a:solidFill>
              </a:rPr>
              <a:t>Wisdom</a:t>
            </a:r>
          </a:p>
          <a:p>
            <a:pPr algn="ctr"/>
            <a:r>
              <a:rPr lang="en-US" dirty="0" smtClean="0">
                <a:solidFill>
                  <a:schemeClr val="accent2"/>
                </a:solidFill>
              </a:rPr>
              <a:t>Pleasure</a:t>
            </a:r>
          </a:p>
          <a:p>
            <a:pPr algn="ctr"/>
            <a:r>
              <a:rPr lang="en-US" dirty="0" smtClean="0">
                <a:solidFill>
                  <a:schemeClr val="accent2"/>
                </a:solidFill>
              </a:rPr>
              <a:t>Happiness</a:t>
            </a:r>
          </a:p>
          <a:p>
            <a:pPr algn="ctr"/>
            <a:r>
              <a:rPr lang="en-US" dirty="0" smtClean="0">
                <a:solidFill>
                  <a:schemeClr val="accent2"/>
                </a:solidFill>
              </a:rPr>
              <a:t>Excitement</a:t>
            </a:r>
          </a:p>
          <a:p>
            <a:pPr algn="ctr"/>
            <a:r>
              <a:rPr lang="en-US" dirty="0" smtClean="0">
                <a:solidFill>
                  <a:schemeClr val="accent2"/>
                </a:solidFill>
              </a:rPr>
              <a:t>Fun</a:t>
            </a:r>
          </a:p>
          <a:p>
            <a:pPr algn="ctr"/>
            <a:r>
              <a:rPr lang="en-US" dirty="0" smtClean="0">
                <a:solidFill>
                  <a:schemeClr val="accent2"/>
                </a:solidFill>
              </a:rPr>
              <a:t>Pleasure</a:t>
            </a:r>
          </a:p>
          <a:p>
            <a:endParaRPr lang="en-US" dirty="0" smtClean="0">
              <a:solidFill>
                <a:schemeClr val="accent2"/>
              </a:solidFill>
            </a:endParaRPr>
          </a:p>
          <a:p>
            <a:endParaRPr lang="en-US" dirty="0" smtClean="0">
              <a:solidFill>
                <a:schemeClr val="accent2"/>
              </a:solidFill>
            </a:endParaRPr>
          </a:p>
          <a:p>
            <a:r>
              <a:rPr lang="en-US" dirty="0" smtClean="0">
                <a:solidFill>
                  <a:schemeClr val="accent2"/>
                </a:solidFill>
              </a:rPr>
              <a:t>	</a:t>
            </a:r>
            <a:endParaRPr lang="en-US" dirty="0">
              <a:solidFill>
                <a:schemeClr val="accent2"/>
              </a:solidFill>
            </a:endParaRPr>
          </a:p>
        </p:txBody>
      </p:sp>
      <p:cxnSp>
        <p:nvCxnSpPr>
          <p:cNvPr id="31" name="Straight Arrow Connector 30"/>
          <p:cNvCxnSpPr/>
          <p:nvPr/>
        </p:nvCxnSpPr>
        <p:spPr>
          <a:xfrm>
            <a:off x="2895600" y="2819400"/>
            <a:ext cx="914400" cy="0"/>
          </a:xfrm>
          <a:prstGeom prst="straightConnector1">
            <a:avLst/>
          </a:prstGeom>
          <a:ln w="508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3048000" y="4288970"/>
            <a:ext cx="762000" cy="0"/>
          </a:xfrm>
          <a:prstGeom prst="straightConnector1">
            <a:avLst/>
          </a:prstGeom>
          <a:ln w="508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2819400" y="3581398"/>
            <a:ext cx="762000" cy="0"/>
          </a:xfrm>
          <a:prstGeom prst="straightConnector1">
            <a:avLst/>
          </a:prstGeom>
          <a:ln w="508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2819400" y="5029200"/>
            <a:ext cx="685800" cy="0"/>
          </a:xfrm>
          <a:prstGeom prst="straightConnector1">
            <a:avLst/>
          </a:prstGeom>
          <a:ln w="508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5410200" y="2819400"/>
            <a:ext cx="685800"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5715000" y="4419600"/>
            <a:ext cx="685800" cy="2286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5791200" y="4267200"/>
            <a:ext cx="685800"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5867400" y="5029200"/>
            <a:ext cx="533400"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a:off x="5867400" y="5105400"/>
            <a:ext cx="762000" cy="2286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5867400" y="5181600"/>
            <a:ext cx="609600" cy="3810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a:off x="5410200" y="2971800"/>
            <a:ext cx="990600" cy="1524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5715000" y="3581400"/>
            <a:ext cx="457200"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a:off x="5715000" y="3657600"/>
            <a:ext cx="685800" cy="1524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1524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528387" name="Rectangle 3"/>
          <p:cNvSpPr>
            <a:spLocks noGrp="1" noChangeArrowheads="1"/>
          </p:cNvSpPr>
          <p:nvPr>
            <p:ph type="title" idx="4294967295"/>
          </p:nvPr>
        </p:nvSpPr>
        <p:spPr>
          <a:xfrm>
            <a:off x="304800" y="152400"/>
            <a:ext cx="8534400" cy="1143000"/>
          </a:xfrm>
        </p:spPr>
        <p:txBody>
          <a:bodyPr/>
          <a:lstStyle/>
          <a:p>
            <a:pPr>
              <a:defRPr/>
            </a:pPr>
            <a:r>
              <a:rPr lang="en-US" sz="4400" dirty="0" smtClean="0">
                <a:solidFill>
                  <a:schemeClr val="accent2"/>
                </a:solidFill>
              </a:rPr>
              <a:t>Advertising Appeals</a:t>
            </a:r>
            <a:endParaRPr lang="en-US" sz="3600" dirty="0" smtClean="0">
              <a:solidFill>
                <a:schemeClr val="accent2"/>
              </a:solidFill>
              <a:effectLst>
                <a:outerShdw blurRad="38100" dist="38100" dir="2700000" algn="tl">
                  <a:srgbClr val="000000"/>
                </a:outerShdw>
              </a:effectLst>
            </a:endParaRPr>
          </a:p>
        </p:txBody>
      </p:sp>
      <p:sp>
        <p:nvSpPr>
          <p:cNvPr id="9219" name="Rectangle 4"/>
          <p:cNvSpPr>
            <a:spLocks noGrp="1" noChangeArrowheads="1"/>
          </p:cNvSpPr>
          <p:nvPr>
            <p:ph type="body" idx="4294967295"/>
          </p:nvPr>
        </p:nvSpPr>
        <p:spPr>
          <a:xfrm>
            <a:off x="3009900" y="2057400"/>
            <a:ext cx="3124200" cy="3200400"/>
          </a:xfrm>
          <a:prstGeom prst="rect">
            <a:avLst/>
          </a:prstGeom>
          <a:noFill/>
        </p:spPr>
        <p:txBody>
          <a:bodyPr/>
          <a:lstStyle/>
          <a:p>
            <a:pPr marL="465138" indent="-465138">
              <a:lnSpc>
                <a:spcPct val="80000"/>
              </a:lnSpc>
              <a:buClr>
                <a:schemeClr val="accent2"/>
              </a:buClr>
              <a:tabLst>
                <a:tab pos="465138" algn="l"/>
              </a:tabLst>
            </a:pPr>
            <a:r>
              <a:rPr lang="en-US" dirty="0" smtClean="0">
                <a:solidFill>
                  <a:schemeClr val="accent2"/>
                </a:solidFill>
              </a:rPr>
              <a:t>Fear</a:t>
            </a:r>
          </a:p>
          <a:p>
            <a:pPr marL="465138" indent="-465138">
              <a:lnSpc>
                <a:spcPct val="80000"/>
              </a:lnSpc>
              <a:buClr>
                <a:schemeClr val="accent2"/>
              </a:buClr>
              <a:tabLst>
                <a:tab pos="465138" algn="l"/>
              </a:tabLst>
            </a:pPr>
            <a:r>
              <a:rPr lang="en-US" dirty="0" smtClean="0">
                <a:solidFill>
                  <a:schemeClr val="accent2"/>
                </a:solidFill>
              </a:rPr>
              <a:t>Humor</a:t>
            </a:r>
          </a:p>
          <a:p>
            <a:pPr marL="465138" indent="-465138">
              <a:lnSpc>
                <a:spcPct val="80000"/>
              </a:lnSpc>
              <a:buClr>
                <a:schemeClr val="accent2"/>
              </a:buClr>
              <a:tabLst>
                <a:tab pos="465138" algn="l"/>
              </a:tabLst>
            </a:pPr>
            <a:r>
              <a:rPr lang="en-US" dirty="0" smtClean="0">
                <a:solidFill>
                  <a:schemeClr val="accent2"/>
                </a:solidFill>
              </a:rPr>
              <a:t>Sex</a:t>
            </a:r>
          </a:p>
          <a:p>
            <a:pPr marL="465138" indent="-465138">
              <a:lnSpc>
                <a:spcPct val="80000"/>
              </a:lnSpc>
              <a:buClr>
                <a:schemeClr val="accent2"/>
              </a:buClr>
              <a:tabLst>
                <a:tab pos="465138" algn="l"/>
              </a:tabLst>
            </a:pPr>
            <a:r>
              <a:rPr lang="en-US" dirty="0" smtClean="0">
                <a:solidFill>
                  <a:schemeClr val="accent2"/>
                </a:solidFill>
              </a:rPr>
              <a:t>Music</a:t>
            </a:r>
          </a:p>
          <a:p>
            <a:pPr marL="465138" indent="-465138">
              <a:lnSpc>
                <a:spcPct val="80000"/>
              </a:lnSpc>
              <a:buClr>
                <a:schemeClr val="accent2"/>
              </a:buClr>
              <a:tabLst>
                <a:tab pos="465138" algn="l"/>
              </a:tabLst>
            </a:pPr>
            <a:r>
              <a:rPr lang="en-US" dirty="0" smtClean="0">
                <a:solidFill>
                  <a:schemeClr val="accent2"/>
                </a:solidFill>
              </a:rPr>
              <a:t>Rationality</a:t>
            </a:r>
          </a:p>
          <a:p>
            <a:pPr marL="465138" indent="-465138">
              <a:lnSpc>
                <a:spcPct val="80000"/>
              </a:lnSpc>
              <a:buClr>
                <a:schemeClr val="accent2"/>
              </a:buClr>
              <a:tabLst>
                <a:tab pos="465138" algn="l"/>
              </a:tabLst>
            </a:pPr>
            <a:r>
              <a:rPr lang="en-US" dirty="0" smtClean="0">
                <a:solidFill>
                  <a:schemeClr val="accent2"/>
                </a:solidFill>
              </a:rPr>
              <a:t>Emotions</a:t>
            </a:r>
          </a:p>
          <a:p>
            <a:pPr marL="465138" indent="-465138">
              <a:lnSpc>
                <a:spcPct val="80000"/>
              </a:lnSpc>
              <a:buClr>
                <a:schemeClr val="accent2"/>
              </a:buClr>
              <a:tabLst>
                <a:tab pos="465138" algn="l"/>
              </a:tabLst>
            </a:pPr>
            <a:r>
              <a:rPr lang="en-US" dirty="0" smtClean="0">
                <a:solidFill>
                  <a:schemeClr val="accent2"/>
                </a:solidFill>
              </a:rPr>
              <a:t>Scarcity</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52400" y="1524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4340" name="Rectangle 2"/>
          <p:cNvSpPr>
            <a:spLocks noGrp="1" noChangeArrowheads="1"/>
          </p:cNvSpPr>
          <p:nvPr>
            <p:ph type="title"/>
          </p:nvPr>
        </p:nvSpPr>
        <p:spPr>
          <a:xfrm>
            <a:off x="304800" y="228600"/>
            <a:ext cx="8534400" cy="1066800"/>
          </a:xfrm>
        </p:spPr>
        <p:txBody>
          <a:bodyPr/>
          <a:lstStyle/>
          <a:p>
            <a:pPr algn="ctr"/>
            <a:r>
              <a:rPr lang="en-US" sz="4400" dirty="0" smtClean="0">
                <a:solidFill>
                  <a:schemeClr val="accent2"/>
                </a:solidFill>
              </a:rPr>
              <a:t>Fear Appeal</a:t>
            </a:r>
          </a:p>
        </p:txBody>
      </p:sp>
      <p:sp>
        <p:nvSpPr>
          <p:cNvPr id="14341" name="Rectangle 3"/>
          <p:cNvSpPr>
            <a:spLocks noGrp="1" noChangeArrowheads="1"/>
          </p:cNvSpPr>
          <p:nvPr>
            <p:ph sz="half" idx="1"/>
          </p:nvPr>
        </p:nvSpPr>
        <p:spPr>
          <a:xfrm>
            <a:off x="609600" y="2209800"/>
            <a:ext cx="8077200" cy="2971800"/>
          </a:xfrm>
        </p:spPr>
        <p:txBody>
          <a:bodyPr/>
          <a:lstStyle/>
          <a:p>
            <a:pPr>
              <a:buClr>
                <a:schemeClr val="accent2"/>
              </a:buClr>
            </a:pPr>
            <a:r>
              <a:rPr lang="en-US" dirty="0" smtClean="0">
                <a:solidFill>
                  <a:schemeClr val="accent2"/>
                </a:solidFill>
              </a:rPr>
              <a:t>Fear increases interest and is remembered</a:t>
            </a:r>
          </a:p>
          <a:p>
            <a:pPr>
              <a:buClr>
                <a:schemeClr val="accent2"/>
              </a:buClr>
            </a:pPr>
            <a:r>
              <a:rPr lang="en-US" b="1" dirty="0" smtClean="0">
                <a:solidFill>
                  <a:schemeClr val="accent2"/>
                </a:solidFill>
              </a:rPr>
              <a:t>Severity and vulnerability</a:t>
            </a:r>
          </a:p>
          <a:p>
            <a:pPr lvl="1">
              <a:buClr>
                <a:schemeClr val="accent2"/>
              </a:buClr>
            </a:pPr>
            <a:r>
              <a:rPr lang="en-US" dirty="0" smtClean="0">
                <a:solidFill>
                  <a:schemeClr val="accent2"/>
                </a:solidFill>
              </a:rPr>
              <a:t>Severity – level of consequence</a:t>
            </a:r>
          </a:p>
          <a:p>
            <a:pPr lvl="1">
              <a:buClr>
                <a:schemeClr val="accent2"/>
              </a:buClr>
            </a:pPr>
            <a:r>
              <a:rPr lang="en-US" dirty="0" smtClean="0">
                <a:solidFill>
                  <a:schemeClr val="accent2"/>
                </a:solidFill>
              </a:rPr>
              <a:t>Vulnerability – probability of event occurring</a:t>
            </a:r>
          </a:p>
          <a:p>
            <a:pPr>
              <a:buClr>
                <a:schemeClr val="accent2"/>
              </a:buClr>
            </a:pPr>
            <a:r>
              <a:rPr lang="en-US" b="1" dirty="0" smtClean="0">
                <a:solidFill>
                  <a:schemeClr val="accent2"/>
                </a:solidFill>
              </a:rPr>
              <a:t>Actions controlled by re</a:t>
            </a:r>
            <a:r>
              <a:rPr lang="en-US" dirty="0" smtClean="0">
                <a:solidFill>
                  <a:schemeClr val="accent2"/>
                </a:solidFill>
              </a:rPr>
              <a:t>sponse </a:t>
            </a:r>
            <a:r>
              <a:rPr lang="en-US" dirty="0" smtClean="0">
                <a:solidFill>
                  <a:schemeClr val="accent2"/>
                </a:solidFill>
              </a:rPr>
              <a:t>costs</a:t>
            </a:r>
          </a:p>
          <a:p>
            <a:pPr lvl="1">
              <a:buClr>
                <a:schemeClr val="accent2"/>
              </a:buClr>
              <a:buNone/>
            </a:pPr>
            <a:endParaRPr lang="en-US" dirty="0" smtClean="0">
              <a:solidFill>
                <a:schemeClr val="accent2"/>
              </a:solidFill>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1524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1266" name="Rectangle 3"/>
          <p:cNvSpPr>
            <a:spLocks noGrp="1" noChangeArrowheads="1"/>
          </p:cNvSpPr>
          <p:nvPr>
            <p:ph type="body" idx="4294967295"/>
          </p:nvPr>
        </p:nvSpPr>
        <p:spPr>
          <a:xfrm>
            <a:off x="914400" y="2133600"/>
            <a:ext cx="7696200" cy="3505200"/>
          </a:xfrm>
          <a:prstGeom prst="rect">
            <a:avLst/>
          </a:prstGeom>
          <a:noFill/>
        </p:spPr>
        <p:txBody>
          <a:bodyPr/>
          <a:lstStyle/>
          <a:p>
            <a:pPr marL="465138" indent="-465138">
              <a:buClr>
                <a:schemeClr val="accent2"/>
              </a:buClr>
              <a:tabLst>
                <a:tab pos="465138" algn="l"/>
              </a:tabLst>
            </a:pPr>
            <a:r>
              <a:rPr lang="en-US" dirty="0" smtClean="0">
                <a:solidFill>
                  <a:schemeClr val="accent2"/>
                </a:solidFill>
              </a:rPr>
              <a:t>Used in 30% of ads.</a:t>
            </a:r>
          </a:p>
          <a:p>
            <a:pPr marL="465138" indent="-465138">
              <a:buClr>
                <a:schemeClr val="accent2"/>
              </a:buClr>
              <a:tabLst>
                <a:tab pos="465138" algn="l"/>
              </a:tabLst>
            </a:pPr>
            <a:r>
              <a:rPr lang="en-US" dirty="0" smtClean="0">
                <a:solidFill>
                  <a:schemeClr val="accent2"/>
                </a:solidFill>
              </a:rPr>
              <a:t>Excellent in capturing attention.</a:t>
            </a:r>
          </a:p>
          <a:p>
            <a:pPr marL="465138" indent="-465138">
              <a:buClr>
                <a:schemeClr val="accent2"/>
              </a:buClr>
              <a:tabLst>
                <a:tab pos="465138" algn="l"/>
              </a:tabLst>
            </a:pPr>
            <a:r>
              <a:rPr lang="en-US" dirty="0" smtClean="0">
                <a:solidFill>
                  <a:schemeClr val="accent2"/>
                </a:solidFill>
              </a:rPr>
              <a:t>Score high in recall tests.</a:t>
            </a:r>
          </a:p>
          <a:p>
            <a:pPr marL="465138" indent="-465138">
              <a:buClr>
                <a:schemeClr val="accent2"/>
              </a:buClr>
              <a:tabLst>
                <a:tab pos="465138" algn="l"/>
              </a:tabLst>
            </a:pPr>
            <a:r>
              <a:rPr lang="en-US" dirty="0" smtClean="0">
                <a:solidFill>
                  <a:schemeClr val="accent2"/>
                </a:solidFill>
              </a:rPr>
              <a:t>Should be related directly to customer benefit.</a:t>
            </a:r>
          </a:p>
          <a:p>
            <a:pPr marL="465138" indent="-465138">
              <a:buClr>
                <a:srgbClr val="000099"/>
              </a:buClr>
              <a:tabLst>
                <a:tab pos="465138" algn="l"/>
              </a:tabLst>
            </a:pPr>
            <a:endParaRPr lang="en-US" dirty="0" smtClean="0"/>
          </a:p>
        </p:txBody>
      </p:sp>
      <p:sp>
        <p:nvSpPr>
          <p:cNvPr id="8" name="Rectangle 3"/>
          <p:cNvSpPr>
            <a:spLocks noGrp="1" noChangeArrowheads="1"/>
          </p:cNvSpPr>
          <p:nvPr>
            <p:ph type="title" idx="4294967295"/>
          </p:nvPr>
        </p:nvSpPr>
        <p:spPr>
          <a:xfrm>
            <a:off x="304800" y="228600"/>
            <a:ext cx="8534400" cy="1143000"/>
          </a:xfrm>
        </p:spPr>
        <p:txBody>
          <a:bodyPr/>
          <a:lstStyle/>
          <a:p>
            <a:pPr>
              <a:defRPr/>
            </a:pPr>
            <a:r>
              <a:rPr lang="en-US" sz="4400" dirty="0" smtClean="0">
                <a:solidFill>
                  <a:schemeClr val="accent2"/>
                </a:solidFill>
              </a:rPr>
              <a:t>Humor Appeal</a:t>
            </a:r>
            <a:endParaRPr lang="en-US" sz="4400" dirty="0" smtClean="0">
              <a:solidFill>
                <a:schemeClr val="accent2"/>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1524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2290" name="Rectangle 3"/>
          <p:cNvSpPr>
            <a:spLocks noGrp="1" noChangeArrowheads="1"/>
          </p:cNvSpPr>
          <p:nvPr>
            <p:ph type="body" idx="4294967295"/>
          </p:nvPr>
        </p:nvSpPr>
        <p:spPr>
          <a:xfrm>
            <a:off x="1790700" y="1943100"/>
            <a:ext cx="5562600" cy="2971800"/>
          </a:xfrm>
          <a:prstGeom prst="rect">
            <a:avLst/>
          </a:prstGeom>
          <a:noFill/>
        </p:spPr>
        <p:txBody>
          <a:bodyPr/>
          <a:lstStyle/>
          <a:p>
            <a:pPr marL="465138" indent="-465138">
              <a:buClr>
                <a:schemeClr val="accent2"/>
              </a:buClr>
              <a:tabLst>
                <a:tab pos="465138" algn="l"/>
              </a:tabLst>
            </a:pPr>
            <a:r>
              <a:rPr lang="en-US" dirty="0" smtClean="0">
                <a:solidFill>
                  <a:schemeClr val="accent2"/>
                </a:solidFill>
              </a:rPr>
              <a:t>Subliminal techniques</a:t>
            </a:r>
          </a:p>
          <a:p>
            <a:pPr marL="465138" indent="-465138">
              <a:buClr>
                <a:schemeClr val="accent2"/>
              </a:buClr>
              <a:tabLst>
                <a:tab pos="465138" algn="l"/>
              </a:tabLst>
            </a:pPr>
            <a:r>
              <a:rPr lang="en-US" dirty="0" smtClean="0">
                <a:solidFill>
                  <a:schemeClr val="accent2"/>
                </a:solidFill>
              </a:rPr>
              <a:t>Nudity or partial nudity</a:t>
            </a:r>
          </a:p>
          <a:p>
            <a:pPr marL="465138" indent="-465138">
              <a:buClr>
                <a:schemeClr val="accent2"/>
              </a:buClr>
              <a:tabLst>
                <a:tab pos="465138" algn="l"/>
              </a:tabLst>
            </a:pPr>
            <a:r>
              <a:rPr lang="en-US" dirty="0" smtClean="0">
                <a:solidFill>
                  <a:schemeClr val="accent2"/>
                </a:solidFill>
              </a:rPr>
              <a:t>Sexual suggestiveness</a:t>
            </a:r>
          </a:p>
          <a:p>
            <a:pPr marL="465138" indent="-465138">
              <a:buClr>
                <a:schemeClr val="accent2"/>
              </a:buClr>
              <a:tabLst>
                <a:tab pos="465138" algn="l"/>
              </a:tabLst>
            </a:pPr>
            <a:r>
              <a:rPr lang="en-US" dirty="0" smtClean="0">
                <a:solidFill>
                  <a:schemeClr val="accent2"/>
                </a:solidFill>
              </a:rPr>
              <a:t>Overt sexuality</a:t>
            </a:r>
          </a:p>
          <a:p>
            <a:pPr marL="465138" indent="-465138">
              <a:buClr>
                <a:schemeClr val="accent2"/>
              </a:buClr>
              <a:tabLst>
                <a:tab pos="465138" algn="l"/>
              </a:tabLst>
            </a:pPr>
            <a:r>
              <a:rPr lang="en-US" dirty="0" smtClean="0">
                <a:solidFill>
                  <a:schemeClr val="accent2"/>
                </a:solidFill>
              </a:rPr>
              <a:t>Sensuality</a:t>
            </a:r>
          </a:p>
        </p:txBody>
      </p:sp>
      <p:sp>
        <p:nvSpPr>
          <p:cNvPr id="8" name="Rectangle 3"/>
          <p:cNvSpPr>
            <a:spLocks noGrp="1" noChangeArrowheads="1"/>
          </p:cNvSpPr>
          <p:nvPr>
            <p:ph type="title" idx="4294967295"/>
          </p:nvPr>
        </p:nvSpPr>
        <p:spPr>
          <a:xfrm>
            <a:off x="319314" y="228600"/>
            <a:ext cx="8534400" cy="1143000"/>
          </a:xfrm>
        </p:spPr>
        <p:txBody>
          <a:bodyPr/>
          <a:lstStyle/>
          <a:p>
            <a:pPr>
              <a:defRPr/>
            </a:pPr>
            <a:r>
              <a:rPr lang="en-US" sz="4400" dirty="0" smtClean="0">
                <a:solidFill>
                  <a:schemeClr val="accent2"/>
                </a:solidFill>
              </a:rPr>
              <a:t>Sex Appeal</a:t>
            </a:r>
            <a:endParaRPr lang="en-US" sz="4400" dirty="0" smtClean="0">
              <a:solidFill>
                <a:schemeClr val="accent2"/>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1524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3314" name="Rectangle 2"/>
          <p:cNvSpPr>
            <a:spLocks noGrp="1" noChangeArrowheads="1"/>
          </p:cNvSpPr>
          <p:nvPr>
            <p:ph type="title" idx="4294967295"/>
          </p:nvPr>
        </p:nvSpPr>
        <p:spPr>
          <a:xfrm>
            <a:off x="315684" y="166914"/>
            <a:ext cx="8534400" cy="1219200"/>
          </a:xfrm>
        </p:spPr>
        <p:txBody>
          <a:bodyPr/>
          <a:lstStyle/>
          <a:p>
            <a:r>
              <a:rPr lang="en-US" sz="4400" dirty="0" smtClean="0">
                <a:solidFill>
                  <a:schemeClr val="accent2"/>
                </a:solidFill>
              </a:rPr>
              <a:t>Sex Appeal</a:t>
            </a:r>
          </a:p>
        </p:txBody>
      </p:sp>
      <p:sp>
        <p:nvSpPr>
          <p:cNvPr id="13315" name="Rectangle 3"/>
          <p:cNvSpPr txBox="1">
            <a:spLocks noChangeArrowheads="1"/>
          </p:cNvSpPr>
          <p:nvPr/>
        </p:nvSpPr>
        <p:spPr bwMode="auto">
          <a:xfrm>
            <a:off x="1143000" y="2209800"/>
            <a:ext cx="6934200" cy="2514600"/>
          </a:xfrm>
          <a:prstGeom prst="rect">
            <a:avLst/>
          </a:prstGeom>
          <a:noFill/>
          <a:ln w="9525">
            <a:noFill/>
            <a:miter lim="800000"/>
            <a:headEnd/>
            <a:tailEnd/>
          </a:ln>
        </p:spPr>
        <p:txBody>
          <a:bodyPr/>
          <a:lstStyle/>
          <a:p>
            <a:pPr marL="342900" indent="-342900" eaLnBrk="0" hangingPunct="0">
              <a:lnSpc>
                <a:spcPct val="90000"/>
              </a:lnSpc>
              <a:spcBef>
                <a:spcPct val="10000"/>
              </a:spcBef>
              <a:buClr>
                <a:schemeClr val="accent2"/>
              </a:buClr>
              <a:buFontTx/>
              <a:buChar char="•"/>
              <a:tabLst>
                <a:tab pos="0" algn="l"/>
              </a:tabLst>
            </a:pPr>
            <a:r>
              <a:rPr lang="en-US" sz="3200" b="1" dirty="0">
                <a:solidFill>
                  <a:schemeClr val="accent2"/>
                </a:solidFill>
              </a:rPr>
              <a:t>Breaks through clutter</a:t>
            </a:r>
          </a:p>
          <a:p>
            <a:pPr marL="342900" indent="-342900" eaLnBrk="0" hangingPunct="0">
              <a:lnSpc>
                <a:spcPct val="90000"/>
              </a:lnSpc>
              <a:spcBef>
                <a:spcPct val="10000"/>
              </a:spcBef>
              <a:buClr>
                <a:schemeClr val="accent2"/>
              </a:buClr>
              <a:buFontTx/>
              <a:buChar char="•"/>
              <a:tabLst>
                <a:tab pos="0" algn="l"/>
              </a:tabLst>
            </a:pPr>
            <a:r>
              <a:rPr lang="en-US" sz="3200" b="1" dirty="0">
                <a:solidFill>
                  <a:schemeClr val="accent2"/>
                </a:solidFill>
              </a:rPr>
              <a:t>Use has increased</a:t>
            </a:r>
          </a:p>
          <a:p>
            <a:pPr marL="342900" indent="-342900" eaLnBrk="0" hangingPunct="0">
              <a:lnSpc>
                <a:spcPct val="90000"/>
              </a:lnSpc>
              <a:spcBef>
                <a:spcPct val="10000"/>
              </a:spcBef>
              <a:buClr>
                <a:schemeClr val="accent2"/>
              </a:buClr>
              <a:buFontTx/>
              <a:buChar char="•"/>
              <a:tabLst>
                <a:tab pos="0" algn="l"/>
              </a:tabLst>
            </a:pPr>
            <a:r>
              <a:rPr lang="en-US" sz="3200" b="1" dirty="0">
                <a:solidFill>
                  <a:schemeClr val="accent2"/>
                </a:solidFill>
              </a:rPr>
              <a:t>Not as effective as in the past</a:t>
            </a:r>
          </a:p>
          <a:p>
            <a:pPr marL="342900" indent="-342900" eaLnBrk="0" hangingPunct="0">
              <a:lnSpc>
                <a:spcPct val="90000"/>
              </a:lnSpc>
              <a:spcBef>
                <a:spcPct val="10000"/>
              </a:spcBef>
              <a:buClr>
                <a:schemeClr val="accent2"/>
              </a:buClr>
              <a:buFontTx/>
              <a:buChar char="•"/>
              <a:tabLst>
                <a:tab pos="0" algn="l"/>
              </a:tabLst>
            </a:pPr>
            <a:r>
              <a:rPr lang="en-US" sz="3200" b="1" dirty="0">
                <a:solidFill>
                  <a:schemeClr val="accent2"/>
                </a:solidFill>
              </a:rPr>
              <a:t>Advertisers shifting to more subtle sexual cues.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152400"/>
            <a:ext cx="8839200" cy="14478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4338" name="Rectangle 2"/>
          <p:cNvSpPr>
            <a:spLocks noGrp="1" noChangeArrowheads="1"/>
          </p:cNvSpPr>
          <p:nvPr>
            <p:ph type="title" idx="4294967295"/>
          </p:nvPr>
        </p:nvSpPr>
        <p:spPr>
          <a:xfrm>
            <a:off x="304800" y="76200"/>
            <a:ext cx="8534400" cy="1600200"/>
          </a:xfrm>
        </p:spPr>
        <p:txBody>
          <a:bodyPr/>
          <a:lstStyle/>
          <a:p>
            <a:r>
              <a:rPr lang="en-US" sz="3600" dirty="0" smtClean="0">
                <a:solidFill>
                  <a:schemeClr val="accent2"/>
                </a:solidFill>
              </a:rPr>
              <a:t>Sex Appeal</a:t>
            </a:r>
            <a:br>
              <a:rPr lang="en-US" sz="3600" dirty="0" smtClean="0">
                <a:solidFill>
                  <a:schemeClr val="accent2"/>
                </a:solidFill>
              </a:rPr>
            </a:br>
            <a:r>
              <a:rPr lang="en-US" sz="3600" dirty="0" smtClean="0">
                <a:solidFill>
                  <a:schemeClr val="accent2"/>
                </a:solidFill>
              </a:rPr>
              <a:t>Nudity or Partial Nudity</a:t>
            </a:r>
          </a:p>
        </p:txBody>
      </p:sp>
      <p:sp>
        <p:nvSpPr>
          <p:cNvPr id="14339" name="Rectangle 3"/>
          <p:cNvSpPr txBox="1">
            <a:spLocks noChangeArrowheads="1"/>
          </p:cNvSpPr>
          <p:nvPr/>
        </p:nvSpPr>
        <p:spPr bwMode="auto">
          <a:xfrm>
            <a:off x="609600" y="2286000"/>
            <a:ext cx="7924800" cy="3124200"/>
          </a:xfrm>
          <a:prstGeom prst="rect">
            <a:avLst/>
          </a:prstGeom>
          <a:noFill/>
          <a:ln w="9525">
            <a:noFill/>
            <a:miter lim="800000"/>
            <a:headEnd/>
            <a:tailEnd/>
          </a:ln>
        </p:spPr>
        <p:txBody>
          <a:bodyPr/>
          <a:lstStyle/>
          <a:p>
            <a:pPr marL="342900" indent="-342900" eaLnBrk="0" hangingPunct="0">
              <a:spcBef>
                <a:spcPct val="10000"/>
              </a:spcBef>
              <a:buClr>
                <a:schemeClr val="accent2"/>
              </a:buClr>
              <a:buFontTx/>
              <a:buChar char="•"/>
              <a:tabLst>
                <a:tab pos="0" algn="l"/>
              </a:tabLst>
            </a:pPr>
            <a:r>
              <a:rPr lang="en-US" sz="3200" b="1" dirty="0">
                <a:solidFill>
                  <a:schemeClr val="accent2"/>
                </a:solidFill>
              </a:rPr>
              <a:t>Used for wide variety of products</a:t>
            </a:r>
          </a:p>
          <a:p>
            <a:pPr marL="342900" indent="-342900" eaLnBrk="0" hangingPunct="0">
              <a:lnSpc>
                <a:spcPct val="90000"/>
              </a:lnSpc>
              <a:spcBef>
                <a:spcPct val="10000"/>
              </a:spcBef>
              <a:buClr>
                <a:schemeClr val="accent2"/>
              </a:buClr>
              <a:buFontTx/>
              <a:buChar char="•"/>
              <a:tabLst>
                <a:tab pos="0" algn="l"/>
              </a:tabLst>
            </a:pPr>
            <a:r>
              <a:rPr lang="en-US" sz="3200" b="1" dirty="0">
                <a:solidFill>
                  <a:schemeClr val="accent2"/>
                </a:solidFill>
              </a:rPr>
              <a:t>Attracts attention</a:t>
            </a:r>
          </a:p>
          <a:p>
            <a:pPr marL="342900" indent="-342900" eaLnBrk="0" hangingPunct="0">
              <a:lnSpc>
                <a:spcPct val="90000"/>
              </a:lnSpc>
              <a:spcBef>
                <a:spcPct val="10000"/>
              </a:spcBef>
              <a:buClr>
                <a:schemeClr val="accent2"/>
              </a:buClr>
              <a:buFontTx/>
              <a:buChar char="•"/>
              <a:tabLst>
                <a:tab pos="0" algn="l"/>
              </a:tabLst>
            </a:pPr>
            <a:r>
              <a:rPr lang="en-US" sz="3200" b="1" dirty="0">
                <a:solidFill>
                  <a:schemeClr val="accent2"/>
                </a:solidFill>
              </a:rPr>
              <a:t>Not always designed to solicit sexual response</a:t>
            </a:r>
          </a:p>
          <a:p>
            <a:pPr marL="742950" lvl="1" indent="-285750" eaLnBrk="0" hangingPunct="0">
              <a:lnSpc>
                <a:spcPct val="90000"/>
              </a:lnSpc>
              <a:spcBef>
                <a:spcPct val="10000"/>
              </a:spcBef>
              <a:buClr>
                <a:schemeClr val="accent2"/>
              </a:buClr>
              <a:buFont typeface="Wingdings" pitchFamily="2" charset="2"/>
              <a:buChar char="§"/>
              <a:tabLst>
                <a:tab pos="0" algn="l"/>
              </a:tabLst>
            </a:pPr>
            <a:r>
              <a:rPr lang="en-US" b="1" dirty="0">
                <a:solidFill>
                  <a:schemeClr val="accent2"/>
                </a:solidFill>
              </a:rPr>
              <a:t>Underwear commercials</a:t>
            </a:r>
          </a:p>
          <a:p>
            <a:pPr marL="342900" indent="-342900" eaLnBrk="0" hangingPunct="0">
              <a:lnSpc>
                <a:spcPct val="90000"/>
              </a:lnSpc>
              <a:spcBef>
                <a:spcPct val="10000"/>
              </a:spcBef>
              <a:buClr>
                <a:schemeClr val="accent2"/>
              </a:buClr>
              <a:buFontTx/>
              <a:buChar char="•"/>
              <a:tabLst>
                <a:tab pos="0" algn="l"/>
              </a:tabLst>
            </a:pPr>
            <a:r>
              <a:rPr lang="en-US" sz="3200" b="1" dirty="0">
                <a:solidFill>
                  <a:schemeClr val="accent2"/>
                </a:solidFill>
              </a:rPr>
              <a:t>Decorative </a:t>
            </a:r>
            <a:r>
              <a:rPr lang="en-US" sz="3200" b="1" dirty="0" smtClean="0">
                <a:solidFill>
                  <a:schemeClr val="accent2"/>
                </a:solidFill>
              </a:rPr>
              <a:t>models</a:t>
            </a:r>
          </a:p>
          <a:p>
            <a:pPr marL="800100" lvl="1" indent="-342900" eaLnBrk="0" hangingPunct="0">
              <a:lnSpc>
                <a:spcPct val="90000"/>
              </a:lnSpc>
              <a:spcBef>
                <a:spcPct val="10000"/>
              </a:spcBef>
              <a:buClr>
                <a:schemeClr val="accent2"/>
              </a:buClr>
              <a:buFont typeface="Wingdings" pitchFamily="2" charset="2"/>
              <a:buChar char="§"/>
              <a:tabLst>
                <a:tab pos="0" algn="l"/>
              </a:tabLst>
            </a:pPr>
            <a:r>
              <a:rPr lang="en-US" b="1" dirty="0" smtClean="0">
                <a:solidFill>
                  <a:schemeClr val="accent2"/>
                </a:solidFill>
              </a:rPr>
              <a:t>“Booth bunnies”</a:t>
            </a:r>
            <a:endParaRPr lang="en-US" b="1" dirty="0">
              <a:solidFill>
                <a:schemeClr val="accent2"/>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1524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24580" name="Rectangle 2"/>
          <p:cNvSpPr>
            <a:spLocks noGrp="1" noChangeArrowheads="1"/>
          </p:cNvSpPr>
          <p:nvPr>
            <p:ph type="title"/>
          </p:nvPr>
        </p:nvSpPr>
        <p:spPr>
          <a:xfrm>
            <a:off x="304800" y="152400"/>
            <a:ext cx="8540496" cy="1371600"/>
          </a:xfrm>
        </p:spPr>
        <p:txBody>
          <a:bodyPr/>
          <a:lstStyle/>
          <a:p>
            <a:pPr algn="ctr"/>
            <a:r>
              <a:rPr lang="en-US" sz="4400" dirty="0" smtClean="0">
                <a:solidFill>
                  <a:schemeClr val="accent2"/>
                </a:solidFill>
              </a:rPr>
              <a:t>Sensuality Approaches</a:t>
            </a:r>
          </a:p>
        </p:txBody>
      </p:sp>
      <p:sp>
        <p:nvSpPr>
          <p:cNvPr id="24581" name="Rectangle 3"/>
          <p:cNvSpPr>
            <a:spLocks noGrp="1" noChangeArrowheads="1"/>
          </p:cNvSpPr>
          <p:nvPr>
            <p:ph sz="half" idx="1"/>
          </p:nvPr>
        </p:nvSpPr>
        <p:spPr>
          <a:xfrm>
            <a:off x="914400" y="2286000"/>
            <a:ext cx="7239000" cy="2286000"/>
          </a:xfrm>
        </p:spPr>
        <p:txBody>
          <a:bodyPr/>
          <a:lstStyle/>
          <a:p>
            <a:pPr>
              <a:lnSpc>
                <a:spcPct val="90000"/>
              </a:lnSpc>
              <a:buClr>
                <a:schemeClr val="accent2"/>
              </a:buClr>
            </a:pPr>
            <a:r>
              <a:rPr lang="en-US" sz="3200" dirty="0" smtClean="0">
                <a:solidFill>
                  <a:schemeClr val="accent2"/>
                </a:solidFill>
              </a:rPr>
              <a:t>Women respond more favorably</a:t>
            </a:r>
          </a:p>
          <a:p>
            <a:pPr>
              <a:lnSpc>
                <a:spcPct val="90000"/>
              </a:lnSpc>
              <a:buClr>
                <a:schemeClr val="accent2"/>
              </a:buClr>
            </a:pPr>
            <a:r>
              <a:rPr lang="en-US" sz="3200" dirty="0" smtClean="0">
                <a:solidFill>
                  <a:schemeClr val="accent2"/>
                </a:solidFill>
              </a:rPr>
              <a:t>More sophisticated</a:t>
            </a:r>
          </a:p>
          <a:p>
            <a:pPr>
              <a:lnSpc>
                <a:spcPct val="90000"/>
              </a:lnSpc>
              <a:buClr>
                <a:schemeClr val="accent2"/>
              </a:buClr>
            </a:pPr>
            <a:r>
              <a:rPr lang="en-US" sz="3200" dirty="0" smtClean="0">
                <a:solidFill>
                  <a:schemeClr val="accent2"/>
                </a:solidFill>
              </a:rPr>
              <a:t>Relies on imagination</a:t>
            </a:r>
          </a:p>
          <a:p>
            <a:pPr>
              <a:lnSpc>
                <a:spcPct val="90000"/>
              </a:lnSpc>
              <a:buClr>
                <a:schemeClr val="accent2"/>
              </a:buClr>
            </a:pPr>
            <a:r>
              <a:rPr lang="en-US" sz="3200" dirty="0" smtClean="0">
                <a:solidFill>
                  <a:schemeClr val="accent2"/>
                </a:solidFill>
              </a:rPr>
              <a:t>Images of romance and love can be enticing</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52400" y="1524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5362" name="Rectangle 2"/>
          <p:cNvSpPr>
            <a:spLocks noGrp="1" noChangeArrowheads="1"/>
          </p:cNvSpPr>
          <p:nvPr>
            <p:ph type="title" idx="4294967295"/>
          </p:nvPr>
        </p:nvSpPr>
        <p:spPr>
          <a:xfrm>
            <a:off x="266700" y="76200"/>
            <a:ext cx="8572500" cy="1371600"/>
          </a:xfrm>
        </p:spPr>
        <p:txBody>
          <a:bodyPr/>
          <a:lstStyle/>
          <a:p>
            <a:r>
              <a:rPr lang="en-US" sz="4000" dirty="0" smtClean="0">
                <a:solidFill>
                  <a:schemeClr val="accent2"/>
                </a:solidFill>
              </a:rPr>
              <a:t>Are Sex Appeals Effective?</a:t>
            </a:r>
          </a:p>
        </p:txBody>
      </p:sp>
      <p:sp>
        <p:nvSpPr>
          <p:cNvPr id="15363" name="Text Box 6"/>
          <p:cNvSpPr txBox="1">
            <a:spLocks noChangeArrowheads="1"/>
          </p:cNvSpPr>
          <p:nvPr/>
        </p:nvSpPr>
        <p:spPr bwMode="auto">
          <a:xfrm>
            <a:off x="609600" y="1548825"/>
            <a:ext cx="3874779" cy="584775"/>
          </a:xfrm>
          <a:prstGeom prst="rect">
            <a:avLst/>
          </a:prstGeom>
          <a:noFill/>
          <a:ln w="12700">
            <a:noFill/>
            <a:miter lim="800000"/>
            <a:headEnd type="none" w="sm" len="sm"/>
            <a:tailEnd type="none" w="sm" len="sm"/>
          </a:ln>
        </p:spPr>
        <p:txBody>
          <a:bodyPr wrap="none">
            <a:spAutoFit/>
          </a:bodyPr>
          <a:lstStyle/>
          <a:p>
            <a:r>
              <a:rPr lang="en-US" sz="3200" b="1" dirty="0" smtClean="0">
                <a:solidFill>
                  <a:srgbClr val="00B050"/>
                </a:solidFill>
              </a:rPr>
              <a:t>Research Results:</a:t>
            </a:r>
            <a:endParaRPr lang="en-US" sz="3200" b="1" dirty="0">
              <a:solidFill>
                <a:srgbClr val="00B050"/>
              </a:solidFill>
            </a:endParaRPr>
          </a:p>
        </p:txBody>
      </p:sp>
      <p:sp>
        <p:nvSpPr>
          <p:cNvPr id="33797" name="Text Box 7"/>
          <p:cNvSpPr txBox="1">
            <a:spLocks noChangeArrowheads="1"/>
          </p:cNvSpPr>
          <p:nvPr/>
        </p:nvSpPr>
        <p:spPr bwMode="auto">
          <a:xfrm>
            <a:off x="457200" y="2362200"/>
            <a:ext cx="8229600" cy="3236784"/>
          </a:xfrm>
          <a:prstGeom prst="rect">
            <a:avLst/>
          </a:prstGeom>
          <a:noFill/>
          <a:ln w="12700">
            <a:noFill/>
            <a:miter lim="800000"/>
            <a:headEnd type="none" w="sm" len="sm"/>
            <a:tailEnd type="none" w="sm" len="sm"/>
          </a:ln>
        </p:spPr>
        <p:txBody>
          <a:bodyPr wrap="square">
            <a:spAutoFit/>
          </a:bodyPr>
          <a:lstStyle/>
          <a:p>
            <a:pPr>
              <a:spcAft>
                <a:spcPts val="200"/>
              </a:spcAft>
              <a:buClr>
                <a:schemeClr val="accent2"/>
              </a:buClr>
              <a:buFont typeface="Tahoma" pitchFamily="34" charset="0"/>
              <a:buChar char="•"/>
              <a:defRPr/>
            </a:pPr>
            <a:r>
              <a:rPr lang="en-US" dirty="0"/>
              <a:t> </a:t>
            </a:r>
            <a:r>
              <a:rPr lang="en-US" sz="2800" b="1" dirty="0">
                <a:solidFill>
                  <a:schemeClr val="accent2"/>
                </a:solidFill>
              </a:rPr>
              <a:t>Sex and nudity do increase attention.</a:t>
            </a:r>
          </a:p>
          <a:p>
            <a:pPr>
              <a:spcAft>
                <a:spcPts val="200"/>
              </a:spcAft>
              <a:buClr>
                <a:schemeClr val="accent2"/>
              </a:buClr>
              <a:buFont typeface="Tahoma" pitchFamily="34" charset="0"/>
              <a:buChar char="•"/>
              <a:defRPr/>
            </a:pPr>
            <a:r>
              <a:rPr lang="en-US" sz="2800" b="1" dirty="0">
                <a:solidFill>
                  <a:schemeClr val="accent2"/>
                </a:solidFill>
              </a:rPr>
              <a:t> Rated as being more interesting.</a:t>
            </a:r>
          </a:p>
          <a:p>
            <a:pPr>
              <a:spcAft>
                <a:spcPts val="200"/>
              </a:spcAft>
              <a:buClr>
                <a:schemeClr val="accent2"/>
              </a:buClr>
              <a:buFont typeface="Tahoma" pitchFamily="34" charset="0"/>
              <a:buChar char="•"/>
              <a:defRPr/>
            </a:pPr>
            <a:r>
              <a:rPr lang="en-US" sz="2800" b="1" dirty="0">
                <a:solidFill>
                  <a:schemeClr val="accent2"/>
                </a:solidFill>
              </a:rPr>
              <a:t> Often leads to strong feelings about the </a:t>
            </a:r>
            <a:r>
              <a:rPr lang="en-US" sz="2800" b="1" dirty="0" err="1">
                <a:solidFill>
                  <a:schemeClr val="accent2"/>
                </a:solidFill>
              </a:rPr>
              <a:t>ad.</a:t>
            </a:r>
            <a:endParaRPr lang="en-US" sz="2800" b="1" dirty="0">
              <a:solidFill>
                <a:schemeClr val="accent2"/>
              </a:solidFill>
            </a:endParaRPr>
          </a:p>
          <a:p>
            <a:pPr>
              <a:spcAft>
                <a:spcPts val="200"/>
              </a:spcAft>
              <a:buClr>
                <a:schemeClr val="accent2"/>
              </a:buClr>
              <a:buFont typeface="Tahoma" pitchFamily="34" charset="0"/>
              <a:buChar char="•"/>
              <a:defRPr/>
            </a:pPr>
            <a:r>
              <a:rPr lang="en-US" sz="2800" b="1" dirty="0">
                <a:solidFill>
                  <a:schemeClr val="accent2"/>
                </a:solidFill>
              </a:rPr>
              <a:t> </a:t>
            </a:r>
            <a:r>
              <a:rPr lang="en-US" sz="2800" b="1" u="sng" dirty="0">
                <a:solidFill>
                  <a:schemeClr val="accent2"/>
                </a:solidFill>
              </a:rPr>
              <a:t>Brand recall is lower.</a:t>
            </a:r>
          </a:p>
          <a:p>
            <a:pPr marL="174625" indent="-174625">
              <a:spcAft>
                <a:spcPts val="200"/>
              </a:spcAft>
              <a:buClr>
                <a:schemeClr val="accent2"/>
              </a:buClr>
              <a:buFont typeface="Tahoma" pitchFamily="34" charset="0"/>
              <a:buChar char="•"/>
              <a:defRPr/>
            </a:pPr>
            <a:r>
              <a:rPr lang="en-US" sz="2800" b="1" dirty="0">
                <a:solidFill>
                  <a:schemeClr val="accent2"/>
                </a:solidFill>
              </a:rPr>
              <a:t>Often interferes with message comprehension. </a:t>
            </a:r>
          </a:p>
          <a:p>
            <a:pPr>
              <a:spcAft>
                <a:spcPts val="200"/>
              </a:spcAft>
              <a:buClr>
                <a:schemeClr val="accent2"/>
              </a:buClr>
              <a:buFont typeface="Tahoma" pitchFamily="34" charset="0"/>
              <a:buChar char="•"/>
              <a:defRPr/>
            </a:pPr>
            <a:r>
              <a:rPr lang="en-US" sz="2800" b="1" dirty="0">
                <a:solidFill>
                  <a:schemeClr val="accent2"/>
                </a:solidFill>
              </a:rPr>
              <a:t>May impact feelings toward the brand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2" name="Rectangle 2"/>
          <p:cNvSpPr>
            <a:spLocks noGrp="1" noChangeArrowheads="1"/>
          </p:cNvSpPr>
          <p:nvPr>
            <p:ph type="title"/>
          </p:nvPr>
        </p:nvSpPr>
        <p:spPr>
          <a:xfrm>
            <a:off x="685800" y="304800"/>
            <a:ext cx="7772400" cy="990600"/>
          </a:xfrm>
        </p:spPr>
        <p:txBody>
          <a:bodyPr/>
          <a:lstStyle/>
          <a:p>
            <a:pPr algn="ctr"/>
            <a:r>
              <a:rPr lang="en-US" sz="3600" dirty="0" smtClean="0"/>
              <a:t>Adweek Media and Harris Interactive Survey</a:t>
            </a:r>
          </a:p>
        </p:txBody>
      </p:sp>
      <p:sp>
        <p:nvSpPr>
          <p:cNvPr id="27653" name="Rectangle 3"/>
          <p:cNvSpPr>
            <a:spLocks noGrp="1" noChangeArrowheads="1"/>
          </p:cNvSpPr>
          <p:nvPr>
            <p:ph idx="1"/>
          </p:nvPr>
        </p:nvSpPr>
        <p:spPr>
          <a:xfrm>
            <a:off x="571500" y="2057400"/>
            <a:ext cx="8001000" cy="3657600"/>
          </a:xfrm>
        </p:spPr>
        <p:txBody>
          <a:bodyPr/>
          <a:lstStyle/>
          <a:p>
            <a:pPr>
              <a:buClr>
                <a:schemeClr val="accent2"/>
              </a:buClr>
            </a:pPr>
            <a:r>
              <a:rPr lang="en-US" sz="2400" dirty="0" smtClean="0">
                <a:solidFill>
                  <a:schemeClr val="accent2"/>
                </a:solidFill>
              </a:rPr>
              <a:t>Ads somewhat or very interesting (55%)</a:t>
            </a:r>
          </a:p>
          <a:p>
            <a:pPr>
              <a:buClr>
                <a:schemeClr val="accent2"/>
              </a:buClr>
            </a:pPr>
            <a:r>
              <a:rPr lang="en-US" sz="2400" dirty="0" smtClean="0">
                <a:solidFill>
                  <a:schemeClr val="accent2"/>
                </a:solidFill>
              </a:rPr>
              <a:t>Ads not interesting at all (12%)</a:t>
            </a:r>
          </a:p>
          <a:p>
            <a:pPr>
              <a:buClr>
                <a:schemeClr val="accent2"/>
              </a:buClr>
            </a:pPr>
            <a:r>
              <a:rPr lang="en-US" sz="2400" dirty="0" smtClean="0">
                <a:solidFill>
                  <a:schemeClr val="accent2"/>
                </a:solidFill>
              </a:rPr>
              <a:t>Ads very influential in purchase decisions (6%)</a:t>
            </a:r>
          </a:p>
          <a:p>
            <a:pPr>
              <a:buClr>
                <a:schemeClr val="accent2"/>
              </a:buClr>
            </a:pPr>
            <a:r>
              <a:rPr lang="en-US" sz="2400" dirty="0" smtClean="0">
                <a:solidFill>
                  <a:schemeClr val="accent2"/>
                </a:solidFill>
              </a:rPr>
              <a:t>Nearly </a:t>
            </a:r>
            <a:r>
              <a:rPr lang="en-US" sz="2400" dirty="0" smtClean="0">
                <a:solidFill>
                  <a:schemeClr val="accent2"/>
                </a:solidFill>
              </a:rPr>
              <a:t>half of 18-34 year-olds influenced by advertising</a:t>
            </a:r>
          </a:p>
          <a:p>
            <a:pPr>
              <a:buClr>
                <a:schemeClr val="accent2"/>
              </a:buClr>
            </a:pPr>
            <a:r>
              <a:rPr lang="en-US" sz="2400" dirty="0" smtClean="0">
                <a:solidFill>
                  <a:schemeClr val="accent2"/>
                </a:solidFill>
              </a:rPr>
              <a:t>37% of 35-44 year-olds influenced by advertising</a:t>
            </a:r>
          </a:p>
          <a:p>
            <a:pPr>
              <a:buClr>
                <a:schemeClr val="accent2"/>
              </a:buClr>
            </a:pPr>
            <a:r>
              <a:rPr lang="en-US" sz="2400" dirty="0" smtClean="0">
                <a:solidFill>
                  <a:schemeClr val="accent2"/>
                </a:solidFill>
              </a:rPr>
              <a:t>28% of individuals 45+ influenced by advertising</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1524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6386" name="Rectangle 2"/>
          <p:cNvSpPr>
            <a:spLocks noGrp="1" noChangeArrowheads="1"/>
          </p:cNvSpPr>
          <p:nvPr>
            <p:ph type="title" idx="4294967295"/>
          </p:nvPr>
        </p:nvSpPr>
        <p:spPr>
          <a:xfrm>
            <a:off x="304800" y="228600"/>
            <a:ext cx="8521700" cy="1219200"/>
          </a:xfrm>
        </p:spPr>
        <p:txBody>
          <a:bodyPr/>
          <a:lstStyle/>
          <a:p>
            <a:r>
              <a:rPr lang="en-US" sz="4000" dirty="0" smtClean="0">
                <a:solidFill>
                  <a:schemeClr val="accent2"/>
                </a:solidFill>
              </a:rPr>
              <a:t>Disadvantages of Sex Appeals</a:t>
            </a:r>
          </a:p>
        </p:txBody>
      </p:sp>
      <p:sp>
        <p:nvSpPr>
          <p:cNvPr id="8" name="Rectangle 3"/>
          <p:cNvSpPr txBox="1">
            <a:spLocks noChangeArrowheads="1"/>
          </p:cNvSpPr>
          <p:nvPr/>
        </p:nvSpPr>
        <p:spPr bwMode="auto">
          <a:xfrm>
            <a:off x="1219200" y="1828800"/>
            <a:ext cx="6705600" cy="3276600"/>
          </a:xfrm>
          <a:prstGeom prst="rect">
            <a:avLst/>
          </a:prstGeom>
          <a:noFill/>
          <a:ln w="9525">
            <a:noFill/>
            <a:miter lim="800000"/>
            <a:headEnd/>
            <a:tailEnd/>
          </a:ln>
        </p:spPr>
        <p:txBody>
          <a:bodyPr/>
          <a:lstStyle/>
          <a:p>
            <a:pPr marL="342900" indent="-342900" eaLnBrk="0" hangingPunct="0">
              <a:spcBef>
                <a:spcPct val="10000"/>
              </a:spcBef>
              <a:buClr>
                <a:schemeClr val="accent2"/>
              </a:buClr>
              <a:buFontTx/>
              <a:buChar char="•"/>
              <a:tabLst>
                <a:tab pos="0" algn="l"/>
              </a:tabLst>
              <a:defRPr/>
            </a:pPr>
            <a:r>
              <a:rPr lang="en-US" sz="3200" b="1" kern="0" dirty="0">
                <a:solidFill>
                  <a:schemeClr val="accent2"/>
                </a:solidFill>
                <a:latin typeface="+mn-lt"/>
              </a:rPr>
              <a:t>Less influence today</a:t>
            </a:r>
          </a:p>
          <a:p>
            <a:pPr marL="342900" indent="-342900" eaLnBrk="0" hangingPunct="0">
              <a:spcBef>
                <a:spcPct val="10000"/>
              </a:spcBef>
              <a:buClr>
                <a:schemeClr val="accent2"/>
              </a:buClr>
              <a:buFontTx/>
              <a:buChar char="•"/>
              <a:tabLst>
                <a:tab pos="0" algn="l"/>
              </a:tabLst>
              <a:defRPr/>
            </a:pPr>
            <a:r>
              <a:rPr lang="en-US" sz="3200" b="1" kern="0" dirty="0">
                <a:solidFill>
                  <a:schemeClr val="accent2"/>
                </a:solidFill>
                <a:latin typeface="+mn-lt"/>
              </a:rPr>
              <a:t>Reduces brand recall</a:t>
            </a:r>
          </a:p>
          <a:p>
            <a:pPr marL="342900" indent="-342900" eaLnBrk="0" hangingPunct="0">
              <a:spcBef>
                <a:spcPct val="10000"/>
              </a:spcBef>
              <a:buClr>
                <a:schemeClr val="accent2"/>
              </a:buClr>
              <a:buFontTx/>
              <a:buChar char="•"/>
              <a:tabLst>
                <a:tab pos="0" algn="l"/>
              </a:tabLst>
              <a:defRPr/>
            </a:pPr>
            <a:r>
              <a:rPr lang="en-US" sz="3200" b="1" kern="0" dirty="0">
                <a:solidFill>
                  <a:schemeClr val="accent2"/>
                </a:solidFill>
                <a:latin typeface="+mn-lt"/>
              </a:rPr>
              <a:t>Affects comprehension</a:t>
            </a:r>
          </a:p>
          <a:p>
            <a:pPr marL="342900" indent="-342900" eaLnBrk="0" hangingPunct="0">
              <a:spcBef>
                <a:spcPct val="10000"/>
              </a:spcBef>
              <a:buClr>
                <a:schemeClr val="accent2"/>
              </a:buClr>
              <a:buFontTx/>
              <a:buChar char="•"/>
              <a:tabLst>
                <a:tab pos="0" algn="l"/>
              </a:tabLst>
              <a:defRPr/>
            </a:pPr>
            <a:r>
              <a:rPr lang="en-US" sz="3200" b="1" kern="0" dirty="0">
                <a:solidFill>
                  <a:schemeClr val="accent2"/>
                </a:solidFill>
                <a:latin typeface="+mn-lt"/>
              </a:rPr>
              <a:t>Creates dissatisfaction with one’s </a:t>
            </a:r>
            <a:r>
              <a:rPr lang="en-US" sz="3200" b="1" kern="0" dirty="0" smtClean="0">
                <a:solidFill>
                  <a:schemeClr val="accent2"/>
                </a:solidFill>
                <a:latin typeface="+mn-lt"/>
              </a:rPr>
              <a:t>body</a:t>
            </a:r>
            <a:endParaRPr lang="en-US" sz="3200" b="1" kern="0" dirty="0">
              <a:solidFill>
                <a:schemeClr val="accent2"/>
              </a:solidFill>
              <a:latin typeface="+mn-lt"/>
            </a:endParaRPr>
          </a:p>
          <a:p>
            <a:pPr marL="342900" indent="-342900" eaLnBrk="0" hangingPunct="0">
              <a:spcBef>
                <a:spcPct val="10000"/>
              </a:spcBef>
              <a:buClr>
                <a:schemeClr val="accent2"/>
              </a:buClr>
              <a:buFontTx/>
              <a:buChar char="•"/>
              <a:tabLst>
                <a:tab pos="0" algn="l"/>
              </a:tabLst>
              <a:defRPr/>
            </a:pPr>
            <a:r>
              <a:rPr lang="en-US" sz="3200" b="1" kern="0" dirty="0" smtClean="0">
                <a:solidFill>
                  <a:schemeClr val="accent2"/>
                </a:solidFill>
                <a:latin typeface="+mn-lt"/>
              </a:rPr>
              <a:t>Stereotyping</a:t>
            </a:r>
            <a:endParaRPr lang="en-US" sz="3200" b="1" kern="0" dirty="0">
              <a:solidFill>
                <a:schemeClr val="accent2"/>
              </a:solidFill>
              <a:latin typeface="+mn-lt"/>
            </a:endParaRPr>
          </a:p>
          <a:p>
            <a:pPr marL="342900" indent="-342900" eaLnBrk="0" hangingPunct="0">
              <a:spcBef>
                <a:spcPct val="10000"/>
              </a:spcBef>
              <a:buClr>
                <a:schemeClr val="tx1"/>
              </a:buClr>
              <a:buFontTx/>
              <a:buChar char="•"/>
              <a:tabLst>
                <a:tab pos="0" algn="l"/>
              </a:tabLst>
              <a:defRPr/>
            </a:pPr>
            <a:endParaRPr lang="en-US" sz="2800" b="1" kern="0" dirty="0">
              <a:solidFill>
                <a:srgbClr val="000099"/>
              </a:solidFill>
              <a:latin typeface="+mn-l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1524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32772" name="Rectangle 2"/>
          <p:cNvSpPr>
            <a:spLocks noGrp="1" noChangeArrowheads="1"/>
          </p:cNvSpPr>
          <p:nvPr>
            <p:ph type="title"/>
          </p:nvPr>
        </p:nvSpPr>
        <p:spPr>
          <a:xfrm>
            <a:off x="304800" y="228600"/>
            <a:ext cx="8534400" cy="1143000"/>
          </a:xfrm>
        </p:spPr>
        <p:txBody>
          <a:bodyPr/>
          <a:lstStyle/>
          <a:p>
            <a:pPr algn="ctr"/>
            <a:r>
              <a:rPr lang="en-US" sz="3600" dirty="0" smtClean="0">
                <a:solidFill>
                  <a:schemeClr val="accent2"/>
                </a:solidFill>
              </a:rPr>
              <a:t>Sex Appeals in International Advertising</a:t>
            </a:r>
          </a:p>
        </p:txBody>
      </p:sp>
      <p:sp>
        <p:nvSpPr>
          <p:cNvPr id="32773" name="Rectangle 3"/>
          <p:cNvSpPr>
            <a:spLocks noGrp="1" noChangeArrowheads="1"/>
          </p:cNvSpPr>
          <p:nvPr>
            <p:ph sz="half" idx="1"/>
          </p:nvPr>
        </p:nvSpPr>
        <p:spPr>
          <a:xfrm>
            <a:off x="914400" y="1828800"/>
            <a:ext cx="7543800" cy="3962400"/>
          </a:xfrm>
        </p:spPr>
        <p:txBody>
          <a:bodyPr/>
          <a:lstStyle/>
          <a:p>
            <a:pPr>
              <a:buClr>
                <a:schemeClr val="accent2"/>
              </a:buClr>
            </a:pPr>
            <a:r>
              <a:rPr lang="en-US" dirty="0" smtClean="0">
                <a:solidFill>
                  <a:schemeClr val="accent2"/>
                </a:solidFill>
              </a:rPr>
              <a:t>Varies across countries</a:t>
            </a:r>
          </a:p>
          <a:p>
            <a:pPr>
              <a:buClr>
                <a:schemeClr val="accent2"/>
              </a:buClr>
            </a:pPr>
            <a:r>
              <a:rPr lang="en-US" dirty="0" smtClean="0">
                <a:solidFill>
                  <a:schemeClr val="accent2"/>
                </a:solidFill>
              </a:rPr>
              <a:t>Determined by religion, culture, and values</a:t>
            </a:r>
          </a:p>
          <a:p>
            <a:pPr lvl="1">
              <a:buClr>
                <a:schemeClr val="accent2"/>
              </a:buClr>
            </a:pPr>
            <a:r>
              <a:rPr lang="en-US" dirty="0" smtClean="0">
                <a:solidFill>
                  <a:schemeClr val="accent2"/>
                </a:solidFill>
              </a:rPr>
              <a:t>Moslem countries</a:t>
            </a:r>
          </a:p>
          <a:p>
            <a:pPr lvl="1">
              <a:buClr>
                <a:schemeClr val="accent2"/>
              </a:buClr>
            </a:pPr>
            <a:r>
              <a:rPr lang="en-US" dirty="0" smtClean="0">
                <a:solidFill>
                  <a:schemeClr val="accent2"/>
                </a:solidFill>
              </a:rPr>
              <a:t>Middle eastern countries</a:t>
            </a:r>
          </a:p>
          <a:p>
            <a:pPr lvl="1">
              <a:buClr>
                <a:schemeClr val="accent2"/>
              </a:buClr>
            </a:pPr>
            <a:r>
              <a:rPr lang="en-US" dirty="0" smtClean="0">
                <a:solidFill>
                  <a:schemeClr val="accent2"/>
                </a:solidFill>
              </a:rPr>
              <a:t>European countries</a:t>
            </a:r>
          </a:p>
          <a:p>
            <a:pPr lvl="2">
              <a:buClr>
                <a:schemeClr val="accent2"/>
              </a:buClr>
            </a:pPr>
            <a:r>
              <a:rPr lang="en-US" dirty="0" smtClean="0">
                <a:solidFill>
                  <a:schemeClr val="accent2"/>
                </a:solidFill>
              </a:rPr>
              <a:t>France</a:t>
            </a:r>
          </a:p>
          <a:p>
            <a:pPr lvl="1">
              <a:buClr>
                <a:schemeClr val="accent2"/>
              </a:buClr>
            </a:pPr>
            <a:r>
              <a:rPr lang="en-US" dirty="0" smtClean="0">
                <a:solidFill>
                  <a:schemeClr val="accent2"/>
                </a:solidFill>
              </a:rPr>
              <a:t>United States</a:t>
            </a:r>
          </a:p>
          <a:p>
            <a:pPr lvl="1">
              <a:buClr>
                <a:schemeClr val="accent2"/>
              </a:buClr>
            </a:pPr>
            <a:r>
              <a:rPr lang="en-US" dirty="0" smtClean="0">
                <a:solidFill>
                  <a:schemeClr val="accent2"/>
                </a:solidFill>
              </a:rPr>
              <a:t>Chile</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1524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7410" name="Rectangle 3"/>
          <p:cNvSpPr>
            <a:spLocks noGrp="1" noChangeArrowheads="1"/>
          </p:cNvSpPr>
          <p:nvPr>
            <p:ph type="body" idx="4294967295"/>
          </p:nvPr>
        </p:nvSpPr>
        <p:spPr>
          <a:xfrm>
            <a:off x="457200" y="2438400"/>
            <a:ext cx="8458200" cy="1981200"/>
          </a:xfrm>
          <a:prstGeom prst="rect">
            <a:avLst/>
          </a:prstGeom>
          <a:noFill/>
        </p:spPr>
        <p:txBody>
          <a:bodyPr/>
          <a:lstStyle/>
          <a:p>
            <a:pPr marL="465138" indent="-465138">
              <a:buClr>
                <a:schemeClr val="accent2"/>
              </a:buClr>
              <a:tabLst>
                <a:tab pos="465138" algn="l"/>
              </a:tabLst>
            </a:pPr>
            <a:r>
              <a:rPr lang="en-US" sz="2800" dirty="0" smtClean="0">
                <a:solidFill>
                  <a:schemeClr val="accent2"/>
                </a:solidFill>
              </a:rPr>
              <a:t>Has intrusive value</a:t>
            </a:r>
          </a:p>
          <a:p>
            <a:pPr marL="465138" indent="-465138">
              <a:buClr>
                <a:schemeClr val="accent2"/>
              </a:buClr>
              <a:tabLst>
                <a:tab pos="465138" algn="l"/>
              </a:tabLst>
            </a:pPr>
            <a:r>
              <a:rPr lang="en-US" sz="2800" dirty="0" smtClean="0">
                <a:solidFill>
                  <a:schemeClr val="accent2"/>
                </a:solidFill>
              </a:rPr>
              <a:t>Gains attention</a:t>
            </a:r>
          </a:p>
          <a:p>
            <a:pPr marL="465138" indent="-465138">
              <a:buClr>
                <a:schemeClr val="accent2"/>
              </a:buClr>
              <a:tabLst>
                <a:tab pos="465138" algn="l"/>
              </a:tabLst>
            </a:pPr>
            <a:r>
              <a:rPr lang="en-US" sz="2800" dirty="0" smtClean="0">
                <a:solidFill>
                  <a:schemeClr val="accent2"/>
                </a:solidFill>
              </a:rPr>
              <a:t>Increases retention of visual information</a:t>
            </a:r>
          </a:p>
          <a:p>
            <a:pPr marL="465138" indent="-465138">
              <a:buClr>
                <a:schemeClr val="accent2"/>
              </a:buClr>
              <a:tabLst>
                <a:tab pos="465138" algn="l"/>
              </a:tabLst>
            </a:pPr>
            <a:r>
              <a:rPr lang="en-US" sz="2800" dirty="0" smtClean="0">
                <a:solidFill>
                  <a:schemeClr val="accent2"/>
                </a:solidFill>
              </a:rPr>
              <a:t>Can increase persuasiveness</a:t>
            </a:r>
          </a:p>
        </p:txBody>
      </p:sp>
      <p:sp>
        <p:nvSpPr>
          <p:cNvPr id="8" name="Rectangle 3"/>
          <p:cNvSpPr>
            <a:spLocks noGrp="1" noChangeArrowheads="1"/>
          </p:cNvSpPr>
          <p:nvPr>
            <p:ph type="title" idx="4294967295"/>
          </p:nvPr>
        </p:nvSpPr>
        <p:spPr>
          <a:xfrm>
            <a:off x="304800" y="228600"/>
            <a:ext cx="8534400" cy="1143000"/>
          </a:xfrm>
        </p:spPr>
        <p:txBody>
          <a:bodyPr/>
          <a:lstStyle/>
          <a:p>
            <a:pPr>
              <a:defRPr/>
            </a:pPr>
            <a:r>
              <a:rPr lang="en-US" sz="4400" dirty="0" smtClean="0">
                <a:solidFill>
                  <a:schemeClr val="accent2"/>
                </a:solidFill>
              </a:rPr>
              <a:t>Music Appeal</a:t>
            </a:r>
            <a:endParaRPr lang="en-US" sz="4400" dirty="0" smtClean="0">
              <a:solidFill>
                <a:schemeClr val="accent2"/>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1524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8434" name="Rectangle 3"/>
          <p:cNvSpPr>
            <a:spLocks noGrp="1" noChangeArrowheads="1"/>
          </p:cNvSpPr>
          <p:nvPr>
            <p:ph type="body" idx="4294967295"/>
          </p:nvPr>
        </p:nvSpPr>
        <p:spPr>
          <a:xfrm>
            <a:off x="914400" y="2057400"/>
            <a:ext cx="7543800" cy="3352800"/>
          </a:xfrm>
          <a:prstGeom prst="rect">
            <a:avLst/>
          </a:prstGeom>
          <a:noFill/>
        </p:spPr>
        <p:txBody>
          <a:bodyPr/>
          <a:lstStyle/>
          <a:p>
            <a:pPr marL="465138" indent="-465138">
              <a:buClr>
                <a:schemeClr val="accent2"/>
              </a:buClr>
              <a:tabLst>
                <a:tab pos="465138" algn="l"/>
              </a:tabLst>
            </a:pPr>
            <a:r>
              <a:rPr lang="en-US" sz="2800" dirty="0" smtClean="0">
                <a:solidFill>
                  <a:schemeClr val="accent2"/>
                </a:solidFill>
              </a:rPr>
              <a:t>Based on hierarchy of effects model.</a:t>
            </a:r>
          </a:p>
          <a:p>
            <a:pPr marL="465138" indent="-465138">
              <a:buClr>
                <a:schemeClr val="accent2"/>
              </a:buClr>
              <a:tabLst>
                <a:tab pos="465138" algn="l"/>
              </a:tabLst>
            </a:pPr>
            <a:r>
              <a:rPr lang="en-US" sz="2800" dirty="0" smtClean="0">
                <a:solidFill>
                  <a:schemeClr val="accent2"/>
                </a:solidFill>
              </a:rPr>
              <a:t>Used by business-to-business advertisers.</a:t>
            </a:r>
          </a:p>
          <a:p>
            <a:pPr marL="465138" indent="-465138">
              <a:buClr>
                <a:schemeClr val="accent2"/>
              </a:buClr>
              <a:tabLst>
                <a:tab pos="465138" algn="l"/>
              </a:tabLst>
            </a:pPr>
            <a:r>
              <a:rPr lang="en-US" sz="2800" dirty="0" smtClean="0">
                <a:solidFill>
                  <a:schemeClr val="accent2"/>
                </a:solidFill>
              </a:rPr>
              <a:t>Well-suited for</a:t>
            </a:r>
          </a:p>
          <a:p>
            <a:pPr marL="1020763" lvl="1">
              <a:buClr>
                <a:schemeClr val="accent2"/>
              </a:buClr>
              <a:tabLst>
                <a:tab pos="465138" algn="l"/>
              </a:tabLst>
            </a:pPr>
            <a:r>
              <a:rPr lang="en-US" sz="2400" dirty="0" smtClean="0">
                <a:solidFill>
                  <a:srgbClr val="00B050"/>
                </a:solidFill>
              </a:rPr>
              <a:t>Print media</a:t>
            </a:r>
          </a:p>
          <a:p>
            <a:pPr marL="1020763" lvl="1">
              <a:buClr>
                <a:schemeClr val="accent2"/>
              </a:buClr>
              <a:tabLst>
                <a:tab pos="465138" algn="l"/>
              </a:tabLst>
            </a:pPr>
            <a:r>
              <a:rPr lang="en-US" sz="2400" dirty="0" smtClean="0">
                <a:solidFill>
                  <a:srgbClr val="00B050"/>
                </a:solidFill>
              </a:rPr>
              <a:t>Complex products</a:t>
            </a:r>
          </a:p>
          <a:p>
            <a:pPr marL="1020763" lvl="1">
              <a:buClr>
                <a:schemeClr val="accent2"/>
              </a:buClr>
              <a:tabLst>
                <a:tab pos="465138" algn="l"/>
              </a:tabLst>
            </a:pPr>
            <a:r>
              <a:rPr lang="en-US" sz="2400" dirty="0" smtClean="0">
                <a:solidFill>
                  <a:srgbClr val="00B050"/>
                </a:solidFill>
              </a:rPr>
              <a:t>High involvement products</a:t>
            </a:r>
          </a:p>
          <a:p>
            <a:pPr marL="465138" indent="-465138">
              <a:buClr>
                <a:srgbClr val="000099"/>
              </a:buClr>
              <a:buFontTx/>
              <a:buNone/>
              <a:tabLst>
                <a:tab pos="465138" algn="l"/>
              </a:tabLst>
            </a:pPr>
            <a:endParaRPr lang="en-US" sz="2800" dirty="0" smtClean="0"/>
          </a:p>
        </p:txBody>
      </p:sp>
      <p:sp>
        <p:nvSpPr>
          <p:cNvPr id="8" name="Rectangle 3"/>
          <p:cNvSpPr>
            <a:spLocks noGrp="1" noChangeArrowheads="1"/>
          </p:cNvSpPr>
          <p:nvPr>
            <p:ph type="title" idx="4294967295"/>
          </p:nvPr>
        </p:nvSpPr>
        <p:spPr>
          <a:xfrm>
            <a:off x="304800" y="228600"/>
            <a:ext cx="8534400" cy="1143000"/>
          </a:xfrm>
        </p:spPr>
        <p:txBody>
          <a:bodyPr/>
          <a:lstStyle/>
          <a:p>
            <a:pPr>
              <a:defRPr/>
            </a:pPr>
            <a:r>
              <a:rPr lang="en-US" sz="4400" dirty="0" smtClean="0">
                <a:solidFill>
                  <a:schemeClr val="accent2"/>
                </a:solidFill>
              </a:rPr>
              <a:t>Rational Appeal</a:t>
            </a:r>
            <a:endParaRPr lang="en-US" sz="4400" dirty="0" smtClean="0">
              <a:solidFill>
                <a:schemeClr val="accent2"/>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1524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19458" name="Rectangle 3"/>
          <p:cNvSpPr>
            <a:spLocks noGrp="1" noChangeArrowheads="1"/>
          </p:cNvSpPr>
          <p:nvPr>
            <p:ph type="body" idx="4294967295"/>
          </p:nvPr>
        </p:nvSpPr>
        <p:spPr>
          <a:xfrm>
            <a:off x="762000" y="1676400"/>
            <a:ext cx="7848600" cy="3657600"/>
          </a:xfrm>
          <a:prstGeom prst="rect">
            <a:avLst/>
          </a:prstGeom>
          <a:noFill/>
        </p:spPr>
        <p:txBody>
          <a:bodyPr/>
          <a:lstStyle/>
          <a:p>
            <a:pPr marL="465138" indent="-465138">
              <a:buClr>
                <a:schemeClr val="accent2"/>
              </a:buClr>
              <a:tabLst>
                <a:tab pos="465138" algn="l"/>
              </a:tabLst>
            </a:pPr>
            <a:r>
              <a:rPr lang="en-US" sz="2800" dirty="0" smtClean="0">
                <a:solidFill>
                  <a:schemeClr val="accent2"/>
                </a:solidFill>
              </a:rPr>
              <a:t>Based on three ideas:</a:t>
            </a:r>
          </a:p>
          <a:p>
            <a:pPr marL="1020763" lvl="1">
              <a:buClr>
                <a:schemeClr val="accent2"/>
              </a:buClr>
              <a:tabLst>
                <a:tab pos="465138" algn="l"/>
              </a:tabLst>
            </a:pPr>
            <a:r>
              <a:rPr lang="en-US" sz="2400" dirty="0" smtClean="0">
                <a:solidFill>
                  <a:srgbClr val="00B050"/>
                </a:solidFill>
              </a:rPr>
              <a:t>Consumers ignore most ads</a:t>
            </a:r>
          </a:p>
          <a:p>
            <a:pPr marL="1020763" lvl="1">
              <a:buClr>
                <a:schemeClr val="accent2"/>
              </a:buClr>
              <a:tabLst>
                <a:tab pos="465138" algn="l"/>
              </a:tabLst>
            </a:pPr>
            <a:r>
              <a:rPr lang="en-US" sz="2400" dirty="0" smtClean="0">
                <a:solidFill>
                  <a:srgbClr val="00B050"/>
                </a:solidFill>
              </a:rPr>
              <a:t>Rational ads go unnoticed</a:t>
            </a:r>
          </a:p>
          <a:p>
            <a:pPr marL="1020763" lvl="1">
              <a:buClr>
                <a:schemeClr val="accent2"/>
              </a:buClr>
              <a:tabLst>
                <a:tab pos="465138" algn="l"/>
              </a:tabLst>
            </a:pPr>
            <a:r>
              <a:rPr lang="en-US" sz="2400" dirty="0" smtClean="0">
                <a:solidFill>
                  <a:srgbClr val="00B050"/>
                </a:solidFill>
              </a:rPr>
              <a:t>Emotional ads can capture attention</a:t>
            </a:r>
          </a:p>
          <a:p>
            <a:pPr marL="465138" indent="-465138">
              <a:buClr>
                <a:schemeClr val="accent2"/>
              </a:buClr>
              <a:tabLst>
                <a:tab pos="465138" algn="l"/>
              </a:tabLst>
            </a:pPr>
            <a:r>
              <a:rPr lang="en-US" sz="2800" dirty="0" smtClean="0">
                <a:solidFill>
                  <a:schemeClr val="accent2"/>
                </a:solidFill>
              </a:rPr>
              <a:t>Key to developing brand loyalty.</a:t>
            </a:r>
          </a:p>
          <a:p>
            <a:pPr marL="465138" indent="-465138">
              <a:buClr>
                <a:schemeClr val="accent2"/>
              </a:buClr>
              <a:tabLst>
                <a:tab pos="465138" algn="l"/>
              </a:tabLst>
            </a:pPr>
            <a:r>
              <a:rPr lang="en-US" sz="2800" dirty="0" smtClean="0">
                <a:solidFill>
                  <a:schemeClr val="accent2"/>
                </a:solidFill>
              </a:rPr>
              <a:t>Effie Awards – humor and emotions.</a:t>
            </a:r>
          </a:p>
          <a:p>
            <a:pPr marL="465138" indent="-465138">
              <a:buClr>
                <a:schemeClr val="accent2"/>
              </a:buClr>
              <a:tabLst>
                <a:tab pos="465138" algn="l"/>
              </a:tabLst>
            </a:pPr>
            <a:r>
              <a:rPr lang="en-US" sz="2800" dirty="0" smtClean="0">
                <a:solidFill>
                  <a:schemeClr val="accent2"/>
                </a:solidFill>
              </a:rPr>
              <a:t>Use </a:t>
            </a:r>
            <a:r>
              <a:rPr lang="en-US" sz="2800" dirty="0" smtClean="0">
                <a:solidFill>
                  <a:schemeClr val="accent2"/>
                </a:solidFill>
              </a:rPr>
              <a:t>in </a:t>
            </a:r>
            <a:r>
              <a:rPr lang="en-US" sz="2800" dirty="0" smtClean="0">
                <a:solidFill>
                  <a:schemeClr val="accent2"/>
                </a:solidFill>
              </a:rPr>
              <a:t>b-to-b </a:t>
            </a:r>
            <a:r>
              <a:rPr lang="en-US" sz="2800" dirty="0" smtClean="0">
                <a:solidFill>
                  <a:schemeClr val="accent2"/>
                </a:solidFill>
              </a:rPr>
              <a:t>advertising increasing.</a:t>
            </a:r>
            <a:endParaRPr lang="en-US" sz="2800" dirty="0" smtClean="0">
              <a:solidFill>
                <a:schemeClr val="accent2"/>
              </a:solidFill>
            </a:endParaRPr>
          </a:p>
          <a:p>
            <a:pPr marL="465138" indent="-465138">
              <a:buClr>
                <a:schemeClr val="accent2"/>
              </a:buClr>
              <a:tabLst>
                <a:tab pos="465138" algn="l"/>
              </a:tabLst>
            </a:pPr>
            <a:r>
              <a:rPr lang="en-US" sz="2800" dirty="0" smtClean="0">
                <a:solidFill>
                  <a:schemeClr val="accent2"/>
                </a:solidFill>
              </a:rPr>
              <a:t>Works well when tied to other appeals.</a:t>
            </a:r>
          </a:p>
        </p:txBody>
      </p:sp>
      <p:sp>
        <p:nvSpPr>
          <p:cNvPr id="8" name="Rectangle 3"/>
          <p:cNvSpPr>
            <a:spLocks noGrp="1" noChangeArrowheads="1"/>
          </p:cNvSpPr>
          <p:nvPr>
            <p:ph type="title" idx="4294967295"/>
          </p:nvPr>
        </p:nvSpPr>
        <p:spPr>
          <a:xfrm>
            <a:off x="304800" y="152400"/>
            <a:ext cx="8534400" cy="1143000"/>
          </a:xfrm>
        </p:spPr>
        <p:txBody>
          <a:bodyPr/>
          <a:lstStyle/>
          <a:p>
            <a:pPr>
              <a:defRPr/>
            </a:pPr>
            <a:r>
              <a:rPr lang="en-US" sz="4400" dirty="0" smtClean="0">
                <a:solidFill>
                  <a:schemeClr val="accent2"/>
                </a:solidFill>
              </a:rPr>
              <a:t>Emotional Appeal</a:t>
            </a:r>
            <a:endParaRPr lang="en-US" sz="4400" dirty="0" smtClean="0">
              <a:solidFill>
                <a:schemeClr val="accent2"/>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1524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20482" name="Rectangle 3"/>
          <p:cNvSpPr>
            <a:spLocks noGrp="1" noChangeArrowheads="1"/>
          </p:cNvSpPr>
          <p:nvPr>
            <p:ph type="body" idx="4294967295"/>
          </p:nvPr>
        </p:nvSpPr>
        <p:spPr>
          <a:xfrm>
            <a:off x="762000" y="1905000"/>
            <a:ext cx="7848600" cy="3276600"/>
          </a:xfrm>
          <a:prstGeom prst="rect">
            <a:avLst/>
          </a:prstGeom>
          <a:noFill/>
        </p:spPr>
        <p:txBody>
          <a:bodyPr/>
          <a:lstStyle/>
          <a:p>
            <a:pPr marL="465138" indent="-465138">
              <a:buClr>
                <a:schemeClr val="accent2"/>
              </a:buClr>
              <a:tabLst>
                <a:tab pos="465138" algn="l"/>
              </a:tabLst>
            </a:pPr>
            <a:r>
              <a:rPr lang="en-US" sz="2800" dirty="0" smtClean="0">
                <a:solidFill>
                  <a:schemeClr val="accent2"/>
                </a:solidFill>
              </a:rPr>
              <a:t>Based on</a:t>
            </a:r>
          </a:p>
          <a:p>
            <a:pPr marL="1020763" lvl="1">
              <a:buClr>
                <a:schemeClr val="accent2"/>
              </a:buClr>
              <a:tabLst>
                <a:tab pos="465138" algn="l"/>
              </a:tabLst>
            </a:pPr>
            <a:r>
              <a:rPr lang="en-US" sz="2400" dirty="0" smtClean="0">
                <a:solidFill>
                  <a:srgbClr val="00B050"/>
                </a:solidFill>
              </a:rPr>
              <a:t>Limited supply</a:t>
            </a:r>
          </a:p>
          <a:p>
            <a:pPr marL="1020763" lvl="1">
              <a:buClr>
                <a:schemeClr val="accent2"/>
              </a:buClr>
              <a:tabLst>
                <a:tab pos="465138" algn="l"/>
              </a:tabLst>
            </a:pPr>
            <a:r>
              <a:rPr lang="en-US" sz="2400" dirty="0" smtClean="0">
                <a:solidFill>
                  <a:srgbClr val="00B050"/>
                </a:solidFill>
              </a:rPr>
              <a:t>Limited time to purchase</a:t>
            </a:r>
          </a:p>
          <a:p>
            <a:pPr marL="465138" indent="-465138">
              <a:buClr>
                <a:schemeClr val="accent2"/>
              </a:buClr>
              <a:tabLst>
                <a:tab pos="465138" algn="l"/>
              </a:tabLst>
            </a:pPr>
            <a:r>
              <a:rPr lang="en-US" sz="2800" dirty="0" smtClean="0">
                <a:solidFill>
                  <a:schemeClr val="accent2"/>
                </a:solidFill>
              </a:rPr>
              <a:t>Tied with promotional tools such as contests, sweepstakes, and coupons.</a:t>
            </a:r>
          </a:p>
          <a:p>
            <a:pPr marL="465138" indent="-465138">
              <a:buClr>
                <a:schemeClr val="accent2"/>
              </a:buClr>
              <a:tabLst>
                <a:tab pos="465138" algn="l"/>
              </a:tabLst>
            </a:pPr>
            <a:r>
              <a:rPr lang="en-US" sz="2800" dirty="0" smtClean="0">
                <a:solidFill>
                  <a:schemeClr val="accent2"/>
                </a:solidFill>
              </a:rPr>
              <a:t>Encourage customers to take action.</a:t>
            </a:r>
          </a:p>
        </p:txBody>
      </p:sp>
      <p:sp>
        <p:nvSpPr>
          <p:cNvPr id="8" name="Rectangle 3"/>
          <p:cNvSpPr>
            <a:spLocks noGrp="1" noChangeArrowheads="1"/>
          </p:cNvSpPr>
          <p:nvPr>
            <p:ph type="title" idx="4294967295"/>
          </p:nvPr>
        </p:nvSpPr>
        <p:spPr>
          <a:xfrm>
            <a:off x="304800" y="152400"/>
            <a:ext cx="8534400" cy="1143000"/>
          </a:xfrm>
        </p:spPr>
        <p:txBody>
          <a:bodyPr/>
          <a:lstStyle/>
          <a:p>
            <a:pPr>
              <a:defRPr/>
            </a:pPr>
            <a:r>
              <a:rPr lang="en-US" sz="4400" dirty="0" smtClean="0">
                <a:solidFill>
                  <a:schemeClr val="accent2"/>
                </a:solidFill>
              </a:rPr>
              <a:t>Scarcity Appeal</a:t>
            </a:r>
            <a:endParaRPr lang="en-US" sz="3600" dirty="0" smtClean="0">
              <a:solidFill>
                <a:schemeClr val="accent2"/>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3156" name="Rectangle 4"/>
          <p:cNvSpPr>
            <a:spLocks noGrp="1" noChangeArrowheads="1"/>
          </p:cNvSpPr>
          <p:nvPr>
            <p:ph type="title"/>
          </p:nvPr>
        </p:nvSpPr>
        <p:spPr>
          <a:xfrm>
            <a:off x="685800" y="228600"/>
            <a:ext cx="7772400" cy="1143000"/>
          </a:xfrm>
        </p:spPr>
        <p:txBody>
          <a:bodyPr/>
          <a:lstStyle/>
          <a:p>
            <a:pPr>
              <a:defRPr/>
            </a:pPr>
            <a:r>
              <a:rPr lang="en-US" dirty="0" smtClean="0"/>
              <a:t>Chapter Overview</a:t>
            </a:r>
            <a:endParaRPr lang="en-US" dirty="0" smtClean="0">
              <a:effectLst>
                <a:outerShdw blurRad="38100" dist="38100" dir="2700000" algn="tl">
                  <a:srgbClr val="000000"/>
                </a:outerShdw>
              </a:effectLst>
            </a:endParaRPr>
          </a:p>
        </p:txBody>
      </p:sp>
      <p:sp>
        <p:nvSpPr>
          <p:cNvPr id="433157" name="Rectangle 5"/>
          <p:cNvSpPr>
            <a:spLocks noChangeArrowheads="1"/>
          </p:cNvSpPr>
          <p:nvPr/>
        </p:nvSpPr>
        <p:spPr bwMode="auto">
          <a:xfrm>
            <a:off x="4419600" y="1981200"/>
            <a:ext cx="4343400" cy="3741738"/>
          </a:xfrm>
          <a:prstGeom prst="rect">
            <a:avLst/>
          </a:prstGeom>
          <a:noFill/>
          <a:ln w="9525">
            <a:noFill/>
            <a:miter lim="800000"/>
            <a:headEnd/>
            <a:tailEnd/>
          </a:ln>
          <a:effectLst/>
        </p:spPr>
        <p:txBody>
          <a:bodyPr/>
          <a:lstStyle/>
          <a:p>
            <a:pPr marL="342900" indent="-342900" algn="ctr">
              <a:spcBef>
                <a:spcPct val="15000"/>
              </a:spcBef>
              <a:buClr>
                <a:schemeClr val="tx1"/>
              </a:buClr>
              <a:defRPr/>
            </a:pPr>
            <a:endParaRPr lang="en-US" b="1" dirty="0">
              <a:solidFill>
                <a:srgbClr val="CC0000"/>
              </a:solidFill>
              <a:effectLst>
                <a:outerShdw blurRad="38100" dist="38100" dir="2700000" algn="tl">
                  <a:srgbClr val="C0C0C0"/>
                </a:outerShdw>
              </a:effectLst>
            </a:endParaRPr>
          </a:p>
          <a:p>
            <a:pPr marL="2057400" lvl="4" indent="-228600">
              <a:spcBef>
                <a:spcPct val="20000"/>
              </a:spcBef>
              <a:buFontTx/>
              <a:buChar char="»"/>
              <a:defRPr/>
            </a:pPr>
            <a:endParaRPr lang="en-US" dirty="0">
              <a:solidFill>
                <a:schemeClr val="tx2"/>
              </a:solidFill>
              <a:effectLst>
                <a:outerShdw blurRad="38100" dist="38100" dir="2700000" algn="tl">
                  <a:srgbClr val="C0C0C0"/>
                </a:outerShdw>
              </a:effectLst>
            </a:endParaRPr>
          </a:p>
        </p:txBody>
      </p:sp>
      <p:sp>
        <p:nvSpPr>
          <p:cNvPr id="3076" name="Rectangle 3"/>
          <p:cNvSpPr txBox="1">
            <a:spLocks noChangeArrowheads="1"/>
          </p:cNvSpPr>
          <p:nvPr/>
        </p:nvSpPr>
        <p:spPr bwMode="auto">
          <a:xfrm>
            <a:off x="1524000" y="2743200"/>
            <a:ext cx="6096000" cy="2286000"/>
          </a:xfrm>
          <a:prstGeom prst="rect">
            <a:avLst/>
          </a:prstGeom>
          <a:noFill/>
          <a:ln w="9525">
            <a:noFill/>
            <a:miter lim="800000"/>
            <a:headEnd/>
            <a:tailEnd/>
          </a:ln>
        </p:spPr>
        <p:txBody>
          <a:bodyPr/>
          <a:lstStyle/>
          <a:p>
            <a:pPr marL="342900" indent="-342900" eaLnBrk="0" hangingPunct="0">
              <a:lnSpc>
                <a:spcPct val="90000"/>
              </a:lnSpc>
              <a:spcBef>
                <a:spcPct val="10000"/>
              </a:spcBef>
              <a:buClr>
                <a:schemeClr val="accent2"/>
              </a:buClr>
              <a:buFontTx/>
              <a:buChar char="•"/>
              <a:tabLst>
                <a:tab pos="0" algn="l"/>
              </a:tabLst>
            </a:pPr>
            <a:r>
              <a:rPr lang="en-US" sz="3200" b="1" dirty="0">
                <a:solidFill>
                  <a:schemeClr val="accent2"/>
                </a:solidFill>
              </a:rPr>
              <a:t>Advertising design</a:t>
            </a:r>
          </a:p>
          <a:p>
            <a:pPr marL="742950" lvl="1" indent="-285750" eaLnBrk="0" hangingPunct="0">
              <a:lnSpc>
                <a:spcPct val="90000"/>
              </a:lnSpc>
              <a:spcBef>
                <a:spcPct val="10000"/>
              </a:spcBef>
              <a:buClr>
                <a:schemeClr val="accent2"/>
              </a:buClr>
              <a:buFont typeface="Wingdings" pitchFamily="2" charset="2"/>
              <a:buChar char="§"/>
              <a:tabLst>
                <a:tab pos="0" algn="l"/>
              </a:tabLst>
            </a:pPr>
            <a:r>
              <a:rPr lang="en-US" sz="2800" b="1" dirty="0">
                <a:solidFill>
                  <a:schemeClr val="accent2"/>
                </a:solidFill>
              </a:rPr>
              <a:t>Hierarchy of effects model</a:t>
            </a:r>
          </a:p>
          <a:p>
            <a:pPr marL="742950" lvl="1" indent="-285750" eaLnBrk="0" hangingPunct="0">
              <a:lnSpc>
                <a:spcPct val="90000"/>
              </a:lnSpc>
              <a:spcBef>
                <a:spcPct val="10000"/>
              </a:spcBef>
              <a:buClr>
                <a:schemeClr val="accent2"/>
              </a:buClr>
              <a:buFont typeface="Wingdings" pitchFamily="2" charset="2"/>
              <a:buChar char="§"/>
              <a:tabLst>
                <a:tab pos="0" algn="l"/>
              </a:tabLst>
            </a:pPr>
            <a:r>
              <a:rPr lang="en-US" sz="2800" b="1" dirty="0">
                <a:solidFill>
                  <a:schemeClr val="accent2"/>
                </a:solidFill>
              </a:rPr>
              <a:t>Means-end </a:t>
            </a:r>
            <a:r>
              <a:rPr lang="en-US" sz="2800" b="1" dirty="0" smtClean="0">
                <a:solidFill>
                  <a:schemeClr val="accent2"/>
                </a:solidFill>
              </a:rPr>
              <a:t>theory</a:t>
            </a:r>
            <a:endParaRPr lang="en-US" sz="3200" b="1" dirty="0">
              <a:solidFill>
                <a:schemeClr val="accent2"/>
              </a:solidFill>
            </a:endParaRPr>
          </a:p>
          <a:p>
            <a:pPr marL="342900" indent="-342900" eaLnBrk="0" hangingPunct="0">
              <a:lnSpc>
                <a:spcPct val="90000"/>
              </a:lnSpc>
              <a:spcBef>
                <a:spcPct val="10000"/>
              </a:spcBef>
              <a:buClr>
                <a:schemeClr val="accent2"/>
              </a:buClr>
              <a:buFontTx/>
              <a:buChar char="•"/>
              <a:tabLst>
                <a:tab pos="0" algn="l"/>
              </a:tabLst>
            </a:pPr>
            <a:r>
              <a:rPr lang="en-US" sz="3200" b="1" dirty="0">
                <a:solidFill>
                  <a:schemeClr val="accent2"/>
                </a:solidFill>
              </a:rPr>
              <a:t>Advertising appeals</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457200"/>
            <a:ext cx="7772400" cy="762000"/>
          </a:xfrm>
        </p:spPr>
        <p:txBody>
          <a:bodyPr/>
          <a:lstStyle/>
          <a:p>
            <a:r>
              <a:rPr lang="en-US" dirty="0" smtClean="0"/>
              <a:t>Creative Brief</a:t>
            </a:r>
          </a:p>
        </p:txBody>
      </p:sp>
      <p:sp>
        <p:nvSpPr>
          <p:cNvPr id="4099" name="Rectangle 7"/>
          <p:cNvSpPr>
            <a:spLocks noGrp="1" noChangeArrowheads="1"/>
          </p:cNvSpPr>
          <p:nvPr>
            <p:ph idx="1"/>
          </p:nvPr>
        </p:nvSpPr>
        <p:spPr>
          <a:xfrm>
            <a:off x="1981200" y="2209800"/>
            <a:ext cx="5181600" cy="2971800"/>
          </a:xfrm>
          <a:prstGeom prst="rect">
            <a:avLst/>
          </a:prstGeom>
          <a:noFill/>
        </p:spPr>
        <p:txBody>
          <a:bodyPr/>
          <a:lstStyle/>
          <a:p>
            <a:pPr marL="465138" indent="-465138">
              <a:buClr>
                <a:schemeClr val="accent2"/>
              </a:buClr>
              <a:tabLst>
                <a:tab pos="465138" algn="l"/>
              </a:tabLst>
            </a:pPr>
            <a:r>
              <a:rPr lang="en-US" dirty="0" smtClean="0">
                <a:solidFill>
                  <a:schemeClr val="accent2"/>
                </a:solidFill>
              </a:rPr>
              <a:t>The objective</a:t>
            </a:r>
          </a:p>
          <a:p>
            <a:pPr marL="465138" indent="-465138">
              <a:buClr>
                <a:schemeClr val="accent2"/>
              </a:buClr>
              <a:tabLst>
                <a:tab pos="465138" algn="l"/>
              </a:tabLst>
            </a:pPr>
            <a:r>
              <a:rPr lang="en-US" dirty="0" smtClean="0">
                <a:solidFill>
                  <a:schemeClr val="accent2"/>
                </a:solidFill>
              </a:rPr>
              <a:t>The target audience</a:t>
            </a:r>
          </a:p>
          <a:p>
            <a:pPr marL="465138" indent="-465138">
              <a:buClr>
                <a:schemeClr val="accent2"/>
              </a:buClr>
              <a:tabLst>
                <a:tab pos="465138" algn="l"/>
              </a:tabLst>
            </a:pPr>
            <a:r>
              <a:rPr lang="en-US" dirty="0" smtClean="0">
                <a:solidFill>
                  <a:schemeClr val="accent2"/>
                </a:solidFill>
              </a:rPr>
              <a:t>The message theme</a:t>
            </a:r>
          </a:p>
          <a:p>
            <a:pPr marL="465138" indent="-465138">
              <a:buClr>
                <a:schemeClr val="accent2"/>
              </a:buClr>
              <a:tabLst>
                <a:tab pos="465138" algn="l"/>
              </a:tabLst>
            </a:pPr>
            <a:r>
              <a:rPr lang="en-US" dirty="0" smtClean="0">
                <a:solidFill>
                  <a:schemeClr val="accent2"/>
                </a:solidFill>
              </a:rPr>
              <a:t>The support</a:t>
            </a:r>
          </a:p>
          <a:p>
            <a:pPr marL="465138" indent="-465138">
              <a:buClr>
                <a:schemeClr val="accent2"/>
              </a:buClr>
              <a:tabLst>
                <a:tab pos="465138" algn="l"/>
              </a:tabLst>
            </a:pPr>
            <a:r>
              <a:rPr lang="en-US" dirty="0" smtClean="0">
                <a:solidFill>
                  <a:schemeClr val="accent2"/>
                </a:solidFill>
              </a:rPr>
              <a:t>The constraints</a:t>
            </a:r>
          </a:p>
        </p:txBody>
      </p:sp>
      <p:sp>
        <p:nvSpPr>
          <p:cNvPr id="5" name="TextBox 4"/>
          <p:cNvSpPr txBox="1"/>
          <p:nvPr/>
        </p:nvSpPr>
        <p:spPr>
          <a:xfrm>
            <a:off x="914400" y="1828800"/>
            <a:ext cx="1430200" cy="461665"/>
          </a:xfrm>
          <a:prstGeom prst="rect">
            <a:avLst/>
          </a:prstGeom>
          <a:noFill/>
        </p:spPr>
        <p:txBody>
          <a:bodyPr wrap="none" rtlCol="0">
            <a:spAutoFit/>
          </a:bodyPr>
          <a:lstStyle/>
          <a:p>
            <a:r>
              <a:rPr lang="en-US" b="1" dirty="0" smtClean="0">
                <a:solidFill>
                  <a:schemeClr val="accent2"/>
                </a:solidFill>
              </a:rPr>
              <a:t>Review:</a:t>
            </a:r>
            <a:endParaRPr lang="en-US" b="1" dirty="0">
              <a:solidFill>
                <a:schemeClr val="accent2"/>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p:cNvSpPr>
            <a:spLocks noGrp="1" noChangeArrowheads="1"/>
          </p:cNvSpPr>
          <p:nvPr>
            <p:ph type="title"/>
          </p:nvPr>
        </p:nvSpPr>
        <p:spPr>
          <a:xfrm>
            <a:off x="685800" y="304800"/>
            <a:ext cx="7772400" cy="990600"/>
          </a:xfrm>
          <a:noFill/>
        </p:spPr>
        <p:txBody>
          <a:bodyPr/>
          <a:lstStyle/>
          <a:p>
            <a:pPr algn="ctr"/>
            <a:r>
              <a:rPr lang="en-US" sz="4400" dirty="0" smtClean="0">
                <a:solidFill>
                  <a:schemeClr val="accent2"/>
                </a:solidFill>
              </a:rPr>
              <a:t>Hierarchy of Effects Model</a:t>
            </a:r>
          </a:p>
        </p:txBody>
      </p:sp>
      <p:grpSp>
        <p:nvGrpSpPr>
          <p:cNvPr id="27" name="Group 26"/>
          <p:cNvGrpSpPr/>
          <p:nvPr/>
        </p:nvGrpSpPr>
        <p:grpSpPr>
          <a:xfrm>
            <a:off x="381000" y="1524000"/>
            <a:ext cx="8305801" cy="4724400"/>
            <a:chOff x="381000" y="1524000"/>
            <a:chExt cx="8305801" cy="4724400"/>
          </a:xfrm>
        </p:grpSpPr>
        <p:sp>
          <p:nvSpPr>
            <p:cNvPr id="9222" name="Text Box 7"/>
            <p:cNvSpPr txBox="1">
              <a:spLocks noChangeArrowheads="1"/>
            </p:cNvSpPr>
            <p:nvPr/>
          </p:nvSpPr>
          <p:spPr bwMode="auto">
            <a:xfrm>
              <a:off x="381000" y="1524000"/>
              <a:ext cx="1866217" cy="461665"/>
            </a:xfrm>
            <a:prstGeom prst="rect">
              <a:avLst/>
            </a:prstGeom>
            <a:noFill/>
            <a:ln w="12700">
              <a:noFill/>
              <a:miter lim="800000"/>
              <a:headEnd type="none" w="sm" len="sm"/>
              <a:tailEnd type="none" w="sm" len="sm"/>
            </a:ln>
          </p:spPr>
          <p:txBody>
            <a:bodyPr wrap="none">
              <a:spAutoFit/>
            </a:bodyPr>
            <a:lstStyle/>
            <a:p>
              <a:r>
                <a:rPr lang="en-US" b="1" dirty="0">
                  <a:solidFill>
                    <a:srgbClr val="00B050"/>
                  </a:solidFill>
                </a:rPr>
                <a:t>Awareness</a:t>
              </a:r>
            </a:p>
          </p:txBody>
        </p:sp>
        <p:sp>
          <p:nvSpPr>
            <p:cNvPr id="9228" name="Text Box 13"/>
            <p:cNvSpPr txBox="1">
              <a:spLocks noChangeArrowheads="1"/>
            </p:cNvSpPr>
            <p:nvPr/>
          </p:nvSpPr>
          <p:spPr bwMode="auto">
            <a:xfrm>
              <a:off x="1447800" y="2438400"/>
              <a:ext cx="1907895" cy="461665"/>
            </a:xfrm>
            <a:prstGeom prst="rect">
              <a:avLst/>
            </a:prstGeom>
            <a:noFill/>
            <a:ln w="12700">
              <a:noFill/>
              <a:miter lim="800000"/>
              <a:headEnd type="none" w="sm" len="sm"/>
              <a:tailEnd type="none" w="sm" len="sm"/>
            </a:ln>
          </p:spPr>
          <p:txBody>
            <a:bodyPr wrap="none">
              <a:spAutoFit/>
            </a:bodyPr>
            <a:lstStyle/>
            <a:p>
              <a:r>
                <a:rPr lang="en-US" b="1" dirty="0" smtClean="0">
                  <a:solidFill>
                    <a:srgbClr val="00B050"/>
                  </a:solidFill>
                </a:rPr>
                <a:t>Knowledge</a:t>
              </a:r>
              <a:endParaRPr lang="en-US" b="1" dirty="0">
                <a:solidFill>
                  <a:srgbClr val="00B050"/>
                </a:solidFill>
              </a:endParaRPr>
            </a:p>
          </p:txBody>
        </p:sp>
        <p:sp>
          <p:nvSpPr>
            <p:cNvPr id="9229" name="Text Box 14"/>
            <p:cNvSpPr txBox="1">
              <a:spLocks noChangeArrowheads="1"/>
            </p:cNvSpPr>
            <p:nvPr/>
          </p:nvSpPr>
          <p:spPr bwMode="auto">
            <a:xfrm>
              <a:off x="2819400" y="3200400"/>
              <a:ext cx="1124026" cy="461665"/>
            </a:xfrm>
            <a:prstGeom prst="rect">
              <a:avLst/>
            </a:prstGeom>
            <a:noFill/>
            <a:ln w="12700">
              <a:noFill/>
              <a:miter lim="800000"/>
              <a:headEnd type="none" w="sm" len="sm"/>
              <a:tailEnd type="none" w="sm" len="sm"/>
            </a:ln>
          </p:spPr>
          <p:txBody>
            <a:bodyPr wrap="none">
              <a:spAutoFit/>
            </a:bodyPr>
            <a:lstStyle/>
            <a:p>
              <a:r>
                <a:rPr lang="en-US" b="1" dirty="0">
                  <a:solidFill>
                    <a:srgbClr val="00B050"/>
                  </a:solidFill>
                </a:rPr>
                <a:t>Liking</a:t>
              </a:r>
            </a:p>
          </p:txBody>
        </p:sp>
        <p:sp>
          <p:nvSpPr>
            <p:cNvPr id="9230" name="Text Box 15"/>
            <p:cNvSpPr txBox="1">
              <a:spLocks noChangeArrowheads="1"/>
            </p:cNvSpPr>
            <p:nvPr/>
          </p:nvSpPr>
          <p:spPr bwMode="auto">
            <a:xfrm>
              <a:off x="3626595" y="4034135"/>
              <a:ext cx="1859805" cy="461665"/>
            </a:xfrm>
            <a:prstGeom prst="rect">
              <a:avLst/>
            </a:prstGeom>
            <a:noFill/>
            <a:ln w="12700">
              <a:noFill/>
              <a:miter lim="800000"/>
              <a:headEnd type="none" w="sm" len="sm"/>
              <a:tailEnd type="none" w="sm" len="sm"/>
            </a:ln>
          </p:spPr>
          <p:txBody>
            <a:bodyPr wrap="none">
              <a:spAutoFit/>
            </a:bodyPr>
            <a:lstStyle/>
            <a:p>
              <a:r>
                <a:rPr lang="en-US" b="1" dirty="0">
                  <a:solidFill>
                    <a:srgbClr val="00B050"/>
                  </a:solidFill>
                </a:rPr>
                <a:t>Preference</a:t>
              </a:r>
            </a:p>
          </p:txBody>
        </p:sp>
        <p:sp>
          <p:nvSpPr>
            <p:cNvPr id="9231" name="Text Box 16"/>
            <p:cNvSpPr txBox="1">
              <a:spLocks noChangeArrowheads="1"/>
            </p:cNvSpPr>
            <p:nvPr/>
          </p:nvSpPr>
          <p:spPr bwMode="auto">
            <a:xfrm>
              <a:off x="4885871" y="4948535"/>
              <a:ext cx="1819729" cy="461665"/>
            </a:xfrm>
            <a:prstGeom prst="rect">
              <a:avLst/>
            </a:prstGeom>
            <a:noFill/>
            <a:ln w="12700">
              <a:noFill/>
              <a:miter lim="800000"/>
              <a:headEnd type="none" w="sm" len="sm"/>
              <a:tailEnd type="none" w="sm" len="sm"/>
            </a:ln>
          </p:spPr>
          <p:txBody>
            <a:bodyPr wrap="none">
              <a:spAutoFit/>
            </a:bodyPr>
            <a:lstStyle/>
            <a:p>
              <a:r>
                <a:rPr lang="en-US" b="1" dirty="0">
                  <a:solidFill>
                    <a:srgbClr val="00B050"/>
                  </a:solidFill>
                </a:rPr>
                <a:t>Conviction</a:t>
              </a:r>
            </a:p>
          </p:txBody>
        </p:sp>
        <p:sp>
          <p:nvSpPr>
            <p:cNvPr id="9232" name="Text Box 17"/>
            <p:cNvSpPr txBox="1">
              <a:spLocks noChangeArrowheads="1"/>
            </p:cNvSpPr>
            <p:nvPr/>
          </p:nvSpPr>
          <p:spPr bwMode="auto">
            <a:xfrm>
              <a:off x="6324600" y="5786735"/>
              <a:ext cx="1601721" cy="461665"/>
            </a:xfrm>
            <a:prstGeom prst="rect">
              <a:avLst/>
            </a:prstGeom>
            <a:noFill/>
            <a:ln w="12700">
              <a:noFill/>
              <a:miter lim="800000"/>
              <a:headEnd type="none" w="sm" len="sm"/>
              <a:tailEnd type="none" w="sm" len="sm"/>
            </a:ln>
          </p:spPr>
          <p:txBody>
            <a:bodyPr wrap="none">
              <a:spAutoFit/>
            </a:bodyPr>
            <a:lstStyle/>
            <a:p>
              <a:r>
                <a:rPr lang="en-US" b="1" dirty="0">
                  <a:solidFill>
                    <a:srgbClr val="00B050"/>
                  </a:solidFill>
                </a:rPr>
                <a:t>Purchase</a:t>
              </a:r>
            </a:p>
          </p:txBody>
        </p:sp>
        <p:sp>
          <p:nvSpPr>
            <p:cNvPr id="9233" name="Line 18"/>
            <p:cNvSpPr>
              <a:spLocks noChangeShapeType="1"/>
            </p:cNvSpPr>
            <p:nvPr/>
          </p:nvSpPr>
          <p:spPr bwMode="auto">
            <a:xfrm>
              <a:off x="1371600" y="2057400"/>
              <a:ext cx="685800" cy="457200"/>
            </a:xfrm>
            <a:prstGeom prst="line">
              <a:avLst/>
            </a:prstGeom>
            <a:noFill/>
            <a:ln w="50800">
              <a:solidFill>
                <a:schemeClr val="accent2"/>
              </a:solidFill>
              <a:round/>
              <a:headEnd type="none" w="sm" len="sm"/>
              <a:tailEnd type="triangle" w="med" len="med"/>
            </a:ln>
          </p:spPr>
          <p:txBody>
            <a:bodyPr/>
            <a:lstStyle/>
            <a:p>
              <a:endParaRPr lang="en-US" dirty="0"/>
            </a:p>
          </p:txBody>
        </p:sp>
        <p:sp>
          <p:nvSpPr>
            <p:cNvPr id="9243" name="Text Box 30"/>
            <p:cNvSpPr txBox="1">
              <a:spLocks noChangeArrowheads="1"/>
            </p:cNvSpPr>
            <p:nvPr/>
          </p:nvSpPr>
          <p:spPr bwMode="auto">
            <a:xfrm>
              <a:off x="4267200" y="1748135"/>
              <a:ext cx="1646605" cy="461665"/>
            </a:xfrm>
            <a:prstGeom prst="rect">
              <a:avLst/>
            </a:prstGeom>
            <a:solidFill>
              <a:srgbClr val="FFFF00">
                <a:alpha val="31000"/>
              </a:srgbClr>
            </a:solidFill>
            <a:ln w="12700">
              <a:noFill/>
              <a:miter lim="800000"/>
              <a:headEnd type="none" w="sm" len="sm"/>
              <a:tailEnd type="none" w="sm" len="sm"/>
            </a:ln>
          </p:spPr>
          <p:txBody>
            <a:bodyPr wrap="none">
              <a:spAutoFit/>
            </a:bodyPr>
            <a:lstStyle/>
            <a:p>
              <a:r>
                <a:rPr lang="en-US" b="1" dirty="0">
                  <a:solidFill>
                    <a:schemeClr val="accent2"/>
                  </a:solidFill>
                </a:rPr>
                <a:t>Cognitive</a:t>
              </a:r>
            </a:p>
          </p:txBody>
        </p:sp>
        <p:sp>
          <p:nvSpPr>
            <p:cNvPr id="9244" name="Text Box 31"/>
            <p:cNvSpPr txBox="1">
              <a:spLocks noChangeArrowheads="1"/>
            </p:cNvSpPr>
            <p:nvPr/>
          </p:nvSpPr>
          <p:spPr bwMode="auto">
            <a:xfrm>
              <a:off x="5562600" y="2743200"/>
              <a:ext cx="1555234" cy="461665"/>
            </a:xfrm>
            <a:prstGeom prst="rect">
              <a:avLst/>
            </a:prstGeom>
            <a:solidFill>
              <a:srgbClr val="FFFF00">
                <a:alpha val="36000"/>
              </a:srgbClr>
            </a:solidFill>
            <a:ln w="12700">
              <a:noFill/>
              <a:miter lim="800000"/>
              <a:headEnd type="none" w="sm" len="sm"/>
              <a:tailEnd type="none" w="sm" len="sm"/>
            </a:ln>
          </p:spPr>
          <p:txBody>
            <a:bodyPr wrap="none">
              <a:spAutoFit/>
            </a:bodyPr>
            <a:lstStyle/>
            <a:p>
              <a:r>
                <a:rPr lang="en-US" b="1" dirty="0">
                  <a:solidFill>
                    <a:schemeClr val="accent2"/>
                  </a:solidFill>
                </a:rPr>
                <a:t>Affective</a:t>
              </a:r>
            </a:p>
          </p:txBody>
        </p:sp>
        <p:sp>
          <p:nvSpPr>
            <p:cNvPr id="9245" name="Text Box 32"/>
            <p:cNvSpPr txBox="1">
              <a:spLocks noChangeArrowheads="1"/>
            </p:cNvSpPr>
            <p:nvPr/>
          </p:nvSpPr>
          <p:spPr bwMode="auto">
            <a:xfrm>
              <a:off x="6837988" y="3881735"/>
              <a:ext cx="1544012" cy="461665"/>
            </a:xfrm>
            <a:prstGeom prst="rect">
              <a:avLst/>
            </a:prstGeom>
            <a:solidFill>
              <a:srgbClr val="FFFF00">
                <a:alpha val="36000"/>
              </a:srgbClr>
            </a:solidFill>
            <a:ln w="12700">
              <a:noFill/>
              <a:miter lim="800000"/>
              <a:headEnd type="none" w="sm" len="sm"/>
              <a:tailEnd type="none" w="sm" len="sm"/>
            </a:ln>
          </p:spPr>
          <p:txBody>
            <a:bodyPr wrap="none">
              <a:spAutoFit/>
            </a:bodyPr>
            <a:lstStyle/>
            <a:p>
              <a:r>
                <a:rPr lang="en-US" b="1" dirty="0">
                  <a:solidFill>
                    <a:schemeClr val="accent2"/>
                  </a:solidFill>
                </a:rPr>
                <a:t>Conative</a:t>
              </a:r>
            </a:p>
          </p:txBody>
        </p:sp>
        <p:sp>
          <p:nvSpPr>
            <p:cNvPr id="9246" name="Line 33"/>
            <p:cNvSpPr>
              <a:spLocks noChangeShapeType="1"/>
            </p:cNvSpPr>
            <p:nvPr/>
          </p:nvSpPr>
          <p:spPr bwMode="auto">
            <a:xfrm flipH="1" flipV="1">
              <a:off x="2286000" y="1828800"/>
              <a:ext cx="1905000" cy="228600"/>
            </a:xfrm>
            <a:prstGeom prst="line">
              <a:avLst/>
            </a:prstGeom>
            <a:noFill/>
            <a:ln w="38100" cap="rnd">
              <a:solidFill>
                <a:schemeClr val="accent2"/>
              </a:solidFill>
              <a:prstDash val="sysDot"/>
              <a:round/>
              <a:headEnd type="none" w="sm" len="sm"/>
              <a:tailEnd type="triangle" w="sm" len="sm"/>
            </a:ln>
          </p:spPr>
          <p:txBody>
            <a:bodyPr/>
            <a:lstStyle/>
            <a:p>
              <a:endParaRPr lang="en-US" dirty="0"/>
            </a:p>
          </p:txBody>
        </p:sp>
        <p:sp>
          <p:nvSpPr>
            <p:cNvPr id="9247" name="Line 34"/>
            <p:cNvSpPr>
              <a:spLocks noChangeShapeType="1"/>
            </p:cNvSpPr>
            <p:nvPr/>
          </p:nvSpPr>
          <p:spPr bwMode="auto">
            <a:xfrm flipH="1">
              <a:off x="3276600" y="2286000"/>
              <a:ext cx="1066800" cy="381000"/>
            </a:xfrm>
            <a:prstGeom prst="line">
              <a:avLst/>
            </a:prstGeom>
            <a:noFill/>
            <a:ln w="38100" cap="rnd">
              <a:solidFill>
                <a:schemeClr val="accent2"/>
              </a:solidFill>
              <a:prstDash val="sysDot"/>
              <a:round/>
              <a:headEnd type="none" w="sm" len="sm"/>
              <a:tailEnd type="triangle" w="sm" len="sm"/>
            </a:ln>
          </p:spPr>
          <p:txBody>
            <a:bodyPr/>
            <a:lstStyle/>
            <a:p>
              <a:endParaRPr lang="en-US" dirty="0"/>
            </a:p>
          </p:txBody>
        </p:sp>
        <p:sp>
          <p:nvSpPr>
            <p:cNvPr id="9248" name="Line 35"/>
            <p:cNvSpPr>
              <a:spLocks noChangeShapeType="1"/>
            </p:cNvSpPr>
            <p:nvPr/>
          </p:nvSpPr>
          <p:spPr bwMode="auto">
            <a:xfrm flipH="1">
              <a:off x="3962400" y="3048000"/>
              <a:ext cx="1524000" cy="304800"/>
            </a:xfrm>
            <a:prstGeom prst="line">
              <a:avLst/>
            </a:prstGeom>
            <a:noFill/>
            <a:ln w="38100" cap="rnd">
              <a:solidFill>
                <a:schemeClr val="accent2"/>
              </a:solidFill>
              <a:prstDash val="sysDot"/>
              <a:round/>
              <a:headEnd type="none" w="sm" len="sm"/>
              <a:tailEnd type="triangle" w="sm" len="sm"/>
            </a:ln>
          </p:spPr>
          <p:txBody>
            <a:bodyPr/>
            <a:lstStyle/>
            <a:p>
              <a:endParaRPr lang="en-US" dirty="0"/>
            </a:p>
          </p:txBody>
        </p:sp>
        <p:sp>
          <p:nvSpPr>
            <p:cNvPr id="9249" name="Line 36"/>
            <p:cNvSpPr>
              <a:spLocks noChangeShapeType="1"/>
            </p:cNvSpPr>
            <p:nvPr/>
          </p:nvSpPr>
          <p:spPr bwMode="auto">
            <a:xfrm flipH="1">
              <a:off x="5181600" y="3276600"/>
              <a:ext cx="762000" cy="838200"/>
            </a:xfrm>
            <a:prstGeom prst="line">
              <a:avLst/>
            </a:prstGeom>
            <a:noFill/>
            <a:ln w="38100" cap="rnd">
              <a:solidFill>
                <a:schemeClr val="accent2"/>
              </a:solidFill>
              <a:prstDash val="sysDot"/>
              <a:round/>
              <a:headEnd type="none" w="sm" len="sm"/>
              <a:tailEnd type="triangle" w="sm" len="sm"/>
            </a:ln>
          </p:spPr>
          <p:txBody>
            <a:bodyPr/>
            <a:lstStyle/>
            <a:p>
              <a:endParaRPr lang="en-US" dirty="0"/>
            </a:p>
          </p:txBody>
        </p:sp>
        <p:sp>
          <p:nvSpPr>
            <p:cNvPr id="9250" name="Line 37"/>
            <p:cNvSpPr>
              <a:spLocks noChangeShapeType="1"/>
            </p:cNvSpPr>
            <p:nvPr/>
          </p:nvSpPr>
          <p:spPr bwMode="auto">
            <a:xfrm flipH="1">
              <a:off x="6172200" y="3352800"/>
              <a:ext cx="152400" cy="1600200"/>
            </a:xfrm>
            <a:prstGeom prst="line">
              <a:avLst/>
            </a:prstGeom>
            <a:noFill/>
            <a:ln w="38100" cap="rnd">
              <a:solidFill>
                <a:schemeClr val="accent2"/>
              </a:solidFill>
              <a:prstDash val="sysDot"/>
              <a:round/>
              <a:headEnd type="none" w="sm" len="sm"/>
              <a:tailEnd type="triangle" w="sm" len="sm"/>
            </a:ln>
          </p:spPr>
          <p:txBody>
            <a:bodyPr/>
            <a:lstStyle/>
            <a:p>
              <a:endParaRPr lang="en-US" dirty="0"/>
            </a:p>
          </p:txBody>
        </p:sp>
        <p:sp>
          <p:nvSpPr>
            <p:cNvPr id="9251" name="Line 38"/>
            <p:cNvSpPr>
              <a:spLocks noChangeShapeType="1"/>
            </p:cNvSpPr>
            <p:nvPr/>
          </p:nvSpPr>
          <p:spPr bwMode="auto">
            <a:xfrm flipH="1">
              <a:off x="7391400" y="4419600"/>
              <a:ext cx="457200" cy="1371600"/>
            </a:xfrm>
            <a:prstGeom prst="line">
              <a:avLst/>
            </a:prstGeom>
            <a:noFill/>
            <a:ln w="38100" cap="rnd">
              <a:solidFill>
                <a:schemeClr val="accent2"/>
              </a:solidFill>
              <a:prstDash val="sysDot"/>
              <a:round/>
              <a:headEnd type="none" w="sm" len="sm"/>
              <a:tailEnd type="triangle" w="sm" len="sm"/>
            </a:ln>
          </p:spPr>
          <p:txBody>
            <a:bodyPr/>
            <a:lstStyle/>
            <a:p>
              <a:endParaRPr lang="en-US" dirty="0"/>
            </a:p>
          </p:txBody>
        </p:sp>
        <p:sp>
          <p:nvSpPr>
            <p:cNvPr id="40" name="Line 18"/>
            <p:cNvSpPr>
              <a:spLocks noChangeShapeType="1"/>
            </p:cNvSpPr>
            <p:nvPr/>
          </p:nvSpPr>
          <p:spPr bwMode="auto">
            <a:xfrm>
              <a:off x="2438400" y="2819400"/>
              <a:ext cx="609600" cy="381000"/>
            </a:xfrm>
            <a:prstGeom prst="line">
              <a:avLst/>
            </a:prstGeom>
            <a:noFill/>
            <a:ln w="50800">
              <a:solidFill>
                <a:schemeClr val="accent2"/>
              </a:solidFill>
              <a:round/>
              <a:headEnd type="none" w="sm" len="sm"/>
              <a:tailEnd type="triangle" w="med" len="med"/>
            </a:ln>
          </p:spPr>
          <p:txBody>
            <a:bodyPr/>
            <a:lstStyle/>
            <a:p>
              <a:endParaRPr lang="en-US" dirty="0"/>
            </a:p>
          </p:txBody>
        </p:sp>
        <p:sp>
          <p:nvSpPr>
            <p:cNvPr id="41" name="Line 18"/>
            <p:cNvSpPr>
              <a:spLocks noChangeShapeType="1"/>
            </p:cNvSpPr>
            <p:nvPr/>
          </p:nvSpPr>
          <p:spPr bwMode="auto">
            <a:xfrm>
              <a:off x="3657600" y="3657600"/>
              <a:ext cx="609600" cy="457200"/>
            </a:xfrm>
            <a:prstGeom prst="line">
              <a:avLst/>
            </a:prstGeom>
            <a:noFill/>
            <a:ln w="50800">
              <a:solidFill>
                <a:schemeClr val="accent2"/>
              </a:solidFill>
              <a:round/>
              <a:headEnd type="none" w="sm" len="sm"/>
              <a:tailEnd type="triangle" w="med" len="med"/>
            </a:ln>
          </p:spPr>
          <p:txBody>
            <a:bodyPr/>
            <a:lstStyle/>
            <a:p>
              <a:endParaRPr lang="en-US" dirty="0"/>
            </a:p>
          </p:txBody>
        </p:sp>
        <p:sp>
          <p:nvSpPr>
            <p:cNvPr id="42" name="Line 18"/>
            <p:cNvSpPr>
              <a:spLocks noChangeShapeType="1"/>
            </p:cNvSpPr>
            <p:nvPr/>
          </p:nvSpPr>
          <p:spPr bwMode="auto">
            <a:xfrm>
              <a:off x="4876800" y="4572000"/>
              <a:ext cx="609600" cy="457200"/>
            </a:xfrm>
            <a:prstGeom prst="line">
              <a:avLst/>
            </a:prstGeom>
            <a:noFill/>
            <a:ln w="50800">
              <a:solidFill>
                <a:schemeClr val="accent2"/>
              </a:solidFill>
              <a:round/>
              <a:headEnd type="none" w="sm" len="sm"/>
              <a:tailEnd type="triangle" w="med" len="med"/>
            </a:ln>
          </p:spPr>
          <p:txBody>
            <a:bodyPr/>
            <a:lstStyle/>
            <a:p>
              <a:endParaRPr lang="en-US" dirty="0"/>
            </a:p>
          </p:txBody>
        </p:sp>
        <p:sp>
          <p:nvSpPr>
            <p:cNvPr id="43" name="Line 18"/>
            <p:cNvSpPr>
              <a:spLocks noChangeShapeType="1"/>
            </p:cNvSpPr>
            <p:nvPr/>
          </p:nvSpPr>
          <p:spPr bwMode="auto">
            <a:xfrm>
              <a:off x="6096000" y="5410200"/>
              <a:ext cx="609600" cy="457200"/>
            </a:xfrm>
            <a:prstGeom prst="line">
              <a:avLst/>
            </a:prstGeom>
            <a:noFill/>
            <a:ln w="50800">
              <a:solidFill>
                <a:schemeClr val="accent2"/>
              </a:solidFill>
              <a:round/>
              <a:headEnd type="none" w="sm" len="sm"/>
              <a:tailEnd type="triangle" w="med" len="med"/>
            </a:ln>
          </p:spPr>
          <p:txBody>
            <a:bodyPr/>
            <a:lstStyle/>
            <a:p>
              <a:endParaRPr lang="en-US" dirty="0"/>
            </a:p>
          </p:txBody>
        </p:sp>
        <p:sp>
          <p:nvSpPr>
            <p:cNvPr id="44" name="Line 18"/>
            <p:cNvSpPr>
              <a:spLocks noChangeShapeType="1"/>
            </p:cNvSpPr>
            <p:nvPr/>
          </p:nvSpPr>
          <p:spPr bwMode="auto">
            <a:xfrm>
              <a:off x="5334000" y="2286000"/>
              <a:ext cx="609600" cy="381000"/>
            </a:xfrm>
            <a:prstGeom prst="line">
              <a:avLst/>
            </a:prstGeom>
            <a:noFill/>
            <a:ln w="50800">
              <a:solidFill>
                <a:schemeClr val="accent2"/>
              </a:solidFill>
              <a:round/>
              <a:headEnd type="none" w="sm" len="sm"/>
              <a:tailEnd type="triangle" w="med" len="med"/>
            </a:ln>
          </p:spPr>
          <p:txBody>
            <a:bodyPr/>
            <a:lstStyle/>
            <a:p>
              <a:endParaRPr lang="en-US" dirty="0"/>
            </a:p>
          </p:txBody>
        </p:sp>
        <p:sp>
          <p:nvSpPr>
            <p:cNvPr id="45" name="Line 18"/>
            <p:cNvSpPr>
              <a:spLocks noChangeShapeType="1"/>
            </p:cNvSpPr>
            <p:nvPr/>
          </p:nvSpPr>
          <p:spPr bwMode="auto">
            <a:xfrm>
              <a:off x="6781800" y="3352800"/>
              <a:ext cx="609600" cy="381000"/>
            </a:xfrm>
            <a:prstGeom prst="line">
              <a:avLst/>
            </a:prstGeom>
            <a:noFill/>
            <a:ln w="50800">
              <a:solidFill>
                <a:schemeClr val="accent2"/>
              </a:solidFill>
              <a:round/>
              <a:headEnd type="none" w="sm" len="sm"/>
              <a:tailEnd type="triangle" w="med" len="med"/>
            </a:ln>
          </p:spPr>
          <p:txBody>
            <a:bodyPr/>
            <a:lstStyle/>
            <a:p>
              <a:endParaRPr lang="en-US" dirty="0"/>
            </a:p>
          </p:txBody>
        </p:sp>
        <p:sp>
          <p:nvSpPr>
            <p:cNvPr id="26" name="TextBox 25"/>
            <p:cNvSpPr txBox="1"/>
            <p:nvPr/>
          </p:nvSpPr>
          <p:spPr>
            <a:xfrm>
              <a:off x="6858001" y="1752600"/>
              <a:ext cx="1828800" cy="707886"/>
            </a:xfrm>
            <a:prstGeom prst="rect">
              <a:avLst/>
            </a:prstGeom>
            <a:noFill/>
          </p:spPr>
          <p:txBody>
            <a:bodyPr wrap="square" rtlCol="0">
              <a:spAutoFit/>
            </a:bodyPr>
            <a:lstStyle/>
            <a:p>
              <a:r>
                <a:rPr lang="en-US" sz="2000" dirty="0" smtClean="0">
                  <a:solidFill>
                    <a:schemeClr val="accent2"/>
                  </a:solidFill>
                </a:rPr>
                <a:t>“Attitudes” From Ch. 3</a:t>
              </a:r>
              <a:endParaRPr lang="en-US" sz="2000" dirty="0">
                <a:solidFill>
                  <a:schemeClr val="accent2"/>
                </a:solidFill>
              </a:endParaRPr>
            </a:p>
          </p:txBody>
        </p:sp>
      </p:grpSp>
      <p:sp>
        <p:nvSpPr>
          <p:cNvPr id="28" name="TextBox 27"/>
          <p:cNvSpPr txBox="1"/>
          <p:nvPr/>
        </p:nvSpPr>
        <p:spPr>
          <a:xfrm>
            <a:off x="1357770" y="3962400"/>
            <a:ext cx="1233030" cy="646331"/>
          </a:xfrm>
          <a:prstGeom prst="rect">
            <a:avLst/>
          </a:prstGeom>
          <a:noFill/>
        </p:spPr>
        <p:txBody>
          <a:bodyPr wrap="none" rtlCol="0">
            <a:spAutoFit/>
          </a:bodyPr>
          <a:lstStyle/>
          <a:p>
            <a:r>
              <a:rPr lang="en-US" sz="3600" b="1" dirty="0" smtClean="0">
                <a:solidFill>
                  <a:schemeClr val="accent2"/>
                </a:solidFill>
              </a:rPr>
              <a:t>HEM</a:t>
            </a:r>
            <a:endParaRPr lang="en-US" sz="3600" b="1" dirty="0">
              <a:solidFill>
                <a:schemeClr val="accent2"/>
              </a:solidFill>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1524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7170" name="Rectangle 2"/>
          <p:cNvSpPr>
            <a:spLocks noGrp="1" noChangeArrowheads="1"/>
          </p:cNvSpPr>
          <p:nvPr>
            <p:ph type="title" idx="4294967295"/>
          </p:nvPr>
        </p:nvSpPr>
        <p:spPr>
          <a:xfrm>
            <a:off x="304800" y="152400"/>
            <a:ext cx="8534400" cy="1295400"/>
          </a:xfrm>
        </p:spPr>
        <p:txBody>
          <a:bodyPr/>
          <a:lstStyle/>
          <a:p>
            <a:r>
              <a:rPr lang="en-US" sz="4400" dirty="0" smtClean="0">
                <a:solidFill>
                  <a:schemeClr val="accent2"/>
                </a:solidFill>
              </a:rPr>
              <a:t>Means-End Chain</a:t>
            </a:r>
          </a:p>
        </p:txBody>
      </p:sp>
      <p:sp>
        <p:nvSpPr>
          <p:cNvPr id="7171" name="Rectangle 3"/>
          <p:cNvSpPr>
            <a:spLocks noGrp="1" noChangeArrowheads="1"/>
          </p:cNvSpPr>
          <p:nvPr>
            <p:ph type="body" idx="4294967295"/>
          </p:nvPr>
        </p:nvSpPr>
        <p:spPr>
          <a:xfrm>
            <a:off x="1752600" y="1981200"/>
            <a:ext cx="5638800" cy="2895600"/>
          </a:xfrm>
          <a:prstGeom prst="rect">
            <a:avLst/>
          </a:prstGeom>
          <a:noFill/>
        </p:spPr>
        <p:txBody>
          <a:bodyPr/>
          <a:lstStyle/>
          <a:p>
            <a:pPr marL="465138" indent="-465138">
              <a:buClr>
                <a:schemeClr val="accent2"/>
              </a:buClr>
              <a:tabLst>
                <a:tab pos="465138" algn="l"/>
              </a:tabLst>
            </a:pPr>
            <a:r>
              <a:rPr lang="en-US" dirty="0" smtClean="0">
                <a:solidFill>
                  <a:schemeClr val="accent2"/>
                </a:solidFill>
              </a:rPr>
              <a:t>Product attributes</a:t>
            </a:r>
          </a:p>
          <a:p>
            <a:pPr marL="465138" indent="-465138">
              <a:buClr>
                <a:schemeClr val="accent2"/>
              </a:buClr>
              <a:tabLst>
                <a:tab pos="465138" algn="l"/>
              </a:tabLst>
            </a:pPr>
            <a:r>
              <a:rPr lang="en-US" dirty="0" smtClean="0">
                <a:solidFill>
                  <a:schemeClr val="accent2"/>
                </a:solidFill>
              </a:rPr>
              <a:t>Consumer benefits</a:t>
            </a:r>
          </a:p>
          <a:p>
            <a:pPr marL="465138" indent="-465138">
              <a:buClr>
                <a:schemeClr val="accent2"/>
              </a:buClr>
              <a:tabLst>
                <a:tab pos="465138" algn="l"/>
              </a:tabLst>
            </a:pPr>
            <a:r>
              <a:rPr lang="en-US" dirty="0" smtClean="0">
                <a:solidFill>
                  <a:schemeClr val="accent2"/>
                </a:solidFill>
              </a:rPr>
              <a:t>Leverage points</a:t>
            </a:r>
          </a:p>
          <a:p>
            <a:pPr marL="465138" indent="-465138">
              <a:buClr>
                <a:schemeClr val="accent2"/>
              </a:buClr>
              <a:tabLst>
                <a:tab pos="465138" algn="l"/>
              </a:tabLst>
            </a:pPr>
            <a:r>
              <a:rPr lang="en-US" dirty="0" smtClean="0">
                <a:solidFill>
                  <a:schemeClr val="accent2"/>
                </a:solidFill>
              </a:rPr>
              <a:t>Personal values</a:t>
            </a:r>
          </a:p>
          <a:p>
            <a:pPr marL="465138" indent="-465138">
              <a:buClr>
                <a:schemeClr val="accent2"/>
              </a:buClr>
              <a:tabLst>
                <a:tab pos="465138" algn="l"/>
              </a:tabLst>
            </a:pPr>
            <a:r>
              <a:rPr lang="en-US" dirty="0" err="1" smtClean="0">
                <a:solidFill>
                  <a:schemeClr val="accent2"/>
                </a:solidFill>
              </a:rPr>
              <a:t>Executional</a:t>
            </a:r>
            <a:r>
              <a:rPr lang="en-US" dirty="0" smtClean="0">
                <a:solidFill>
                  <a:schemeClr val="accent2"/>
                </a:solidFill>
              </a:rPr>
              <a:t> framework</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52400" y="1524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8194" name="Rectangle 2"/>
          <p:cNvSpPr>
            <a:spLocks noGrp="1" noChangeArrowheads="1"/>
          </p:cNvSpPr>
          <p:nvPr>
            <p:ph type="title" idx="4294967295"/>
          </p:nvPr>
        </p:nvSpPr>
        <p:spPr>
          <a:xfrm>
            <a:off x="304800" y="228600"/>
            <a:ext cx="8534400" cy="1143000"/>
          </a:xfrm>
        </p:spPr>
        <p:txBody>
          <a:bodyPr/>
          <a:lstStyle/>
          <a:p>
            <a:r>
              <a:rPr lang="en-US" sz="4400" dirty="0" smtClean="0">
                <a:solidFill>
                  <a:schemeClr val="accent2"/>
                </a:solidFill>
              </a:rPr>
              <a:t>Personal Values</a:t>
            </a:r>
          </a:p>
        </p:txBody>
      </p:sp>
      <p:sp>
        <p:nvSpPr>
          <p:cNvPr id="8195" name="Rectangle 3"/>
          <p:cNvSpPr>
            <a:spLocks noGrp="1" noChangeArrowheads="1"/>
          </p:cNvSpPr>
          <p:nvPr>
            <p:ph type="body" idx="4294967295"/>
          </p:nvPr>
        </p:nvSpPr>
        <p:spPr>
          <a:xfrm>
            <a:off x="457200" y="1600200"/>
            <a:ext cx="4114800" cy="3505200"/>
          </a:xfrm>
          <a:prstGeom prst="rect">
            <a:avLst/>
          </a:prstGeom>
          <a:noFill/>
        </p:spPr>
        <p:txBody>
          <a:bodyPr/>
          <a:lstStyle/>
          <a:p>
            <a:pPr marL="465138" indent="-465138">
              <a:buClr>
                <a:schemeClr val="accent2"/>
              </a:buClr>
              <a:tabLst>
                <a:tab pos="465138" algn="l"/>
              </a:tabLst>
            </a:pPr>
            <a:r>
              <a:rPr lang="en-US" sz="2800" dirty="0" smtClean="0">
                <a:solidFill>
                  <a:schemeClr val="accent2"/>
                </a:solidFill>
              </a:rPr>
              <a:t>Comfortable life</a:t>
            </a:r>
          </a:p>
          <a:p>
            <a:pPr marL="465138" indent="-465138">
              <a:buClr>
                <a:schemeClr val="accent2"/>
              </a:buClr>
              <a:tabLst>
                <a:tab pos="465138" algn="l"/>
              </a:tabLst>
            </a:pPr>
            <a:r>
              <a:rPr lang="en-US" sz="2800" dirty="0" smtClean="0">
                <a:solidFill>
                  <a:schemeClr val="accent2"/>
                </a:solidFill>
              </a:rPr>
              <a:t>Equality</a:t>
            </a:r>
          </a:p>
          <a:p>
            <a:pPr marL="465138" indent="-465138">
              <a:buClr>
                <a:schemeClr val="accent2"/>
              </a:buClr>
              <a:tabLst>
                <a:tab pos="465138" algn="l"/>
              </a:tabLst>
            </a:pPr>
            <a:r>
              <a:rPr lang="en-US" sz="2800" dirty="0" smtClean="0">
                <a:solidFill>
                  <a:schemeClr val="accent2"/>
                </a:solidFill>
              </a:rPr>
              <a:t>Excitement</a:t>
            </a:r>
          </a:p>
          <a:p>
            <a:pPr marL="465138" indent="-465138">
              <a:buClr>
                <a:schemeClr val="accent2"/>
              </a:buClr>
              <a:tabLst>
                <a:tab pos="465138" algn="l"/>
              </a:tabLst>
            </a:pPr>
            <a:r>
              <a:rPr lang="en-US" sz="2800" dirty="0" smtClean="0">
                <a:solidFill>
                  <a:schemeClr val="accent2"/>
                </a:solidFill>
              </a:rPr>
              <a:t>Freedom</a:t>
            </a:r>
          </a:p>
          <a:p>
            <a:pPr marL="465138" indent="-465138">
              <a:buClr>
                <a:schemeClr val="accent2"/>
              </a:buClr>
              <a:tabLst>
                <a:tab pos="465138" algn="l"/>
              </a:tabLst>
            </a:pPr>
            <a:r>
              <a:rPr lang="en-US" sz="2800" dirty="0" smtClean="0">
                <a:solidFill>
                  <a:schemeClr val="accent2"/>
                </a:solidFill>
              </a:rPr>
              <a:t>Happiness</a:t>
            </a:r>
            <a:endParaRPr lang="en-US" sz="2800" dirty="0" smtClean="0">
              <a:solidFill>
                <a:schemeClr val="accent2"/>
              </a:solidFill>
            </a:endParaRPr>
          </a:p>
          <a:p>
            <a:pPr marL="465138" indent="-465138">
              <a:buClr>
                <a:schemeClr val="accent2"/>
              </a:buClr>
              <a:tabLst>
                <a:tab pos="465138" algn="l"/>
              </a:tabLst>
            </a:pPr>
            <a:r>
              <a:rPr lang="en-US" sz="2800" dirty="0" smtClean="0">
                <a:solidFill>
                  <a:schemeClr val="accent2"/>
                </a:solidFill>
              </a:rPr>
              <a:t>Inner peace</a:t>
            </a:r>
          </a:p>
          <a:p>
            <a:pPr marL="465138" indent="-465138">
              <a:buClr>
                <a:schemeClr val="accent2"/>
              </a:buClr>
              <a:tabLst>
                <a:tab pos="465138" algn="l"/>
              </a:tabLst>
            </a:pPr>
            <a:r>
              <a:rPr lang="en-US" sz="2800" dirty="0" smtClean="0">
                <a:solidFill>
                  <a:schemeClr val="accent2"/>
                </a:solidFill>
              </a:rPr>
              <a:t>Mature love</a:t>
            </a:r>
          </a:p>
        </p:txBody>
      </p:sp>
      <p:sp>
        <p:nvSpPr>
          <p:cNvPr id="8196" name="Rectangle 5"/>
          <p:cNvSpPr>
            <a:spLocks noChangeArrowheads="1"/>
          </p:cNvSpPr>
          <p:nvPr/>
        </p:nvSpPr>
        <p:spPr bwMode="auto">
          <a:xfrm>
            <a:off x="4648200" y="1600200"/>
            <a:ext cx="4114800" cy="3505200"/>
          </a:xfrm>
          <a:prstGeom prst="rect">
            <a:avLst/>
          </a:prstGeom>
          <a:noFill/>
          <a:ln w="9525">
            <a:noFill/>
            <a:miter lim="800000"/>
            <a:headEnd/>
            <a:tailEnd/>
          </a:ln>
        </p:spPr>
        <p:txBody>
          <a:bodyPr/>
          <a:lstStyle/>
          <a:p>
            <a:pPr marL="465138" indent="-465138">
              <a:spcBef>
                <a:spcPct val="10000"/>
              </a:spcBef>
              <a:buClr>
                <a:schemeClr val="accent2"/>
              </a:buClr>
              <a:buFontTx/>
              <a:buChar char="•"/>
              <a:tabLst>
                <a:tab pos="465138" algn="l"/>
              </a:tabLst>
            </a:pPr>
            <a:r>
              <a:rPr lang="en-US" sz="2800" b="1" dirty="0">
                <a:solidFill>
                  <a:schemeClr val="accent2"/>
                </a:solidFill>
              </a:rPr>
              <a:t>Pleasure</a:t>
            </a:r>
          </a:p>
          <a:p>
            <a:pPr marL="465138" indent="-465138">
              <a:spcBef>
                <a:spcPct val="10000"/>
              </a:spcBef>
              <a:buClr>
                <a:schemeClr val="accent2"/>
              </a:buClr>
              <a:buFontTx/>
              <a:buChar char="•"/>
              <a:tabLst>
                <a:tab pos="465138" algn="l"/>
              </a:tabLst>
            </a:pPr>
            <a:r>
              <a:rPr lang="en-US" sz="2800" b="1" dirty="0" smtClean="0">
                <a:solidFill>
                  <a:schemeClr val="accent2"/>
                </a:solidFill>
              </a:rPr>
              <a:t>Security</a:t>
            </a:r>
            <a:endParaRPr lang="en-US" sz="2800" b="1" dirty="0">
              <a:solidFill>
                <a:schemeClr val="accent2"/>
              </a:solidFill>
            </a:endParaRPr>
          </a:p>
          <a:p>
            <a:pPr marL="465138" indent="-465138">
              <a:spcBef>
                <a:spcPct val="10000"/>
              </a:spcBef>
              <a:buClr>
                <a:schemeClr val="accent2"/>
              </a:buClr>
              <a:buFontTx/>
              <a:buChar char="•"/>
              <a:tabLst>
                <a:tab pos="465138" algn="l"/>
              </a:tabLst>
            </a:pPr>
            <a:r>
              <a:rPr lang="en-US" sz="2800" b="1" dirty="0">
                <a:solidFill>
                  <a:schemeClr val="accent2"/>
                </a:solidFill>
              </a:rPr>
              <a:t>Self-fulfillment</a:t>
            </a:r>
          </a:p>
          <a:p>
            <a:pPr marL="465138" indent="-465138">
              <a:spcBef>
                <a:spcPct val="10000"/>
              </a:spcBef>
              <a:buClr>
                <a:schemeClr val="accent2"/>
              </a:buClr>
              <a:buFontTx/>
              <a:buChar char="•"/>
              <a:tabLst>
                <a:tab pos="465138" algn="l"/>
              </a:tabLst>
            </a:pPr>
            <a:r>
              <a:rPr lang="en-US" sz="2800" b="1" dirty="0">
                <a:solidFill>
                  <a:schemeClr val="accent2"/>
                </a:solidFill>
              </a:rPr>
              <a:t>Self-respect</a:t>
            </a:r>
          </a:p>
          <a:p>
            <a:pPr marL="465138" indent="-465138">
              <a:spcBef>
                <a:spcPct val="10000"/>
              </a:spcBef>
              <a:buClr>
                <a:schemeClr val="accent2"/>
              </a:buClr>
              <a:buFontTx/>
              <a:buChar char="•"/>
              <a:tabLst>
                <a:tab pos="465138" algn="l"/>
              </a:tabLst>
            </a:pPr>
            <a:r>
              <a:rPr lang="en-US" sz="2800" b="1" dirty="0">
                <a:solidFill>
                  <a:schemeClr val="accent2"/>
                </a:solidFill>
              </a:rPr>
              <a:t>Sense of belonging</a:t>
            </a:r>
          </a:p>
          <a:p>
            <a:pPr marL="465138" indent="-465138">
              <a:spcBef>
                <a:spcPct val="10000"/>
              </a:spcBef>
              <a:buClr>
                <a:schemeClr val="accent2"/>
              </a:buClr>
              <a:buFontTx/>
              <a:buChar char="•"/>
              <a:tabLst>
                <a:tab pos="465138" algn="l"/>
              </a:tabLst>
            </a:pPr>
            <a:r>
              <a:rPr lang="en-US" sz="2800" b="1" dirty="0">
                <a:solidFill>
                  <a:schemeClr val="accent2"/>
                </a:solidFill>
              </a:rPr>
              <a:t>Social acceptance</a:t>
            </a:r>
          </a:p>
          <a:p>
            <a:pPr marL="465138" indent="-465138">
              <a:spcBef>
                <a:spcPct val="10000"/>
              </a:spcBef>
              <a:buClr>
                <a:schemeClr val="accent2"/>
              </a:buClr>
              <a:buFontTx/>
              <a:buChar char="•"/>
              <a:tabLst>
                <a:tab pos="465138" algn="l"/>
              </a:tabLst>
            </a:pPr>
            <a:r>
              <a:rPr lang="en-US" sz="2800" b="1" dirty="0">
                <a:solidFill>
                  <a:schemeClr val="accent2"/>
                </a:solidFill>
              </a:rPr>
              <a:t>Wisdom</a:t>
            </a:r>
          </a:p>
        </p:txBody>
      </p:sp>
      <p:sp>
        <p:nvSpPr>
          <p:cNvPr id="7" name="TextBox 6"/>
          <p:cNvSpPr txBox="1"/>
          <p:nvPr/>
        </p:nvSpPr>
        <p:spPr>
          <a:xfrm>
            <a:off x="457200" y="5257800"/>
            <a:ext cx="8209107" cy="461665"/>
          </a:xfrm>
          <a:prstGeom prst="rect">
            <a:avLst/>
          </a:prstGeom>
          <a:noFill/>
        </p:spPr>
        <p:txBody>
          <a:bodyPr wrap="none" rtlCol="0">
            <a:spAutoFit/>
          </a:bodyPr>
          <a:lstStyle/>
          <a:p>
            <a:r>
              <a:rPr lang="en-US" i="1" dirty="0" smtClean="0">
                <a:solidFill>
                  <a:schemeClr val="accent2"/>
                </a:solidFill>
              </a:rPr>
              <a:t>Personal values vary by culture, age, need for survival, etc.</a:t>
            </a:r>
            <a:endParaRPr lang="en-US" i="1" dirty="0">
              <a:solidFill>
                <a:schemeClr val="accent2"/>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Rectangle 2"/>
          <p:cNvSpPr>
            <a:spLocks noChangeArrowheads="1"/>
          </p:cNvSpPr>
          <p:nvPr/>
        </p:nvSpPr>
        <p:spPr bwMode="auto">
          <a:xfrm>
            <a:off x="152400" y="1524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27652" name="Rectangle 2"/>
          <p:cNvSpPr>
            <a:spLocks noGrp="1" noChangeArrowheads="1"/>
          </p:cNvSpPr>
          <p:nvPr>
            <p:ph type="title"/>
          </p:nvPr>
        </p:nvSpPr>
        <p:spPr>
          <a:xfrm>
            <a:off x="723900" y="381000"/>
            <a:ext cx="7696200" cy="914400"/>
          </a:xfrm>
        </p:spPr>
        <p:txBody>
          <a:bodyPr/>
          <a:lstStyle/>
          <a:p>
            <a:pPr algn="ctr"/>
            <a:r>
              <a:rPr lang="en-US" sz="4400" dirty="0" smtClean="0">
                <a:solidFill>
                  <a:schemeClr val="accent6"/>
                </a:solidFill>
              </a:rPr>
              <a:t>Means-End Theory</a:t>
            </a:r>
            <a:endParaRPr lang="en-US" sz="6600" dirty="0" smtClean="0">
              <a:solidFill>
                <a:schemeClr val="accent6"/>
              </a:solidFill>
            </a:endParaRPr>
          </a:p>
        </p:txBody>
      </p:sp>
      <p:sp>
        <p:nvSpPr>
          <p:cNvPr id="27653" name="Rectangle 3"/>
          <p:cNvSpPr>
            <a:spLocks noGrp="1" noChangeArrowheads="1"/>
          </p:cNvSpPr>
          <p:nvPr>
            <p:ph type="body" sz="half" idx="1"/>
          </p:nvPr>
        </p:nvSpPr>
        <p:spPr>
          <a:xfrm>
            <a:off x="228600" y="1600200"/>
            <a:ext cx="8686800" cy="4267200"/>
          </a:xfrm>
        </p:spPr>
        <p:txBody>
          <a:bodyPr/>
          <a:lstStyle/>
          <a:p>
            <a:pPr>
              <a:buClr>
                <a:schemeClr val="accent2"/>
              </a:buClr>
            </a:pPr>
            <a:r>
              <a:rPr lang="en-US" sz="2400" dirty="0" smtClean="0">
                <a:solidFill>
                  <a:schemeClr val="accent2"/>
                </a:solidFill>
              </a:rPr>
              <a:t>Means-end chain</a:t>
            </a:r>
          </a:p>
          <a:p>
            <a:pPr>
              <a:buClr>
                <a:schemeClr val="accent2"/>
              </a:buClr>
            </a:pPr>
            <a:r>
              <a:rPr lang="en-US" sz="2400" dirty="0" smtClean="0">
                <a:solidFill>
                  <a:schemeClr val="accent2"/>
                </a:solidFill>
              </a:rPr>
              <a:t>Message (means) lead to end state (personal values)</a:t>
            </a:r>
          </a:p>
          <a:p>
            <a:pPr>
              <a:buClr>
                <a:schemeClr val="accent2"/>
              </a:buClr>
            </a:pPr>
            <a:r>
              <a:rPr lang="en-US" sz="2400" dirty="0" smtClean="0">
                <a:solidFill>
                  <a:schemeClr val="accent2"/>
                </a:solidFill>
              </a:rPr>
              <a:t>Means-End Conceptualization of Components of Advertising Strategy (MECCAS)</a:t>
            </a:r>
          </a:p>
          <a:p>
            <a:pPr>
              <a:buClr>
                <a:schemeClr val="accent2"/>
              </a:buClr>
            </a:pPr>
            <a:r>
              <a:rPr lang="en-US" sz="2400" dirty="0" smtClean="0">
                <a:solidFill>
                  <a:schemeClr val="accent2"/>
                </a:solidFill>
              </a:rPr>
              <a:t>Six elements</a:t>
            </a:r>
          </a:p>
          <a:p>
            <a:pPr lvl="3">
              <a:buClr>
                <a:schemeClr val="accent2"/>
              </a:buClr>
              <a:buFont typeface="Wingdings" pitchFamily="2" charset="2"/>
              <a:buChar char="§"/>
            </a:pPr>
            <a:r>
              <a:rPr lang="en-US" sz="2400" dirty="0" smtClean="0">
                <a:solidFill>
                  <a:schemeClr val="accent2"/>
                </a:solidFill>
              </a:rPr>
              <a:t>Product attributes</a:t>
            </a:r>
          </a:p>
          <a:p>
            <a:pPr lvl="3">
              <a:buClr>
                <a:schemeClr val="accent2"/>
              </a:buClr>
              <a:buFont typeface="Wingdings" pitchFamily="2" charset="2"/>
              <a:buChar char="§"/>
            </a:pPr>
            <a:r>
              <a:rPr lang="en-US" sz="2400" dirty="0" smtClean="0">
                <a:solidFill>
                  <a:schemeClr val="accent2"/>
                </a:solidFill>
              </a:rPr>
              <a:t>Consumer benefits</a:t>
            </a:r>
          </a:p>
          <a:p>
            <a:pPr lvl="3">
              <a:buClr>
                <a:schemeClr val="accent2"/>
              </a:buClr>
              <a:buFont typeface="Wingdings" pitchFamily="2" charset="2"/>
              <a:buChar char="§"/>
            </a:pPr>
            <a:r>
              <a:rPr lang="en-US" sz="2400" dirty="0" smtClean="0">
                <a:solidFill>
                  <a:schemeClr val="accent2"/>
                </a:solidFill>
              </a:rPr>
              <a:t>Leverage points</a:t>
            </a:r>
          </a:p>
          <a:p>
            <a:pPr lvl="3">
              <a:buClr>
                <a:schemeClr val="accent2"/>
              </a:buClr>
              <a:buFont typeface="Wingdings" pitchFamily="2" charset="2"/>
              <a:buChar char="§"/>
            </a:pPr>
            <a:r>
              <a:rPr lang="en-US" sz="2400" dirty="0" smtClean="0">
                <a:solidFill>
                  <a:schemeClr val="accent2"/>
                </a:solidFill>
              </a:rPr>
              <a:t>Taglines</a:t>
            </a:r>
          </a:p>
          <a:p>
            <a:pPr lvl="3">
              <a:buClr>
                <a:schemeClr val="accent2"/>
              </a:buClr>
              <a:buFont typeface="Wingdings" pitchFamily="2" charset="2"/>
              <a:buChar char="§"/>
            </a:pPr>
            <a:r>
              <a:rPr lang="en-US" sz="2400" dirty="0" smtClean="0">
                <a:solidFill>
                  <a:schemeClr val="accent2"/>
                </a:solidFill>
              </a:rPr>
              <a:t>Personal values</a:t>
            </a:r>
          </a:p>
          <a:p>
            <a:pPr lvl="3">
              <a:buClr>
                <a:schemeClr val="accent2"/>
              </a:buClr>
              <a:buFont typeface="Wingdings" pitchFamily="2" charset="2"/>
              <a:buChar char="§"/>
            </a:pPr>
            <a:r>
              <a:rPr lang="en-US" sz="2400" dirty="0" smtClean="0">
                <a:solidFill>
                  <a:schemeClr val="accent2"/>
                </a:solidFill>
              </a:rPr>
              <a:t>Executional framework</a:t>
            </a:r>
          </a:p>
          <a:p>
            <a:pPr>
              <a:lnSpc>
                <a:spcPct val="90000"/>
              </a:lnSpc>
            </a:pPr>
            <a:endParaRPr lang="en-US" sz="2000" dirty="0" smtClean="0">
              <a:solidFill>
                <a:schemeClr val="accent2"/>
              </a:solidFill>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52400" y="152400"/>
            <a:ext cx="8839200" cy="1219200"/>
          </a:xfrm>
          <a:prstGeom prst="rect">
            <a:avLst/>
          </a:prstGeom>
          <a:solidFill>
            <a:srgbClr val="FFC000">
              <a:alpha val="50000"/>
            </a:srgbClr>
          </a:solidFill>
          <a:ln w="9525">
            <a:noFill/>
            <a:miter lim="800000"/>
            <a:headEnd/>
            <a:tailEnd/>
          </a:ln>
        </p:spPr>
        <p:txBody>
          <a:bodyPr wrap="none" anchor="ctr"/>
          <a:lstStyle/>
          <a:p>
            <a:endParaRPr lang="en-US"/>
          </a:p>
        </p:txBody>
      </p:sp>
      <p:sp>
        <p:nvSpPr>
          <p:cNvPr id="27652" name="Rectangle 2"/>
          <p:cNvSpPr>
            <a:spLocks noGrp="1" noChangeArrowheads="1"/>
          </p:cNvSpPr>
          <p:nvPr>
            <p:ph type="title"/>
          </p:nvPr>
        </p:nvSpPr>
        <p:spPr>
          <a:xfrm>
            <a:off x="304800" y="228600"/>
            <a:ext cx="8549640" cy="990600"/>
          </a:xfrm>
        </p:spPr>
        <p:txBody>
          <a:bodyPr/>
          <a:lstStyle/>
          <a:p>
            <a:pPr algn="ctr"/>
            <a:r>
              <a:rPr lang="en-US" sz="4400" dirty="0" smtClean="0">
                <a:solidFill>
                  <a:schemeClr val="accent2"/>
                </a:solidFill>
              </a:rPr>
              <a:t>Leverage Points</a:t>
            </a:r>
          </a:p>
        </p:txBody>
      </p:sp>
      <p:sp>
        <p:nvSpPr>
          <p:cNvPr id="27653" name="Rectangle 3"/>
          <p:cNvSpPr>
            <a:spLocks noGrp="1" noChangeArrowheads="1"/>
          </p:cNvSpPr>
          <p:nvPr>
            <p:ph sz="half" idx="1"/>
          </p:nvPr>
        </p:nvSpPr>
        <p:spPr>
          <a:xfrm>
            <a:off x="838200" y="2286000"/>
            <a:ext cx="7543800" cy="2743200"/>
          </a:xfrm>
        </p:spPr>
        <p:txBody>
          <a:bodyPr/>
          <a:lstStyle/>
          <a:p>
            <a:pPr marL="457200" indent="-457200">
              <a:buClr>
                <a:schemeClr val="accent2"/>
              </a:buClr>
              <a:buFont typeface="Tahoma" pitchFamily="34" charset="0"/>
              <a:buChar char="•"/>
            </a:pPr>
            <a:r>
              <a:rPr lang="en-US" dirty="0" smtClean="0">
                <a:solidFill>
                  <a:schemeClr val="accent2"/>
                </a:solidFill>
              </a:rPr>
              <a:t>Moves consumer from benefits to personal value</a:t>
            </a:r>
          </a:p>
          <a:p>
            <a:pPr marL="457200" indent="-457200">
              <a:buClr>
                <a:schemeClr val="accent2"/>
              </a:buClr>
              <a:buFont typeface="Tahoma" pitchFamily="34" charset="0"/>
              <a:buChar char="•"/>
            </a:pPr>
            <a:r>
              <a:rPr lang="en-US" dirty="0" smtClean="0">
                <a:solidFill>
                  <a:schemeClr val="accent2"/>
                </a:solidFill>
              </a:rPr>
              <a:t>Links attributes – benefits – personal values</a:t>
            </a:r>
          </a:p>
          <a:p>
            <a:pPr marL="457200" indent="-457200">
              <a:buClr>
                <a:schemeClr val="accent2"/>
              </a:buClr>
              <a:buFont typeface="Tahoma" pitchFamily="34" charset="0"/>
              <a:buChar char="•"/>
            </a:pPr>
            <a:r>
              <a:rPr lang="en-US" dirty="0" smtClean="0">
                <a:solidFill>
                  <a:schemeClr val="accent2"/>
                </a:solidFill>
              </a:rPr>
              <a:t>Associated with attitude change</a:t>
            </a:r>
          </a:p>
          <a:p>
            <a:pPr marL="457200" indent="-457200">
              <a:buClr>
                <a:schemeClr val="accent2"/>
              </a:buClr>
              <a:buFont typeface="Tahoma" pitchFamily="34" charset="0"/>
              <a:buChar char="•"/>
            </a:pPr>
            <a:r>
              <a:rPr lang="en-US" dirty="0" smtClean="0">
                <a:solidFill>
                  <a:schemeClr val="accent2"/>
                </a:solidFill>
              </a:rPr>
              <a:t>Ads need powerful leverage points</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1_Default Design">
  <a:themeElements>
    <a:clrScheme name="Custom 7">
      <a:dk1>
        <a:srgbClr val="000000"/>
      </a:dk1>
      <a:lt1>
        <a:srgbClr val="FFFFFF"/>
      </a:lt1>
      <a:dk2>
        <a:srgbClr val="000000"/>
      </a:dk2>
      <a:lt2>
        <a:srgbClr val="FFFFFF"/>
      </a:lt2>
      <a:accent1>
        <a:srgbClr val="FFC000"/>
      </a:accent1>
      <a:accent2>
        <a:srgbClr val="0000FF"/>
      </a:accent2>
      <a:accent3>
        <a:srgbClr val="0000FF"/>
      </a:accent3>
      <a:accent4>
        <a:srgbClr val="000000"/>
      </a:accent4>
      <a:accent5>
        <a:srgbClr val="FF0000"/>
      </a:accent5>
      <a:accent6>
        <a:srgbClr val="0000E7"/>
      </a:accent6>
      <a:hlink>
        <a:srgbClr val="CC00CC"/>
      </a:hlink>
      <a:folHlink>
        <a:srgbClr val="C0C0C0"/>
      </a:folHlink>
    </a:clrScheme>
    <a:fontScheme name="Default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6600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4556</TotalTime>
  <Words>1525</Words>
  <Application>Microsoft Office PowerPoint</Application>
  <PresentationFormat>On-screen Show (4:3)</PresentationFormat>
  <Paragraphs>229</Paragraphs>
  <Slides>25</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Tahoma</vt:lpstr>
      <vt:lpstr>Wingdings</vt:lpstr>
      <vt:lpstr>1_Default Design</vt:lpstr>
      <vt:lpstr>Advertising Design: Theoretical Frameworks and Types of Appeals</vt:lpstr>
      <vt:lpstr>Adweek Media and Harris Interactive Survey</vt:lpstr>
      <vt:lpstr>Chapter Overview</vt:lpstr>
      <vt:lpstr>Creative Brief</vt:lpstr>
      <vt:lpstr>Hierarchy of Effects Model</vt:lpstr>
      <vt:lpstr>Means-End Chain</vt:lpstr>
      <vt:lpstr>Personal Values</vt:lpstr>
      <vt:lpstr>Means-End Theory</vt:lpstr>
      <vt:lpstr>Leverage Points</vt:lpstr>
      <vt:lpstr>Means-End Chain</vt:lpstr>
      <vt:lpstr>Slide 11</vt:lpstr>
      <vt:lpstr>Advertising Appeals</vt:lpstr>
      <vt:lpstr>Fear Appeal</vt:lpstr>
      <vt:lpstr>Humor Appeal</vt:lpstr>
      <vt:lpstr>Sex Appeal</vt:lpstr>
      <vt:lpstr>Sex Appeal</vt:lpstr>
      <vt:lpstr>Sex Appeal Nudity or Partial Nudity</vt:lpstr>
      <vt:lpstr>Sensuality Approaches</vt:lpstr>
      <vt:lpstr>Are Sex Appeals Effective?</vt:lpstr>
      <vt:lpstr>Disadvantages of Sex Appeals</vt:lpstr>
      <vt:lpstr>Sex Appeals in International Advertising</vt:lpstr>
      <vt:lpstr>Music Appeal</vt:lpstr>
      <vt:lpstr>Rational Appeal</vt:lpstr>
      <vt:lpstr>Emotional Appeal</vt:lpstr>
      <vt:lpstr>Scarcity Appeal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dc:creator>
  <cp:lastModifiedBy>R Vitale</cp:lastModifiedBy>
  <cp:revision>248</cp:revision>
  <dcterms:created xsi:type="dcterms:W3CDTF">2002-11-18T05:23:22Z</dcterms:created>
  <dcterms:modified xsi:type="dcterms:W3CDTF">2014-09-30T15:41:52Z</dcterms:modified>
</cp:coreProperties>
</file>