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9" r:id="rId1"/>
  </p:sldMasterIdLst>
  <p:notesMasterIdLst>
    <p:notesMasterId r:id="rId29"/>
  </p:notesMasterIdLst>
  <p:handoutMasterIdLst>
    <p:handoutMasterId r:id="rId30"/>
  </p:handoutMasterIdLst>
  <p:sldIdLst>
    <p:sldId id="371" r:id="rId2"/>
    <p:sldId id="346" r:id="rId3"/>
    <p:sldId id="420" r:id="rId4"/>
    <p:sldId id="421" r:id="rId5"/>
    <p:sldId id="374" r:id="rId6"/>
    <p:sldId id="439" r:id="rId7"/>
    <p:sldId id="432" r:id="rId8"/>
    <p:sldId id="422" r:id="rId9"/>
    <p:sldId id="375" r:id="rId10"/>
    <p:sldId id="423" r:id="rId11"/>
    <p:sldId id="440" r:id="rId12"/>
    <p:sldId id="415" r:id="rId13"/>
    <p:sldId id="416" r:id="rId14"/>
    <p:sldId id="425" r:id="rId15"/>
    <p:sldId id="426" r:id="rId16"/>
    <p:sldId id="433" r:id="rId17"/>
    <p:sldId id="384" r:id="rId18"/>
    <p:sldId id="438" r:id="rId19"/>
    <p:sldId id="436" r:id="rId20"/>
    <p:sldId id="437" r:id="rId21"/>
    <p:sldId id="388" r:id="rId22"/>
    <p:sldId id="428" r:id="rId23"/>
    <p:sldId id="386" r:id="rId24"/>
    <p:sldId id="429" r:id="rId25"/>
    <p:sldId id="409" r:id="rId26"/>
    <p:sldId id="410" r:id="rId27"/>
    <p:sldId id="430" r:id="rId28"/>
  </p:sldIdLst>
  <p:sldSz cx="9144000" cy="6858000" type="screen4x3"/>
  <p:notesSz cx="6858000" cy="9144000"/>
  <p:embeddedFontLst>
    <p:embeddedFont>
      <p:font typeface="Tahoma" pitchFamily="34" charset="0"/>
      <p:regular r:id="rId31"/>
      <p:bold r:id="rId32"/>
    </p:embeddedFont>
  </p:embeddedFont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FFFF00"/>
    <a:srgbClr val="FF6600"/>
    <a:srgbClr val="000099"/>
    <a:srgbClr val="008000"/>
    <a:srgbClr val="A50021"/>
    <a:srgbClr val="00CC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17" autoAdjust="0"/>
    <p:restoredTop sz="98046" autoAdjust="0"/>
  </p:normalViewPr>
  <p:slideViewPr>
    <p:cSldViewPr showGuides="1">
      <p:cViewPr>
        <p:scale>
          <a:sx n="64" d="100"/>
          <a:sy n="64" d="100"/>
        </p:scale>
        <p:origin x="-586" y="-3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204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5"/>
  <c:chart>
    <c:autoTitleDeleted val="1"/>
    <c:view3D>
      <c:rotX val="30"/>
      <c:perspective val="30"/>
    </c:view3D>
    <c:plotArea>
      <c:layout/>
      <c:pie3DChart>
        <c:varyColors val="1"/>
        <c:ser>
          <c:idx val="0"/>
          <c:order val="0"/>
          <c:tx>
            <c:strRef>
              <c:f>Sheet1!$B$1</c:f>
              <c:strCache>
                <c:ptCount val="1"/>
                <c:pt idx="0">
                  <c:v>Column1</c:v>
                </c:pt>
              </c:strCache>
            </c:strRef>
          </c:tx>
          <c:dLbls>
            <c:txPr>
              <a:bodyPr/>
              <a:lstStyle/>
              <a:p>
                <a:pPr>
                  <a:defRPr sz="2000" b="1">
                    <a:solidFill>
                      <a:schemeClr val="accent2"/>
                    </a:solidFill>
                  </a:defRPr>
                </a:pPr>
                <a:endParaRPr lang="en-US"/>
              </a:p>
            </c:txPr>
            <c:showPercent val="1"/>
            <c:showLeaderLines val="1"/>
          </c:dLbls>
          <c:cat>
            <c:strRef>
              <c:f>Sheet1!$A$2:$A$4</c:f>
              <c:strCache>
                <c:ptCount val="3"/>
                <c:pt idx="0">
                  <c:v>Media Buy</c:v>
                </c:pt>
                <c:pt idx="1">
                  <c:v>Creative Work</c:v>
                </c:pt>
                <c:pt idx="2">
                  <c:v>Ad Production</c:v>
                </c:pt>
              </c:strCache>
            </c:strRef>
          </c:cat>
          <c:val>
            <c:numRef>
              <c:f>Sheet1!$B$2:$B$4</c:f>
              <c:numCache>
                <c:formatCode>General</c:formatCode>
                <c:ptCount val="3"/>
                <c:pt idx="0">
                  <c:v>75</c:v>
                </c:pt>
                <c:pt idx="1">
                  <c:v>15</c:v>
                </c:pt>
                <c:pt idx="2">
                  <c:v>10</c:v>
                </c:pt>
              </c:numCache>
            </c:numRef>
          </c:val>
        </c:ser>
        <c:dLbls>
          <c:showPercent val="1"/>
        </c:dLbls>
      </c:pie3DChart>
    </c:plotArea>
    <c:legend>
      <c:legendPos val="t"/>
      <c:layout/>
      <c:txPr>
        <a:bodyPr/>
        <a:lstStyle/>
        <a:p>
          <a:pPr>
            <a:defRPr sz="2000" b="1">
              <a:solidFill>
                <a:schemeClr val="accent2"/>
              </a:solidFill>
            </a:defRPr>
          </a:pPr>
          <a:endParaRPr lang="en-US"/>
        </a:p>
      </c:txPr>
    </c:legend>
    <c:plotVisOnly val="1"/>
  </c:chart>
  <c:spPr>
    <a:ln>
      <a:no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2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2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72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83BF50-6262-408B-B6B1-FF4224E7E65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9ECBFD-26E0-4828-B461-B0C3792DC84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8895E4C-D7AC-42B4-9F88-C9D1537E40BB}" type="slidenum">
              <a:rPr lang="en-US" smtClean="0"/>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The first</a:t>
            </a:r>
            <a:r>
              <a:rPr lang="en-US" baseline="0" dirty="0" smtClean="0"/>
              <a:t> step in advertising management is conducting research. If an advertising agency is used, then it is the responsibility of the agency to conduct this research so they understand the customer. What are the key benefits customers derive from the product? Consumers buy benefits, not attributes, so it is important to think in those terms, i.e. what does this product do for customers, how does it help them? </a:t>
            </a:r>
            <a:r>
              <a:rPr lang="en-US" b="1" baseline="0" dirty="0" smtClean="0"/>
              <a:t>Product-specific research</a:t>
            </a:r>
            <a:r>
              <a:rPr lang="en-US" baseline="0" dirty="0" smtClean="0"/>
              <a:t> involves identifying the key selling points of a product and the desirable features. To develop an advertising campaign, the creative staff should understand the product. </a:t>
            </a:r>
            <a:r>
              <a:rPr lang="en-US" b="1" baseline="0" dirty="0" smtClean="0"/>
              <a:t>Customer-oriented research </a:t>
            </a:r>
            <a:r>
              <a:rPr lang="en-US" baseline="0" dirty="0" smtClean="0"/>
              <a:t>focuses on the users of the product and how, when, and why the product is used. Researchers can use approaches based in anthropology, sociology, and psychology. A common method used by agencies for customer-oriented research is the focus group.</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 primary goal of advertising is to build brand image, to enhance</a:t>
            </a:r>
            <a:r>
              <a:rPr lang="en-US" baseline="0" dirty="0" smtClean="0">
                <a:latin typeface="Arial" charset="0"/>
              </a:rPr>
              <a:t> a brand’s equity with consumers. The process begins with brand awareness. If consumers are not aware of a brand, then brand image advertising can’t succeed. Brand awareness and brand image is especially important in modified rebuy situations because companies may not always seek every qualified bidder. Successful brands possess two characteristics. </a:t>
            </a:r>
            <a:r>
              <a:rPr lang="en-US" b="1" baseline="0" dirty="0" smtClean="0">
                <a:latin typeface="Arial" charset="0"/>
              </a:rPr>
              <a:t>Top-of-mind</a:t>
            </a:r>
            <a:r>
              <a:rPr lang="en-US" b="0" baseline="0" dirty="0" smtClean="0">
                <a:latin typeface="Arial" charset="0"/>
              </a:rPr>
              <a:t> are the brands a consumer mentions first when asked about brands in a particular product category. </a:t>
            </a:r>
            <a:r>
              <a:rPr lang="en-US" b="1" baseline="0" dirty="0" smtClean="0">
                <a:latin typeface="Arial" charset="0"/>
              </a:rPr>
              <a:t>Top choice</a:t>
            </a:r>
            <a:r>
              <a:rPr lang="en-US" b="0" baseline="0" dirty="0" smtClean="0">
                <a:latin typeface="Arial" charset="0"/>
              </a:rPr>
              <a:t> is the brand within a product category that consumers prefer the most. To be top choice requires top-of-mind. Brand equity leads to top-of-mind and top choice.</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Advertising is often used to support other marketing efforts. It</a:t>
            </a:r>
            <a:r>
              <a:rPr lang="en-US" baseline="0" dirty="0" smtClean="0">
                <a:latin typeface="Arial" charset="0"/>
              </a:rPr>
              <a:t> can be used as the framework for a consumer promotion, such as for this coupon offer for Del Monte. It can be used by retailers in newspaper ads to support special sales or products that are marked down. When ads are combined with other marketing efforts into a larger,  more integrated effort revolving around a promotional theme, the program is called a </a:t>
            </a:r>
            <a:r>
              <a:rPr lang="en-US" b="1" baseline="0" dirty="0" smtClean="0">
                <a:latin typeface="Arial" charset="0"/>
              </a:rPr>
              <a:t>promotional campaign</a:t>
            </a:r>
            <a:r>
              <a:rPr lang="en-US" b="0" baseline="0" dirty="0" smtClean="0">
                <a:latin typeface="Arial" charset="0"/>
              </a:rPr>
              <a:t>.</a:t>
            </a:r>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Advertising can be used to encourage action</a:t>
            </a:r>
            <a:r>
              <a:rPr lang="en-US" baseline="0" dirty="0" smtClean="0">
                <a:latin typeface="Arial" charset="0"/>
              </a:rPr>
              <a:t> of some type. The action does not necessarily have to be to make a purchase. It can encourage consumers (or businesses) to make an inquiry, to access a Web site for further information, to visit a retail outlet, or to send an e-mail or make a telephone call. The goal is to encourage the individual to do something rather than passively observe the ad. Call-to-action advertising is used often in business-to-business advertising to solicit inquiries from other businesses.</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One of the challenging tasks of advertising management is to pick the media that will be used. More information about</a:t>
            </a:r>
            <a:r>
              <a:rPr lang="en-US" baseline="0" dirty="0" smtClean="0">
                <a:latin typeface="Arial" charset="0"/>
              </a:rPr>
              <a:t> this process will be presented in Chapters 8 and 9. But, at this point, it is important to realize that to pick the right combination of media requires understanding the media habits of the target market then matching that with the audience characteristics of each media. This process is used in business-to-business media as well as in consumer media. Because of the importance of placing ads in the right media, companies are now involving media companies at an earlier stage of the ad development process rather than after the campaign has already been completed. </a:t>
            </a:r>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Constraints are things advertising</a:t>
            </a:r>
            <a:r>
              <a:rPr lang="en-US" baseline="0" dirty="0" smtClean="0"/>
              <a:t> can’t say or do, or things that must be included in ads. For some products, there are legal and mandatory restrictions that must be included. For drugs, companies must tell consumers about all of the possible side effects. For tobacco products there must be a warning from the Surgeon General. Companies may have other constraints, such as the logo must appear in all ads, or the logo must be in a specific color or shape. Disclaimers may also be included in ads, or warranty statements. Most of the constraints are either legal requirements or company-imposed requirements to protect from lawsuits.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65225" y="695325"/>
            <a:ext cx="4527550" cy="3395663"/>
          </a:xfrm>
          <a:ln/>
        </p:spPr>
      </p:sp>
      <p:sp>
        <p:nvSpPr>
          <p:cNvPr id="209923" name="Rectangle 3"/>
          <p:cNvSpPr>
            <a:spLocks noGrp="1" noChangeArrowheads="1"/>
          </p:cNvSpPr>
          <p:nvPr>
            <p:ph type="body" idx="1"/>
          </p:nvPr>
        </p:nvSpPr>
        <p:spPr>
          <a:xfrm>
            <a:off x="914400" y="4322763"/>
            <a:ext cx="5029200" cy="4167187"/>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5222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Approximately 62% of advertising budgets</a:t>
            </a:r>
            <a:r>
              <a:rPr lang="en-US" baseline="0" dirty="0" smtClean="0">
                <a:latin typeface="Arial" charset="0"/>
              </a:rPr>
              <a:t> are spent outside of the United States. The two major differences are the process of selecting an agency and the preparation needed for an international advertising campaign. Preplanning will also vary across countries. When developing global ad campaigns, you have to pay close attention to language and culture differences. Translating to another language is not sufficient. Media selection also varies in other countries. The mix that is used in the U.S. is not the same as it would be in Japan, Peru, Spain, or Germany.</a:t>
            </a:r>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0963"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This graphic presents an overview</a:t>
            </a:r>
            <a:r>
              <a:rPr lang="en-US" baseline="0" dirty="0" smtClean="0">
                <a:latin typeface="Arial" charset="0"/>
              </a:rPr>
              <a:t> of the advertising design process. It begins with developing advertising strategy (Chapter 5). Then it proceeds to choosing an appropriate appeal (Chapter 6), an executional framework (Chapter 7), and the message strategy (Chapter 7). The last decision is the media selection (Chapter 8). But notice, the choice of media impacts the advertising design process.</a:t>
            </a: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1987"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The </a:t>
            </a:r>
            <a:r>
              <a:rPr lang="en-US" b="1" dirty="0" smtClean="0">
                <a:latin typeface="Arial" charset="0"/>
              </a:rPr>
              <a:t>message</a:t>
            </a:r>
            <a:r>
              <a:rPr lang="en-US" b="1" baseline="0" dirty="0" smtClean="0">
                <a:latin typeface="Arial" charset="0"/>
              </a:rPr>
              <a:t> theme</a:t>
            </a:r>
            <a:r>
              <a:rPr lang="en-US" b="0" baseline="0" dirty="0" smtClean="0">
                <a:latin typeface="Arial" charset="0"/>
              </a:rPr>
              <a:t> is an outline of the key idea(s) the advertising campaign wants to convey to its audience. A </a:t>
            </a:r>
            <a:r>
              <a:rPr lang="en-US" b="1" baseline="0" dirty="0" smtClean="0">
                <a:latin typeface="Arial" charset="0"/>
              </a:rPr>
              <a:t>leverage point</a:t>
            </a:r>
            <a:r>
              <a:rPr lang="en-US" b="0" baseline="0" dirty="0" smtClean="0">
                <a:latin typeface="Arial" charset="0"/>
              </a:rPr>
              <a:t> is the key element in the advertising that taps into, or activates, a consumer’s personal value system. The </a:t>
            </a:r>
            <a:r>
              <a:rPr lang="en-US" b="1" baseline="0" dirty="0" smtClean="0">
                <a:latin typeface="Arial" charset="0"/>
              </a:rPr>
              <a:t>appeal</a:t>
            </a:r>
            <a:r>
              <a:rPr lang="en-US" b="0" baseline="0" dirty="0" smtClean="0">
                <a:latin typeface="Arial" charset="0"/>
              </a:rPr>
              <a:t> is the approach used to design the advertisement that attracts attention or presents information to the audience. The </a:t>
            </a:r>
            <a:r>
              <a:rPr lang="en-US" b="1" baseline="0" dirty="0" smtClean="0">
                <a:latin typeface="Arial" charset="0"/>
              </a:rPr>
              <a:t>executional framework</a:t>
            </a:r>
            <a:r>
              <a:rPr lang="en-US" b="0" baseline="0" dirty="0" smtClean="0">
                <a:latin typeface="Arial" charset="0"/>
              </a:rPr>
              <a:t> explains how the message will be delivered.</a:t>
            </a:r>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Advertising is still a major</a:t>
            </a:r>
            <a:r>
              <a:rPr lang="en-US" baseline="0" dirty="0" smtClean="0">
                <a:latin typeface="Arial" charset="0"/>
              </a:rPr>
              <a:t> component of integrated marketing. In terms of total marketing expenditures, advertising represents about 41% of the total.  But, the role of advertising varies. In consumer marketing, advertising tends to be an important component. In business-to-business markets, it often serves the supporting role. There will also be variance within major sectors. For instance, some consumer product companies will place a greater emphasis on other forms of marketing and use very little advertising. For others, it may be just the opposite. </a:t>
            </a: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The Oscar Mayer IMC Campaign</a:t>
            </a:r>
            <a:r>
              <a:rPr lang="en-US" baseline="0" dirty="0" smtClean="0">
                <a:latin typeface="Arial" charset="0"/>
              </a:rPr>
              <a:t> is an excellent illustration of how advertising fits into an overall integrated marketing campaign entitled “It Doesn’t Get Better Than This.”  Television advertising was an important part of the initial launch of the campaign at the Golden Globe Awards. Video advertising was developed as well as print ads. These various forms of advertising were integrated with package redesign, a PR launch, digital and consumer generated content for online, and local events involving the Wienermobile.</a:t>
            </a: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301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Companies have to decide whether</a:t>
            </a:r>
            <a:r>
              <a:rPr lang="en-US" baseline="0" dirty="0" smtClean="0">
                <a:latin typeface="Arial" charset="0"/>
              </a:rPr>
              <a:t> they will do the advertising work in-house or obtain an outside advertising agency. Each has advantages. With an in-house staff, normally costs are lower. It is easier to ensure a consistent brand message across campaigns and across various products within the company. In-house staff has a better understanding of the product and the mission of the company. They usually will work closer with the CEO. With in-house, from creative to production is normally faster since the company has direct control of the employees. There is also a lower turnover in the creative team, which provides greater consistency across campaigns. Outside agencies offer some advantages. Costs may be lower if the in-house team lacks the expertise and a lot of time and effort is wasted in doing the work. Outside agencies have greater expertise and an outsider’s perspective. Both can be extremely valuable in generating fresh ideas and creating effective campaigns. With agencies, firms may have access to some of the top talent. While it may cost more to use an agency, the superior work produced is normally worth the price.</a:t>
            </a: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4035"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Once criteria have been set, it is time to contact</a:t>
            </a:r>
            <a:r>
              <a:rPr lang="en-US" baseline="0" dirty="0" smtClean="0">
                <a:latin typeface="Arial" charset="0"/>
              </a:rPr>
              <a:t> agencies or send out a request for proposals (RFP). The company should next screen the initial list of agencies and delete any that do not meet the criteria set forth.  From the list that remains, references should be requested. Other information that might be obtained is retention rates and reasons for switching. Most agencies post a list of clients on their websites so it is easy to contact some of these companies to learn more about how the agency works with them. Once the list has been narrowed down to 2 or 3, it is time to ask for a creative pitch (or shootout). Agencies are given a specific problem to address. Creative pitches are expensive for agencies, so companies need to be serious about an agency if it requests a pitch. From the creative pitches, the company should select the agency that offers the best plan.</a:t>
            </a:r>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65225" y="695325"/>
            <a:ext cx="4527550" cy="3395663"/>
          </a:xfrm>
          <a:prstGeom prst="rect">
            <a:avLst/>
          </a:prstGeom>
          <a:noFill/>
          <a:ln>
            <a:solidFill>
              <a:srgbClr val="000000"/>
            </a:solidFill>
            <a:miter lim="800000"/>
            <a:headEnd/>
            <a:tailEnd/>
          </a:ln>
        </p:spPr>
      </p:sp>
      <p:sp>
        <p:nvSpPr>
          <p:cNvPr id="48131" name="Rectangle 3"/>
          <p:cNvSpPr>
            <a:spLocks noGrp="1" noChangeArrowheads="1"/>
          </p:cNvSpPr>
          <p:nvPr>
            <p:ph type="body" idx="1"/>
          </p:nvPr>
        </p:nvSpPr>
        <p:spPr bwMode="auto">
          <a:xfrm>
            <a:off x="914400" y="4321975"/>
            <a:ext cx="5029200" cy="4167619"/>
          </a:xfrm>
          <a:prstGeom prst="rect">
            <a:avLst/>
          </a:prstGeom>
          <a:noFill/>
          <a:ln>
            <a:miter lim="800000"/>
            <a:headEnd/>
            <a:tailEnd/>
          </a:ln>
        </p:spPr>
        <p:txBody>
          <a:bodyPr/>
          <a:lstStyle/>
          <a:p>
            <a:r>
              <a:rPr lang="en-US" dirty="0" smtClean="0">
                <a:latin typeface="Arial" charset="0"/>
              </a:rPr>
              <a:t>Advertising campaign</a:t>
            </a:r>
            <a:r>
              <a:rPr lang="en-US" baseline="0" dirty="0" smtClean="0">
                <a:latin typeface="Arial" charset="0"/>
              </a:rPr>
              <a:t> management involves these five steps. It doesn’t matter if the work is done in-house or with an external agency, the same steps need to be followed to ensure a successful advertising campaign.</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2878"/>
            <a:ext cx="5486400" cy="4114558"/>
          </a:xfrm>
          <a:prstGeom prst="rect">
            <a:avLst/>
          </a:prstGeom>
        </p:spPr>
        <p:txBody>
          <a:bodyPr>
            <a:normAutofit/>
          </a:bodyPr>
          <a:lstStyle/>
          <a:p>
            <a:r>
              <a:rPr lang="en-US" dirty="0" smtClean="0"/>
              <a:t>The first</a:t>
            </a:r>
            <a:r>
              <a:rPr lang="en-US" baseline="0" dirty="0" smtClean="0"/>
              <a:t> step in advertising management is conducting research. If an advertising agency is used, then it is the responsibility of the agency to conduct this research so they understand the customer. What are the key benefits customers derive from the product? Consumers buy benefits, not attributes, so it is important to think in those terms, i.e. what does this product do for customers, how does it help them? </a:t>
            </a:r>
            <a:r>
              <a:rPr lang="en-US" b="1" baseline="0" dirty="0" smtClean="0"/>
              <a:t>Product-specific research</a:t>
            </a:r>
            <a:r>
              <a:rPr lang="en-US" baseline="0" dirty="0" smtClean="0"/>
              <a:t> involves identifying the key selling points of a product and the desirable features. To develop an advertising campaign, the creative staff should understand the product. </a:t>
            </a:r>
            <a:r>
              <a:rPr lang="en-US" b="1" baseline="0" dirty="0" smtClean="0"/>
              <a:t>Customer-oriented research </a:t>
            </a:r>
            <a:r>
              <a:rPr lang="en-US" baseline="0" dirty="0" smtClean="0"/>
              <a:t>focuses on the users of the product and how, when, and why the product is used. Researchers can use approaches based in anthropology, sociology, and psychology. A common method used by agencies for customer-oriented research is the focus group.</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76200"/>
            <a:ext cx="9144000" cy="6995160"/>
          </a:xfrm>
          <a:prstGeom prst="rect">
            <a:avLst/>
          </a:prstGeom>
          <a:solidFill>
            <a:srgbClr val="000099"/>
          </a:solidFill>
          <a:ln w="38100">
            <a:noFill/>
            <a:miter lim="800000"/>
            <a:headEnd/>
            <a:tailEnd/>
          </a:ln>
        </p:spPr>
        <p:txBody>
          <a:bodyPr wrap="none" anchor="ctr"/>
          <a:lstStyle/>
          <a:p>
            <a:pPr algn="ctr">
              <a:defRPr/>
            </a:pPr>
            <a:endParaRPr lang="en-US" dirty="0">
              <a:solidFill>
                <a:srgbClr val="CC0000"/>
              </a:solidFill>
            </a:endParaRPr>
          </a:p>
        </p:txBody>
      </p:sp>
      <p:sp>
        <p:nvSpPr>
          <p:cNvPr id="1034" name="Rectangle 10"/>
          <p:cNvSpPr>
            <a:spLocks noChangeArrowheads="1"/>
          </p:cNvSpPr>
          <p:nvPr/>
        </p:nvSpPr>
        <p:spPr bwMode="auto">
          <a:xfrm>
            <a:off x="152400" y="121920"/>
            <a:ext cx="8823960" cy="6583680"/>
          </a:xfrm>
          <a:prstGeom prst="rect">
            <a:avLst/>
          </a:prstGeom>
          <a:solidFill>
            <a:schemeClr val="bg1"/>
          </a:solidFill>
          <a:ln w="76200">
            <a:noFill/>
            <a:miter lim="800000"/>
            <a:headEnd/>
            <a:tailEnd/>
          </a:ln>
          <a:effectLst/>
        </p:spPr>
        <p:txBody>
          <a:bodyPr wrap="none" anchor="ctr"/>
          <a:lstStyle/>
          <a:p>
            <a:pPr>
              <a:defRPr/>
            </a:pPr>
            <a:endParaRPr lang="en-US" dirty="0"/>
          </a:p>
        </p:txBody>
      </p:sp>
      <p:sp>
        <p:nvSpPr>
          <p:cNvPr id="307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3077" name="Rectangle 3"/>
          <p:cNvSpPr>
            <a:spLocks noGrp="1" noChangeArrowheads="1"/>
          </p:cNvSpPr>
          <p:nvPr>
            <p:ph type="body" idx="1"/>
          </p:nvPr>
        </p:nvSpPr>
        <p:spPr bwMode="auto">
          <a:xfrm>
            <a:off x="838200" y="2057400"/>
            <a:ext cx="7620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 id="2147483734"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ahoma" pitchFamily="34" charset="0"/>
        </a:defRPr>
      </a:lvl2pPr>
      <a:lvl3pPr algn="ctr" rtl="0" eaLnBrk="0" fontAlgn="base" hangingPunct="0">
        <a:spcBef>
          <a:spcPct val="0"/>
        </a:spcBef>
        <a:spcAft>
          <a:spcPct val="0"/>
        </a:spcAft>
        <a:defRPr sz="4800" b="1">
          <a:solidFill>
            <a:schemeClr val="tx2"/>
          </a:solidFill>
          <a:latin typeface="Tahoma" pitchFamily="34" charset="0"/>
        </a:defRPr>
      </a:lvl3pPr>
      <a:lvl4pPr algn="ctr" rtl="0" eaLnBrk="0" fontAlgn="base" hangingPunct="0">
        <a:spcBef>
          <a:spcPct val="0"/>
        </a:spcBef>
        <a:spcAft>
          <a:spcPct val="0"/>
        </a:spcAft>
        <a:defRPr sz="4800" b="1">
          <a:solidFill>
            <a:schemeClr val="tx2"/>
          </a:solidFill>
          <a:latin typeface="Tahoma" pitchFamily="34" charset="0"/>
        </a:defRPr>
      </a:lvl4pPr>
      <a:lvl5pPr algn="ctr" rtl="0" eaLnBrk="0" fontAlgn="base" hangingPunct="0">
        <a:spcBef>
          <a:spcPct val="0"/>
        </a:spcBef>
        <a:spcAft>
          <a:spcPct val="0"/>
        </a:spcAft>
        <a:defRPr sz="4800" b="1">
          <a:solidFill>
            <a:schemeClr val="tx2"/>
          </a:solidFill>
          <a:latin typeface="Tahoma" pitchFamily="34" charset="0"/>
        </a:defRPr>
      </a:lvl5pPr>
      <a:lvl6pPr marL="457200" algn="ctr" rtl="0" fontAlgn="base">
        <a:spcBef>
          <a:spcPct val="0"/>
        </a:spcBef>
        <a:spcAft>
          <a:spcPct val="0"/>
        </a:spcAft>
        <a:defRPr sz="4800" b="1">
          <a:solidFill>
            <a:schemeClr val="tx2"/>
          </a:solidFill>
          <a:latin typeface="Tahoma" pitchFamily="34" charset="0"/>
        </a:defRPr>
      </a:lvl6pPr>
      <a:lvl7pPr marL="914400" algn="ctr" rtl="0" fontAlgn="base">
        <a:spcBef>
          <a:spcPct val="0"/>
        </a:spcBef>
        <a:spcAft>
          <a:spcPct val="0"/>
        </a:spcAft>
        <a:defRPr sz="4800" b="1">
          <a:solidFill>
            <a:schemeClr val="tx2"/>
          </a:solidFill>
          <a:latin typeface="Tahoma" pitchFamily="34" charset="0"/>
        </a:defRPr>
      </a:lvl7pPr>
      <a:lvl8pPr marL="1371600" algn="ctr" rtl="0" fontAlgn="base">
        <a:spcBef>
          <a:spcPct val="0"/>
        </a:spcBef>
        <a:spcAft>
          <a:spcPct val="0"/>
        </a:spcAft>
        <a:defRPr sz="4800" b="1">
          <a:solidFill>
            <a:schemeClr val="tx2"/>
          </a:solidFill>
          <a:latin typeface="Tahoma" pitchFamily="34" charset="0"/>
        </a:defRPr>
      </a:lvl8pPr>
      <a:lvl9pPr marL="1828800" algn="ctr" rtl="0" fontAlgn="base">
        <a:spcBef>
          <a:spcPct val="0"/>
        </a:spcBef>
        <a:spcAft>
          <a:spcPct val="0"/>
        </a:spcAft>
        <a:defRPr sz="4800" b="1">
          <a:solidFill>
            <a:schemeClr val="tx2"/>
          </a:solidFill>
          <a:latin typeface="Tahoma" pitchFamily="34" charset="0"/>
        </a:defRPr>
      </a:lvl9pPr>
    </p:titleStyle>
    <p:bodyStyle>
      <a:lvl1pPr marL="342900" indent="-342900" algn="l" rtl="0" eaLnBrk="0" fontAlgn="base" hangingPunct="0">
        <a:spcBef>
          <a:spcPct val="10000"/>
        </a:spcBef>
        <a:spcAft>
          <a:spcPct val="0"/>
        </a:spcAft>
        <a:buClr>
          <a:srgbClr val="000099"/>
        </a:buClr>
        <a:buChar char="•"/>
        <a:tabLst>
          <a:tab pos="0" algn="l"/>
        </a:tabLst>
        <a:defRPr sz="3200" b="1">
          <a:solidFill>
            <a:srgbClr val="000099"/>
          </a:solidFill>
          <a:latin typeface="+mn-lt"/>
          <a:ea typeface="+mn-ea"/>
          <a:cs typeface="+mn-cs"/>
        </a:defRPr>
      </a:lvl1pPr>
      <a:lvl2pPr marL="742950" indent="-285750" algn="l" rtl="0" eaLnBrk="0" fontAlgn="base" hangingPunct="0">
        <a:spcBef>
          <a:spcPct val="10000"/>
        </a:spcBef>
        <a:spcAft>
          <a:spcPct val="0"/>
        </a:spcAft>
        <a:buClr>
          <a:srgbClr val="000099"/>
        </a:buClr>
        <a:buFont typeface="Wingdings" pitchFamily="2" charset="2"/>
        <a:buChar char="§"/>
        <a:tabLst>
          <a:tab pos="0" algn="l"/>
        </a:tabLst>
        <a:defRPr sz="2800" b="1">
          <a:solidFill>
            <a:srgbClr val="000099"/>
          </a:solidFill>
          <a:latin typeface="+mn-lt"/>
        </a:defRPr>
      </a:lvl2pPr>
      <a:lvl3pPr marL="11430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3pPr>
      <a:lvl4pPr marL="16002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4pPr>
      <a:lvl5pPr marL="2057400" indent="-228600" algn="l" rtl="0" eaLnBrk="0" fontAlgn="base" hangingPunct="0">
        <a:spcBef>
          <a:spcPct val="5000"/>
        </a:spcBef>
        <a:spcAft>
          <a:spcPct val="0"/>
        </a:spcAft>
        <a:buClr>
          <a:srgbClr val="000099"/>
        </a:buClr>
        <a:buChar char="»"/>
        <a:tabLst>
          <a:tab pos="0" algn="l"/>
        </a:tabLst>
        <a:defRPr sz="2400" b="1">
          <a:solidFill>
            <a:schemeClr val="tx1"/>
          </a:solidFill>
          <a:latin typeface="+mn-lt"/>
        </a:defRPr>
      </a:lvl5pPr>
      <a:lvl6pPr marL="2514600" indent="-228600" algn="l" rtl="0" fontAlgn="base">
        <a:spcBef>
          <a:spcPct val="5000"/>
        </a:spcBef>
        <a:spcAft>
          <a:spcPct val="0"/>
        </a:spcAft>
        <a:buClr>
          <a:srgbClr val="000099"/>
        </a:buClr>
        <a:buChar char="»"/>
        <a:tabLst>
          <a:tab pos="0" algn="l"/>
        </a:tabLst>
        <a:defRPr sz="2400" b="1">
          <a:solidFill>
            <a:schemeClr val="tx1"/>
          </a:solidFill>
          <a:latin typeface="+mn-lt"/>
        </a:defRPr>
      </a:lvl6pPr>
      <a:lvl7pPr marL="2971800" indent="-228600" algn="l" rtl="0" fontAlgn="base">
        <a:spcBef>
          <a:spcPct val="5000"/>
        </a:spcBef>
        <a:spcAft>
          <a:spcPct val="0"/>
        </a:spcAft>
        <a:buClr>
          <a:srgbClr val="000099"/>
        </a:buClr>
        <a:buChar char="»"/>
        <a:tabLst>
          <a:tab pos="0" algn="l"/>
        </a:tabLst>
        <a:defRPr sz="2400" b="1">
          <a:solidFill>
            <a:schemeClr val="tx1"/>
          </a:solidFill>
          <a:latin typeface="+mn-lt"/>
        </a:defRPr>
      </a:lvl7pPr>
      <a:lvl8pPr marL="3429000" indent="-228600" algn="l" rtl="0" fontAlgn="base">
        <a:spcBef>
          <a:spcPct val="5000"/>
        </a:spcBef>
        <a:spcAft>
          <a:spcPct val="0"/>
        </a:spcAft>
        <a:buClr>
          <a:srgbClr val="000099"/>
        </a:buClr>
        <a:buChar char="»"/>
        <a:tabLst>
          <a:tab pos="0" algn="l"/>
        </a:tabLst>
        <a:defRPr sz="2400" b="1">
          <a:solidFill>
            <a:schemeClr val="tx1"/>
          </a:solidFill>
          <a:latin typeface="+mn-lt"/>
        </a:defRPr>
      </a:lvl8pPr>
      <a:lvl9pPr marL="3886200" indent="-228600" algn="l" rtl="0" fontAlgn="base">
        <a:spcBef>
          <a:spcPct val="5000"/>
        </a:spcBef>
        <a:spcAft>
          <a:spcPct val="0"/>
        </a:spcAft>
        <a:buClr>
          <a:srgbClr val="000099"/>
        </a:buClr>
        <a:buChar char="»"/>
        <a:tabLst>
          <a:tab pos="0" algn="l"/>
        </a:tabLst>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dage.com/print?article_id1367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leoburnett.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grey.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1295400"/>
            <a:ext cx="7772400" cy="2133600"/>
          </a:xfrm>
          <a:noFill/>
        </p:spPr>
        <p:txBody>
          <a:bodyPr/>
          <a:lstStyle/>
          <a:p>
            <a:r>
              <a:rPr lang="en-US" sz="6000" dirty="0">
                <a:solidFill>
                  <a:schemeClr val="accent2"/>
                </a:solidFill>
              </a:rPr>
              <a:t>Advertising Management</a:t>
            </a:r>
          </a:p>
        </p:txBody>
      </p:sp>
      <p:sp>
        <p:nvSpPr>
          <p:cNvPr id="13315" name="Rectangle 3"/>
          <p:cNvSpPr>
            <a:spLocks noGrp="1" noChangeArrowheads="1"/>
          </p:cNvSpPr>
          <p:nvPr>
            <p:ph type="subTitle" idx="4294967295"/>
          </p:nvPr>
        </p:nvSpPr>
        <p:spPr>
          <a:xfrm>
            <a:off x="0" y="4038600"/>
            <a:ext cx="9144000" cy="838200"/>
          </a:xfrm>
        </p:spPr>
        <p:txBody>
          <a:bodyPr>
            <a:normAutofit/>
          </a:bodyPr>
          <a:lstStyle/>
          <a:p>
            <a:pPr marL="0" indent="0" algn="ctr">
              <a:buFontTx/>
              <a:buNone/>
            </a:pPr>
            <a:r>
              <a:rPr lang="en-US" sz="4800" dirty="0">
                <a:solidFill>
                  <a:srgbClr val="FF0000"/>
                </a:solidFill>
              </a:rPr>
              <a:t>Chapter 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 name="Content Placeholder 4"/>
          <p:cNvSpPr>
            <a:spLocks noGrp="1"/>
          </p:cNvSpPr>
          <p:nvPr>
            <p:ph idx="1"/>
          </p:nvPr>
        </p:nvSpPr>
        <p:spPr>
          <a:xfrm>
            <a:off x="457200" y="2514600"/>
            <a:ext cx="4114800" cy="2971800"/>
          </a:xfrm>
        </p:spPr>
        <p:txBody>
          <a:bodyPr/>
          <a:lstStyle/>
          <a:p>
            <a:pPr>
              <a:buClr>
                <a:schemeClr val="accent2"/>
              </a:buClr>
              <a:buFont typeface="Arial" pitchFamily="34" charset="0"/>
              <a:buChar char="•"/>
            </a:pPr>
            <a:r>
              <a:rPr lang="en-US" sz="2400" dirty="0" smtClean="0">
                <a:solidFill>
                  <a:schemeClr val="accent2"/>
                </a:solidFill>
              </a:rPr>
              <a:t>Lower costs</a:t>
            </a:r>
          </a:p>
          <a:p>
            <a:pPr>
              <a:buClr>
                <a:schemeClr val="accent2"/>
              </a:buClr>
              <a:buFont typeface="Arial" pitchFamily="34" charset="0"/>
              <a:buChar char="•"/>
            </a:pPr>
            <a:r>
              <a:rPr lang="en-US" sz="2400" dirty="0" smtClean="0">
                <a:solidFill>
                  <a:schemeClr val="accent2"/>
                </a:solidFill>
              </a:rPr>
              <a:t>Consistent message</a:t>
            </a:r>
          </a:p>
          <a:p>
            <a:pPr>
              <a:buClr>
                <a:schemeClr val="accent2"/>
              </a:buClr>
              <a:buFont typeface="Arial" pitchFamily="34" charset="0"/>
              <a:buChar char="•"/>
            </a:pPr>
            <a:r>
              <a:rPr lang="en-US" sz="2400" dirty="0" smtClean="0">
                <a:solidFill>
                  <a:schemeClr val="accent2"/>
                </a:solidFill>
              </a:rPr>
              <a:t>Better understanding of product and mission</a:t>
            </a:r>
          </a:p>
          <a:p>
            <a:pPr>
              <a:buClr>
                <a:schemeClr val="accent2"/>
              </a:buClr>
              <a:buFont typeface="Arial" pitchFamily="34" charset="0"/>
              <a:buChar char="•"/>
            </a:pPr>
            <a:r>
              <a:rPr lang="en-US" sz="2400" dirty="0" smtClean="0">
                <a:solidFill>
                  <a:schemeClr val="accent2"/>
                </a:solidFill>
              </a:rPr>
              <a:t>Faster</a:t>
            </a:r>
          </a:p>
          <a:p>
            <a:pPr>
              <a:buClr>
                <a:schemeClr val="accent2"/>
              </a:buClr>
              <a:buFont typeface="Arial" pitchFamily="34" charset="0"/>
              <a:buChar char="•"/>
            </a:pPr>
            <a:r>
              <a:rPr lang="en-US" sz="2400" dirty="0" smtClean="0">
                <a:solidFill>
                  <a:schemeClr val="accent2"/>
                </a:solidFill>
              </a:rPr>
              <a:t>Lower turnover rate in the creative team</a:t>
            </a:r>
          </a:p>
        </p:txBody>
      </p:sp>
      <p:sp>
        <p:nvSpPr>
          <p:cNvPr id="11" name="Content Placeholder 5"/>
          <p:cNvSpPr txBox="1">
            <a:spLocks/>
          </p:cNvSpPr>
          <p:nvPr/>
        </p:nvSpPr>
        <p:spPr>
          <a:xfrm>
            <a:off x="4572000" y="2743200"/>
            <a:ext cx="4038600" cy="20574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accent2"/>
              </a:buClr>
              <a:buSzPct val="100000"/>
              <a:buFont typeface="Arial" pitchFamily="34" charset="0"/>
              <a:buChar char="•"/>
              <a:tabLst/>
              <a:defRPr/>
            </a:pPr>
            <a:r>
              <a:rPr kumimoji="0" lang="en-US" b="1" i="0" u="none" strike="noStrike" kern="0" cap="none" spc="0" normalizeH="0" baseline="0" noProof="0" dirty="0" smtClean="0">
                <a:ln>
                  <a:noFill/>
                </a:ln>
                <a:solidFill>
                  <a:schemeClr val="accent2"/>
                </a:solidFill>
                <a:effectLst/>
                <a:uLnTx/>
                <a:uFillTx/>
                <a:latin typeface="+mn-lt"/>
                <a:ea typeface="+mn-ea"/>
                <a:cs typeface="+mn-cs"/>
              </a:rPr>
              <a:t>Reduce fixed costs</a:t>
            </a:r>
            <a:endParaRPr kumimoji="0" lang="en-US"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00000"/>
              <a:buFont typeface="Arial" pitchFamily="34" charset="0"/>
              <a:buChar char="•"/>
              <a:tabLst/>
              <a:defRPr/>
            </a:pPr>
            <a:r>
              <a:rPr kumimoji="0" lang="en-US" b="1" i="0" u="none" strike="noStrike" kern="0" cap="none" spc="0" normalizeH="0" baseline="0" noProof="0" dirty="0" smtClean="0">
                <a:ln>
                  <a:noFill/>
                </a:ln>
                <a:solidFill>
                  <a:schemeClr val="accent2"/>
                </a:solidFill>
                <a:effectLst/>
                <a:uLnTx/>
                <a:uFillTx/>
                <a:latin typeface="+mn-lt"/>
                <a:ea typeface="+mn-ea"/>
                <a:cs typeface="+mn-cs"/>
              </a:rPr>
              <a:t>Greater </a:t>
            </a:r>
            <a:r>
              <a:rPr kumimoji="0" lang="en-US" b="1" i="0" u="none" strike="noStrike" kern="0" cap="none" spc="0" normalizeH="0" baseline="0" noProof="0" dirty="0" smtClean="0">
                <a:ln>
                  <a:noFill/>
                </a:ln>
                <a:solidFill>
                  <a:schemeClr val="accent2"/>
                </a:solidFill>
                <a:effectLst/>
                <a:uLnTx/>
                <a:uFillTx/>
                <a:latin typeface="+mn-lt"/>
                <a:ea typeface="+mn-ea"/>
                <a:cs typeface="+mn-cs"/>
              </a:rPr>
              <a:t>expertise</a:t>
            </a:r>
          </a:p>
          <a:p>
            <a:pPr marL="342900" marR="0" lvl="0" indent="-342900" algn="l" defTabSz="914400" rtl="0" eaLnBrk="0" fontAlgn="base" latinLnBrk="0" hangingPunct="0">
              <a:lnSpc>
                <a:spcPct val="100000"/>
              </a:lnSpc>
              <a:spcBef>
                <a:spcPct val="20000"/>
              </a:spcBef>
              <a:spcAft>
                <a:spcPct val="0"/>
              </a:spcAft>
              <a:buClr>
                <a:schemeClr val="accent2"/>
              </a:buClr>
              <a:buSzPct val="100000"/>
              <a:buFont typeface="Arial" pitchFamily="34" charset="0"/>
              <a:buChar char="•"/>
              <a:tabLst/>
              <a:defRPr/>
            </a:pPr>
            <a:r>
              <a:rPr kumimoji="0" lang="en-US" b="1" i="0" u="none" strike="noStrike" kern="0" cap="none" spc="0" normalizeH="0" baseline="0" noProof="0" dirty="0" smtClean="0">
                <a:ln>
                  <a:noFill/>
                </a:ln>
                <a:solidFill>
                  <a:schemeClr val="accent2"/>
                </a:solidFill>
                <a:effectLst/>
                <a:uLnTx/>
                <a:uFillTx/>
                <a:latin typeface="+mn-lt"/>
                <a:ea typeface="+mn-ea"/>
                <a:cs typeface="+mn-cs"/>
              </a:rPr>
              <a:t>Outsider’s </a:t>
            </a:r>
            <a:r>
              <a:rPr kumimoji="0" lang="en-US" b="1" i="0" u="none" strike="noStrike" kern="0" cap="none" spc="0" normalizeH="0" baseline="0" noProof="0" dirty="0" smtClean="0">
                <a:ln>
                  <a:noFill/>
                </a:ln>
                <a:solidFill>
                  <a:schemeClr val="accent2"/>
                </a:solidFill>
                <a:effectLst/>
                <a:uLnTx/>
                <a:uFillTx/>
                <a:latin typeface="+mn-lt"/>
                <a:ea typeface="+mn-ea"/>
                <a:cs typeface="+mn-cs"/>
              </a:rPr>
              <a:t>perspective</a:t>
            </a:r>
            <a:endParaRPr kumimoji="0" lang="en-US"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Pct val="100000"/>
              <a:buFont typeface="Arial" pitchFamily="34" charset="0"/>
              <a:buChar char="•"/>
              <a:tabLst/>
              <a:defRPr/>
            </a:pPr>
            <a:r>
              <a:rPr kumimoji="0" lang="en-US" b="1" i="0" u="none" strike="noStrike" kern="0" cap="none" spc="0" normalizeH="0" baseline="0" noProof="0" dirty="0" smtClean="0">
                <a:ln>
                  <a:noFill/>
                </a:ln>
                <a:solidFill>
                  <a:schemeClr val="accent2"/>
                </a:solidFill>
                <a:effectLst/>
                <a:uLnTx/>
                <a:uFillTx/>
                <a:latin typeface="+mn-lt"/>
                <a:ea typeface="+mn-ea"/>
                <a:cs typeface="+mn-cs"/>
              </a:rPr>
              <a:t>Access to top talent</a:t>
            </a:r>
          </a:p>
        </p:txBody>
      </p:sp>
      <p:sp>
        <p:nvSpPr>
          <p:cNvPr id="12" name="TextBox 6"/>
          <p:cNvSpPr txBox="1">
            <a:spLocks noChangeArrowheads="1"/>
          </p:cNvSpPr>
          <p:nvPr/>
        </p:nvSpPr>
        <p:spPr bwMode="auto">
          <a:xfrm>
            <a:off x="1143000" y="6122987"/>
            <a:ext cx="7848600" cy="430213"/>
          </a:xfrm>
          <a:prstGeom prst="rect">
            <a:avLst/>
          </a:prstGeom>
          <a:noFill/>
          <a:ln w="9525">
            <a:noFill/>
            <a:miter lim="800000"/>
            <a:headEnd/>
            <a:tailEnd/>
          </a:ln>
        </p:spPr>
        <p:txBody>
          <a:bodyPr wrap="square">
            <a:spAutoFit/>
          </a:bodyPr>
          <a:lstStyle/>
          <a:p>
            <a:r>
              <a:rPr lang="en-US" sz="1050" dirty="0"/>
              <a:t>Source: Adapted from Rupal Parekh, “Thinking of Pulling a CareerBuilder? Pros and Cons of Bringing an Account In-House,” </a:t>
            </a:r>
            <a:r>
              <a:rPr lang="en-US" sz="1050" i="1" dirty="0"/>
              <a:t>Advertising Age</a:t>
            </a:r>
            <a:r>
              <a:rPr lang="en-US" sz="1050" dirty="0"/>
              <a:t>, </a:t>
            </a:r>
            <a:r>
              <a:rPr lang="en-US" sz="1050" dirty="0">
                <a:hlinkClick r:id="rId3"/>
              </a:rPr>
              <a:t>http://adage.com/print?article_id136701</a:t>
            </a:r>
            <a:r>
              <a:rPr lang="en-US" sz="1050" dirty="0"/>
              <a:t>, May 18, 2009</a:t>
            </a:r>
          </a:p>
        </p:txBody>
      </p:sp>
      <p:sp>
        <p:nvSpPr>
          <p:cNvPr id="13" name="TextBox 12"/>
          <p:cNvSpPr txBox="1"/>
          <p:nvPr/>
        </p:nvSpPr>
        <p:spPr>
          <a:xfrm>
            <a:off x="1143000" y="1915180"/>
            <a:ext cx="2438400" cy="523220"/>
          </a:xfrm>
          <a:prstGeom prst="rect">
            <a:avLst/>
          </a:prstGeom>
          <a:noFill/>
        </p:spPr>
        <p:txBody>
          <a:bodyPr wrap="square">
            <a:spAutoFit/>
          </a:bodyPr>
          <a:lstStyle/>
          <a:p>
            <a:pPr>
              <a:defRPr/>
            </a:pPr>
            <a:r>
              <a:rPr lang="en-US" sz="2800" b="1" u="sng" dirty="0" smtClean="0">
                <a:solidFill>
                  <a:srgbClr val="00B050"/>
                </a:solidFill>
                <a:latin typeface="+mn-lt"/>
              </a:rPr>
              <a:t>In-House </a:t>
            </a:r>
            <a:endParaRPr lang="en-US" sz="2800" b="1" u="sng" dirty="0">
              <a:solidFill>
                <a:srgbClr val="00B050"/>
              </a:solidFill>
              <a:latin typeface="+mn-lt"/>
            </a:endParaRPr>
          </a:p>
        </p:txBody>
      </p:sp>
      <p:sp>
        <p:nvSpPr>
          <p:cNvPr id="14" name="TextBox 13"/>
          <p:cNvSpPr txBox="1"/>
          <p:nvPr/>
        </p:nvSpPr>
        <p:spPr>
          <a:xfrm>
            <a:off x="5105400" y="1905000"/>
            <a:ext cx="3280479" cy="523220"/>
          </a:xfrm>
          <a:prstGeom prst="rect">
            <a:avLst/>
          </a:prstGeom>
          <a:noFill/>
        </p:spPr>
        <p:txBody>
          <a:bodyPr wrap="square">
            <a:spAutoFit/>
          </a:bodyPr>
          <a:lstStyle/>
          <a:p>
            <a:pPr>
              <a:defRPr/>
            </a:pPr>
            <a:r>
              <a:rPr lang="en-US" sz="2800" b="1" u="sng" dirty="0" smtClean="0">
                <a:solidFill>
                  <a:srgbClr val="00B050"/>
                </a:solidFill>
                <a:latin typeface="+mn-lt"/>
              </a:rPr>
              <a:t>Outside Agency</a:t>
            </a:r>
            <a:endParaRPr lang="en-US" sz="2800" b="1" u="sng" dirty="0">
              <a:solidFill>
                <a:srgbClr val="00B050"/>
              </a:solidFill>
              <a:latin typeface="+mn-lt"/>
            </a:endParaRPr>
          </a:p>
        </p:txBody>
      </p:sp>
      <p:sp>
        <p:nvSpPr>
          <p:cNvPr id="18" name="Text Box 27"/>
          <p:cNvSpPr txBox="1">
            <a:spLocks noChangeArrowheads="1"/>
          </p:cNvSpPr>
          <p:nvPr/>
        </p:nvSpPr>
        <p:spPr bwMode="auto">
          <a:xfrm>
            <a:off x="6096000" y="5257800"/>
            <a:ext cx="2133600" cy="400110"/>
          </a:xfrm>
          <a:prstGeom prst="rect">
            <a:avLst/>
          </a:prstGeom>
          <a:noFill/>
          <a:ln w="12700">
            <a:noFill/>
            <a:miter lim="800000"/>
            <a:headEnd type="none" w="sm" len="sm"/>
            <a:tailEnd type="none" w="sm" len="sm"/>
          </a:ln>
        </p:spPr>
        <p:txBody>
          <a:bodyPr wrap="square">
            <a:spAutoFit/>
          </a:bodyPr>
          <a:lstStyle/>
          <a:p>
            <a:pPr algn="ctr"/>
            <a:r>
              <a:rPr lang="en-US" sz="2000" i="1" dirty="0">
                <a:solidFill>
                  <a:schemeClr val="accent2"/>
                </a:solidFill>
              </a:rPr>
              <a:t>F I </a:t>
            </a:r>
            <a:r>
              <a:rPr lang="en-US" sz="2000" i="1" dirty="0" smtClean="0">
                <a:solidFill>
                  <a:schemeClr val="accent2"/>
                </a:solidFill>
              </a:rPr>
              <a:t>G. </a:t>
            </a:r>
            <a:r>
              <a:rPr lang="en-US" sz="2000" i="1" dirty="0">
                <a:solidFill>
                  <a:schemeClr val="accent2"/>
                </a:solidFill>
              </a:rPr>
              <a:t>5 </a:t>
            </a:r>
            <a:r>
              <a:rPr lang="en-US" sz="2000" i="1" dirty="0" smtClean="0">
                <a:solidFill>
                  <a:schemeClr val="accent2"/>
                </a:solidFill>
              </a:rPr>
              <a:t>. 4</a:t>
            </a:r>
            <a:endParaRPr lang="en-US" sz="2000" i="1" dirty="0">
              <a:solidFill>
                <a:schemeClr val="accent2"/>
              </a:solidFill>
            </a:endParaRPr>
          </a:p>
        </p:txBody>
      </p:sp>
      <p:sp>
        <p:nvSpPr>
          <p:cNvPr id="19" name="Rectangle 28"/>
          <p:cNvSpPr>
            <a:spLocks noChangeArrowheads="1"/>
          </p:cNvSpPr>
          <p:nvPr/>
        </p:nvSpPr>
        <p:spPr bwMode="auto">
          <a:xfrm>
            <a:off x="304800" y="274820"/>
            <a:ext cx="8549640" cy="914400"/>
          </a:xfrm>
          <a:prstGeom prst="rect">
            <a:avLst/>
          </a:prstGeom>
          <a:noFill/>
          <a:ln w="9525">
            <a:noFill/>
            <a:miter lim="800000"/>
            <a:headEnd/>
            <a:tailEnd/>
          </a:ln>
        </p:spPr>
        <p:txBody>
          <a:bodyPr lIns="92075" tIns="46038" rIns="92075" bIns="46038" anchor="ctr"/>
          <a:lstStyle/>
          <a:p>
            <a:pPr algn="ctr" eaLnBrk="0" hangingPunct="0"/>
            <a:r>
              <a:rPr lang="en-US" sz="4000" b="1" dirty="0" smtClean="0">
                <a:solidFill>
                  <a:schemeClr val="accent2"/>
                </a:solidFill>
              </a:rPr>
              <a:t>In-House versus Outside Agency</a:t>
            </a:r>
            <a:endParaRPr lang="en-US" sz="4000"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152400" y="122420"/>
            <a:ext cx="8839200" cy="10668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4" name="Rectangle 2"/>
          <p:cNvSpPr>
            <a:spLocks noGrp="1" noChangeArrowheads="1"/>
          </p:cNvSpPr>
          <p:nvPr>
            <p:ph type="title"/>
          </p:nvPr>
        </p:nvSpPr>
        <p:spPr>
          <a:xfrm>
            <a:off x="533400" y="198620"/>
            <a:ext cx="8001000" cy="990600"/>
          </a:xfrm>
          <a:noFill/>
        </p:spPr>
        <p:txBody>
          <a:bodyPr/>
          <a:lstStyle/>
          <a:p>
            <a:r>
              <a:rPr lang="en-US" sz="4000" dirty="0" smtClean="0">
                <a:solidFill>
                  <a:schemeClr val="accent2"/>
                </a:solidFill>
              </a:rPr>
              <a:t>Choosing an Agency</a:t>
            </a:r>
          </a:p>
        </p:txBody>
      </p:sp>
      <p:sp>
        <p:nvSpPr>
          <p:cNvPr id="10" name="Rectangle 3"/>
          <p:cNvSpPr txBox="1">
            <a:spLocks noChangeArrowheads="1"/>
          </p:cNvSpPr>
          <p:nvPr/>
        </p:nvSpPr>
        <p:spPr bwMode="auto">
          <a:xfrm>
            <a:off x="876300" y="1371600"/>
            <a:ext cx="73914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2"/>
              </a:buClr>
              <a:buSzTx/>
              <a:buFont typeface="Tahoma" pitchFamily="34" charset="0"/>
              <a:buChar char="•"/>
              <a:tabLst/>
              <a:defRPr/>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Screen </a:t>
            </a:r>
            <a:r>
              <a:rPr lang="en-US" sz="2800" b="1" kern="0" dirty="0" smtClean="0">
                <a:solidFill>
                  <a:schemeClr val="accent2"/>
                </a:solidFill>
                <a:latin typeface="+mn-lt"/>
              </a:rPr>
              <a:t>initial list of agencies</a:t>
            </a:r>
            <a:endParaRPr kumimoji="0" lang="en-US" sz="2800" b="1" i="0" u="none" strike="noStrike" kern="0" cap="none" spc="0" normalizeH="0" baseline="0" noProof="0" dirty="0" smtClean="0">
              <a:ln>
                <a:noFill/>
              </a:ln>
              <a:solidFill>
                <a:schemeClr val="accent2"/>
              </a:solidFill>
              <a:effectLst/>
              <a:uLnTx/>
              <a:uFillTx/>
              <a:latin typeface="+mn-lt"/>
              <a:ea typeface="+mn-ea"/>
              <a:cs typeface="+mn-cs"/>
            </a:endParaRPr>
          </a:p>
          <a:p>
            <a:pPr marL="800100" lvl="1" indent="-342900" eaLnBrk="0" hangingPunct="0">
              <a:spcBef>
                <a:spcPts val="400"/>
              </a:spcBef>
              <a:buClr>
                <a:schemeClr val="accent2"/>
              </a:buClr>
              <a:buFont typeface="Wingdings" pitchFamily="2" charset="2"/>
              <a:buChar char="§"/>
              <a:defRPr/>
            </a:pPr>
            <a:r>
              <a:rPr kumimoji="0" lang="en-US" b="1" i="0" u="none" strike="noStrike" kern="0" cap="none" spc="0" normalizeH="0" baseline="0" noProof="0" dirty="0" smtClean="0">
                <a:ln>
                  <a:noFill/>
                </a:ln>
                <a:solidFill>
                  <a:schemeClr val="accent2"/>
                </a:solidFill>
                <a:effectLst/>
                <a:uLnTx/>
                <a:uFillTx/>
                <a:latin typeface="+mn-lt"/>
                <a:ea typeface="+mn-ea"/>
                <a:cs typeface="+mn-cs"/>
              </a:rPr>
              <a:t>Reference requests</a:t>
            </a:r>
          </a:p>
          <a:p>
            <a:pPr marL="1257300" lvl="2" indent="-342900" eaLnBrk="0" hangingPunct="0">
              <a:spcBef>
                <a:spcPts val="400"/>
              </a:spcBef>
              <a:buClr>
                <a:schemeClr val="accent2"/>
              </a:buClr>
              <a:buFont typeface="Wingdings" pitchFamily="2" charset="2"/>
              <a:buChar char="§"/>
            </a:pPr>
            <a:r>
              <a:rPr kumimoji="0" lang="en-US" b="1" i="0" u="none" strike="noStrike" kern="0" cap="none" spc="0" normalizeH="0" baseline="0" noProof="0" dirty="0" smtClean="0">
                <a:ln>
                  <a:noFill/>
                </a:ln>
                <a:solidFill>
                  <a:schemeClr val="accent2"/>
                </a:solidFill>
                <a:effectLst/>
                <a:uLnTx/>
                <a:uFillTx/>
                <a:latin typeface="+mn-lt"/>
                <a:ea typeface="+mn-ea"/>
                <a:cs typeface="+mn-cs"/>
              </a:rPr>
              <a:t>Retention</a:t>
            </a:r>
            <a:r>
              <a:rPr kumimoji="0" lang="en-US" b="1" i="0" u="none" strike="noStrike" kern="0" cap="none" spc="0" normalizeH="0" noProof="0" dirty="0" smtClean="0">
                <a:ln>
                  <a:noFill/>
                </a:ln>
                <a:solidFill>
                  <a:schemeClr val="accent2"/>
                </a:solidFill>
                <a:effectLst/>
                <a:uLnTx/>
                <a:uFillTx/>
                <a:latin typeface="+mn-lt"/>
                <a:ea typeface="+mn-ea"/>
                <a:cs typeface="+mn-cs"/>
              </a:rPr>
              <a:t> rate</a:t>
            </a:r>
          </a:p>
          <a:p>
            <a:pPr marL="1257300" lvl="2" indent="-342900" eaLnBrk="0" hangingPunct="0">
              <a:spcBef>
                <a:spcPts val="400"/>
              </a:spcBef>
              <a:buClr>
                <a:schemeClr val="accent2"/>
              </a:buClr>
              <a:buFont typeface="Wingdings" pitchFamily="2" charset="2"/>
              <a:buChar char="§"/>
            </a:pPr>
            <a:r>
              <a:rPr lang="en-US" b="1" kern="0" baseline="0" dirty="0" smtClean="0">
                <a:solidFill>
                  <a:schemeClr val="accent2"/>
                </a:solidFill>
                <a:latin typeface="+mn-lt"/>
              </a:rPr>
              <a:t>Reason</a:t>
            </a:r>
            <a:r>
              <a:rPr lang="en-US" b="1" kern="0" dirty="0">
                <a:solidFill>
                  <a:schemeClr val="accent2"/>
                </a:solidFill>
                <a:latin typeface="+mn-lt"/>
              </a:rPr>
              <a:t> </a:t>
            </a:r>
            <a:r>
              <a:rPr lang="en-US" b="1" kern="0" dirty="0" smtClean="0">
                <a:solidFill>
                  <a:schemeClr val="accent2"/>
                </a:solidFill>
                <a:latin typeface="+mn-lt"/>
              </a:rPr>
              <a:t>for switching agencies</a:t>
            </a:r>
            <a:endParaRPr kumimoji="0" lang="en-US"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accent2"/>
              </a:buClr>
              <a:buSzTx/>
              <a:buFont typeface="Tahoma" pitchFamily="34" charset="0"/>
              <a:buChar char="•"/>
              <a:tabLst/>
              <a:defRPr/>
            </a:pPr>
            <a:r>
              <a:rPr lang="en-US" sz="2800" b="1" kern="0" dirty="0" smtClean="0">
                <a:solidFill>
                  <a:schemeClr val="accent2"/>
                </a:solidFill>
                <a:latin typeface="+mn-lt"/>
              </a:rPr>
              <a:t>Creative pitch</a:t>
            </a:r>
          </a:p>
          <a:p>
            <a:pPr marL="800100" lvl="1" indent="-342900" eaLnBrk="0" hangingPunct="0">
              <a:spcBef>
                <a:spcPct val="20000"/>
              </a:spcBef>
              <a:buClr>
                <a:schemeClr val="accent2"/>
              </a:buClr>
              <a:buFont typeface="Wingdings" pitchFamily="2" charset="2"/>
              <a:buChar char="§"/>
            </a:pPr>
            <a:r>
              <a:rPr lang="en-US" b="1" kern="0" dirty="0" smtClean="0">
                <a:solidFill>
                  <a:schemeClr val="accent2"/>
                </a:solidFill>
                <a:latin typeface="+mn-lt"/>
              </a:rPr>
              <a:t>Shootout</a:t>
            </a:r>
          </a:p>
          <a:p>
            <a:pPr marL="800100" lvl="1" indent="-342900" eaLnBrk="0" hangingPunct="0">
              <a:spcBef>
                <a:spcPct val="20000"/>
              </a:spcBef>
              <a:buClr>
                <a:schemeClr val="accent2"/>
              </a:buClr>
              <a:buFont typeface="Wingdings" pitchFamily="2" charset="2"/>
              <a:buChar char="§"/>
            </a:pPr>
            <a:r>
              <a:rPr lang="en-US" b="1" kern="0" dirty="0" smtClean="0">
                <a:solidFill>
                  <a:schemeClr val="accent2"/>
                </a:solidFill>
                <a:latin typeface="+mn-lt"/>
              </a:rPr>
              <a:t>2 to 3 finalists</a:t>
            </a:r>
          </a:p>
          <a:p>
            <a:pPr marL="800100" lvl="1" indent="-342900" eaLnBrk="0" hangingPunct="0">
              <a:spcBef>
                <a:spcPct val="20000"/>
              </a:spcBef>
              <a:buClr>
                <a:schemeClr val="accent2"/>
              </a:buClr>
              <a:buFont typeface="Wingdings" pitchFamily="2" charset="2"/>
              <a:buChar char="§"/>
            </a:pPr>
            <a:r>
              <a:rPr lang="en-US" b="1" kern="0" dirty="0" smtClean="0">
                <a:solidFill>
                  <a:schemeClr val="accent2"/>
                </a:solidFill>
                <a:latin typeface="+mn-lt"/>
              </a:rPr>
              <a:t>Specific problem/situation</a:t>
            </a:r>
          </a:p>
          <a:p>
            <a:pPr marL="800100" lvl="1" indent="-342900" eaLnBrk="0" hangingPunct="0">
              <a:spcBef>
                <a:spcPct val="20000"/>
              </a:spcBef>
              <a:buClr>
                <a:schemeClr val="accent2"/>
              </a:buClr>
              <a:buFont typeface="Wingdings" pitchFamily="2" charset="2"/>
              <a:buChar char="§"/>
            </a:pPr>
            <a:r>
              <a:rPr lang="en-US" b="1" kern="0" dirty="0" smtClean="0">
                <a:solidFill>
                  <a:schemeClr val="accent2"/>
                </a:solidFill>
                <a:latin typeface="+mn-lt"/>
              </a:rPr>
              <a:t>Expensive for agencies</a:t>
            </a:r>
          </a:p>
          <a:p>
            <a:pPr marL="342900" marR="0" lvl="0" indent="-342900" algn="l" defTabSz="914400" rtl="0" eaLnBrk="0" fontAlgn="base" latinLnBrk="0" hangingPunct="0">
              <a:lnSpc>
                <a:spcPct val="100000"/>
              </a:lnSpc>
              <a:spcBef>
                <a:spcPct val="20000"/>
              </a:spcBef>
              <a:spcAft>
                <a:spcPct val="0"/>
              </a:spcAft>
              <a:buClr>
                <a:schemeClr val="accent2"/>
              </a:buClr>
              <a:buSzTx/>
              <a:buFont typeface="Tahoma" pitchFamily="34" charset="0"/>
              <a:buChar char="•"/>
              <a:tabLst/>
              <a:defRPr/>
            </a:pPr>
            <a:r>
              <a:rPr kumimoji="0" lang="en-US" sz="2800" b="1" i="0" u="none" strike="noStrike" kern="0" cap="none" spc="0" normalizeH="0" baseline="0" noProof="0" dirty="0" smtClean="0">
                <a:ln>
                  <a:noFill/>
                </a:ln>
                <a:solidFill>
                  <a:schemeClr val="accent2"/>
                </a:solidFill>
                <a:effectLst/>
                <a:uLnTx/>
                <a:uFillTx/>
                <a:latin typeface="+mn-lt"/>
                <a:ea typeface="+mn-ea"/>
                <a:cs typeface="+mn-cs"/>
              </a:rPr>
              <a:t>Agency</a:t>
            </a:r>
            <a:r>
              <a:rPr lang="en-US" sz="2800" b="1" kern="0" dirty="0">
                <a:solidFill>
                  <a:schemeClr val="accent2"/>
                </a:solidFill>
                <a:latin typeface="+mn-lt"/>
              </a:rPr>
              <a:t> </a:t>
            </a:r>
            <a:r>
              <a:rPr lang="en-US" sz="2800" b="1" kern="0" dirty="0" smtClean="0">
                <a:solidFill>
                  <a:schemeClr val="accent2"/>
                </a:solidFill>
                <a:latin typeface="+mn-lt"/>
              </a:rPr>
              <a:t>selection</a:t>
            </a:r>
            <a:endParaRPr kumimoji="0" lang="en-US" sz="2800" b="1" i="0" u="none" strike="noStrike" kern="0" cap="none" spc="0" normalizeH="0" baseline="0" noProof="0" dirty="0" smtClean="0">
              <a:ln>
                <a:noFill/>
              </a:ln>
              <a:solidFill>
                <a:schemeClr val="accent2"/>
              </a:solidFill>
              <a:effectLst/>
              <a:uLnTx/>
              <a:uFillTx/>
              <a:latin typeface="+mn-lt"/>
              <a:ea typeface="+mn-ea"/>
              <a:cs typeface="+mn-cs"/>
            </a:endParaRPr>
          </a:p>
        </p:txBody>
      </p:sp>
      <p:sp>
        <p:nvSpPr>
          <p:cNvPr id="11" name="Left Arrow 10"/>
          <p:cNvSpPr/>
          <p:nvPr/>
        </p:nvSpPr>
        <p:spPr>
          <a:xfrm>
            <a:off x="3505200" y="3688830"/>
            <a:ext cx="978408" cy="3810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21187" name="Text Box 2"/>
          <p:cNvSpPr txBox="1">
            <a:spLocks noChangeArrowheads="1"/>
          </p:cNvSpPr>
          <p:nvPr/>
        </p:nvSpPr>
        <p:spPr bwMode="auto">
          <a:xfrm>
            <a:off x="381000" y="1630362"/>
            <a:ext cx="8458200" cy="579438"/>
          </a:xfrm>
          <a:prstGeom prst="rect">
            <a:avLst/>
          </a:prstGeom>
          <a:noFill/>
          <a:ln w="12700">
            <a:noFill/>
            <a:miter lim="800000"/>
            <a:headEnd type="none" w="sm" len="sm"/>
            <a:tailEnd type="none" w="sm" len="sm"/>
          </a:ln>
        </p:spPr>
        <p:txBody>
          <a:bodyPr>
            <a:spAutoFit/>
          </a:bodyPr>
          <a:lstStyle/>
          <a:p>
            <a:pPr eaLnBrk="0" hangingPunct="0"/>
            <a:r>
              <a:rPr lang="en-US" sz="2800" b="1" u="sng" dirty="0">
                <a:solidFill>
                  <a:srgbClr val="00B050"/>
                </a:solidFill>
              </a:rPr>
              <a:t>Leo Burnett Co.</a:t>
            </a:r>
            <a:r>
              <a:rPr lang="en-US" sz="3200" b="1" dirty="0">
                <a:solidFill>
                  <a:srgbClr val="00B050"/>
                </a:solidFill>
              </a:rPr>
              <a:t> </a:t>
            </a:r>
            <a:r>
              <a:rPr lang="en-US" sz="2000" b="1" dirty="0">
                <a:solidFill>
                  <a:schemeClr val="accent2"/>
                </a:solidFill>
              </a:rPr>
              <a:t>agencies do not serve competing firms.</a:t>
            </a:r>
          </a:p>
        </p:txBody>
      </p:sp>
      <p:sp>
        <p:nvSpPr>
          <p:cNvPr id="221188" name="Text Box 3"/>
          <p:cNvSpPr txBox="1">
            <a:spLocks noChangeArrowheads="1"/>
          </p:cNvSpPr>
          <p:nvPr/>
        </p:nvSpPr>
        <p:spPr bwMode="auto">
          <a:xfrm>
            <a:off x="838200" y="5851525"/>
            <a:ext cx="3625850" cy="396875"/>
          </a:xfrm>
          <a:prstGeom prst="rect">
            <a:avLst/>
          </a:prstGeom>
          <a:noFill/>
          <a:ln w="12700">
            <a:noFill/>
            <a:miter lim="800000"/>
            <a:headEnd type="none" w="sm" len="sm"/>
            <a:tailEnd type="none" w="sm" len="sm"/>
          </a:ln>
        </p:spPr>
        <p:txBody>
          <a:bodyPr wrap="none">
            <a:spAutoFit/>
          </a:bodyPr>
          <a:lstStyle/>
          <a:p>
            <a:pPr eaLnBrk="0" hangingPunct="0"/>
            <a:r>
              <a:rPr lang="en-US" sz="2000" b="1">
                <a:solidFill>
                  <a:srgbClr val="000099"/>
                </a:solidFill>
                <a:latin typeface="Arial" charset="0"/>
              </a:rPr>
              <a:t>Source</a:t>
            </a:r>
            <a:r>
              <a:rPr lang="en-US" sz="2000">
                <a:solidFill>
                  <a:srgbClr val="000099"/>
                </a:solidFill>
                <a:latin typeface="Arial" charset="0"/>
              </a:rPr>
              <a:t>:</a:t>
            </a:r>
            <a:r>
              <a:rPr lang="en-US" sz="2000">
                <a:solidFill>
                  <a:schemeClr val="bg1"/>
                </a:solidFill>
                <a:latin typeface="Arial" charset="0"/>
              </a:rPr>
              <a:t> </a:t>
            </a:r>
            <a:r>
              <a:rPr lang="en-US" sz="2000">
                <a:solidFill>
                  <a:schemeClr val="bg1"/>
                </a:solidFill>
                <a:latin typeface="Arial" charset="0"/>
                <a:hlinkClick r:id="rId2"/>
              </a:rPr>
              <a:t>www.leoburnett.com</a:t>
            </a:r>
            <a:r>
              <a:rPr lang="en-US" sz="2000">
                <a:solidFill>
                  <a:schemeClr val="bg1"/>
                </a:solidFill>
                <a:latin typeface="Arial" charset="0"/>
              </a:rPr>
              <a:t>. </a:t>
            </a:r>
          </a:p>
        </p:txBody>
      </p:sp>
      <p:sp>
        <p:nvSpPr>
          <p:cNvPr id="221189" name="Text Box 5"/>
          <p:cNvSpPr txBox="1">
            <a:spLocks noChangeArrowheads="1"/>
          </p:cNvSpPr>
          <p:nvPr/>
        </p:nvSpPr>
        <p:spPr bwMode="auto">
          <a:xfrm>
            <a:off x="533400" y="2260600"/>
            <a:ext cx="8001000" cy="3621504"/>
          </a:xfrm>
          <a:prstGeom prst="rect">
            <a:avLst/>
          </a:prstGeom>
          <a:noFill/>
          <a:ln w="12700">
            <a:noFill/>
            <a:miter lim="800000"/>
            <a:headEnd type="none" w="sm" len="sm"/>
            <a:tailEnd type="none" w="sm" len="sm"/>
          </a:ln>
        </p:spPr>
        <p:txBody>
          <a:bodyPr>
            <a:spAutoFit/>
          </a:bodyPr>
          <a:lstStyle/>
          <a:p>
            <a:pPr algn="r" eaLnBrk="0" hangingPunct="0">
              <a:spcAft>
                <a:spcPts val="0"/>
              </a:spcAft>
            </a:pPr>
            <a:r>
              <a:rPr lang="en-US" b="1" dirty="0">
                <a:solidFill>
                  <a:schemeClr val="accent2"/>
                </a:solidFill>
              </a:rPr>
              <a:t>			         Year Obtained</a:t>
            </a:r>
          </a:p>
          <a:p>
            <a:pPr eaLnBrk="0" hangingPunct="0">
              <a:spcAft>
                <a:spcPts val="0"/>
              </a:spcAft>
            </a:pPr>
            <a:r>
              <a:rPr lang="en-US" b="1" u="sng" dirty="0">
                <a:solidFill>
                  <a:schemeClr val="accent2"/>
                </a:solidFill>
              </a:rPr>
              <a:t>Company			Industry	        Account</a:t>
            </a:r>
          </a:p>
          <a:p>
            <a:pPr eaLnBrk="0" hangingPunct="0">
              <a:spcAft>
                <a:spcPts val="200"/>
              </a:spcAft>
            </a:pPr>
            <a:r>
              <a:rPr lang="en-US" b="1" dirty="0">
                <a:solidFill>
                  <a:schemeClr val="accent2"/>
                </a:solidFill>
              </a:rPr>
              <a:t>General Motors		Automobile		1971</a:t>
            </a:r>
          </a:p>
          <a:p>
            <a:pPr eaLnBrk="0" hangingPunct="0">
              <a:spcAft>
                <a:spcPts val="200"/>
              </a:spcAft>
            </a:pPr>
            <a:r>
              <a:rPr lang="en-US" b="1" dirty="0">
                <a:solidFill>
                  <a:schemeClr val="accent2"/>
                </a:solidFill>
              </a:rPr>
              <a:t>Hallmark			Greeting cards	1988</a:t>
            </a:r>
          </a:p>
          <a:p>
            <a:pPr eaLnBrk="0" hangingPunct="0">
              <a:spcAft>
                <a:spcPts val="200"/>
              </a:spcAft>
            </a:pPr>
            <a:r>
              <a:rPr lang="en-US" b="1" dirty="0">
                <a:solidFill>
                  <a:schemeClr val="accent2"/>
                </a:solidFill>
              </a:rPr>
              <a:t>Kellogg’s			Cereal		1949</a:t>
            </a:r>
          </a:p>
          <a:p>
            <a:pPr eaLnBrk="0" hangingPunct="0">
              <a:spcAft>
                <a:spcPts val="200"/>
              </a:spcAft>
            </a:pPr>
            <a:r>
              <a:rPr lang="en-US" b="1" dirty="0">
                <a:solidFill>
                  <a:schemeClr val="accent2"/>
                </a:solidFill>
              </a:rPr>
              <a:t>VISA				Credit cards	1979</a:t>
            </a:r>
          </a:p>
          <a:p>
            <a:pPr eaLnBrk="0" hangingPunct="0">
              <a:spcAft>
                <a:spcPts val="200"/>
              </a:spcAft>
            </a:pPr>
            <a:r>
              <a:rPr lang="en-US" b="1" dirty="0">
                <a:solidFill>
                  <a:schemeClr val="accent2"/>
                </a:solidFill>
              </a:rPr>
              <a:t>McDonald’s			Fast food 		1981</a:t>
            </a:r>
          </a:p>
          <a:p>
            <a:pPr eaLnBrk="0" hangingPunct="0">
              <a:spcAft>
                <a:spcPts val="200"/>
              </a:spcAft>
            </a:pPr>
            <a:r>
              <a:rPr lang="en-US" b="1" dirty="0">
                <a:solidFill>
                  <a:schemeClr val="accent2"/>
                </a:solidFill>
              </a:rPr>
              <a:t>Allstate			Insurance		1957</a:t>
            </a:r>
          </a:p>
          <a:p>
            <a:pPr eaLnBrk="0" hangingPunct="0">
              <a:spcAft>
                <a:spcPts val="200"/>
              </a:spcAft>
            </a:pPr>
            <a:r>
              <a:rPr lang="en-US" b="1" dirty="0">
                <a:solidFill>
                  <a:schemeClr val="accent2"/>
                </a:solidFill>
              </a:rPr>
              <a:t>Gain				Detergent		2000</a:t>
            </a:r>
          </a:p>
        </p:txBody>
      </p:sp>
      <p:sp>
        <p:nvSpPr>
          <p:cNvPr id="221190" name="Text Box 6"/>
          <p:cNvSpPr txBox="1">
            <a:spLocks noChangeArrowheads="1"/>
          </p:cNvSpPr>
          <p:nvPr/>
        </p:nvSpPr>
        <p:spPr bwMode="auto">
          <a:xfrm>
            <a:off x="304800" y="304800"/>
            <a:ext cx="8549640" cy="990600"/>
          </a:xfrm>
          <a:prstGeom prst="rect">
            <a:avLst/>
          </a:prstGeom>
          <a:noFill/>
          <a:ln w="9525">
            <a:noFill/>
            <a:miter lim="800000"/>
            <a:headEnd/>
            <a:tailEnd/>
          </a:ln>
          <a:effectLst/>
        </p:spPr>
        <p:txBody>
          <a:bodyPr anchor="ctr" anchorCtr="1"/>
          <a:lstStyle/>
          <a:p>
            <a:pPr algn="ctr">
              <a:spcBef>
                <a:spcPct val="50000"/>
              </a:spcBef>
            </a:pPr>
            <a:r>
              <a:rPr lang="en-US" sz="4000" b="1" dirty="0">
                <a:solidFill>
                  <a:schemeClr val="accent2"/>
                </a:solidFill>
              </a:rPr>
              <a:t>Conflicts of Interest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22212" name="Text Box 2"/>
          <p:cNvSpPr txBox="1">
            <a:spLocks noChangeArrowheads="1"/>
          </p:cNvSpPr>
          <p:nvPr/>
        </p:nvSpPr>
        <p:spPr bwMode="auto">
          <a:xfrm>
            <a:off x="533400" y="1524000"/>
            <a:ext cx="5257800" cy="503238"/>
          </a:xfrm>
          <a:prstGeom prst="rect">
            <a:avLst/>
          </a:prstGeom>
          <a:noFill/>
          <a:ln w="12700">
            <a:noFill/>
            <a:miter lim="800000"/>
            <a:headEnd type="none" w="sm" len="sm"/>
            <a:tailEnd type="none" w="sm" len="sm"/>
          </a:ln>
        </p:spPr>
        <p:txBody>
          <a:bodyPr wrap="none" anchor="ctr" anchorCtr="1"/>
          <a:lstStyle/>
          <a:p>
            <a:pPr algn="ctr" eaLnBrk="0" hangingPunct="0"/>
            <a:r>
              <a:rPr lang="en-US" sz="2800" b="1" u="sng" dirty="0">
                <a:solidFill>
                  <a:srgbClr val="00B050"/>
                </a:solidFill>
              </a:rPr>
              <a:t>Grey Worldwide Advertising</a:t>
            </a:r>
            <a:endParaRPr lang="en-US" b="1" dirty="0">
              <a:solidFill>
                <a:srgbClr val="00B050"/>
              </a:solidFill>
            </a:endParaRPr>
          </a:p>
        </p:txBody>
      </p:sp>
      <p:sp>
        <p:nvSpPr>
          <p:cNvPr id="222213" name="Text Box 3"/>
          <p:cNvSpPr txBox="1">
            <a:spLocks noChangeArrowheads="1"/>
          </p:cNvSpPr>
          <p:nvPr/>
        </p:nvSpPr>
        <p:spPr bwMode="auto">
          <a:xfrm>
            <a:off x="1295400" y="6080125"/>
            <a:ext cx="3005138" cy="3968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chemeClr val="accent2"/>
                </a:solidFill>
                <a:latin typeface="Arial" charset="0"/>
              </a:rPr>
              <a:t>Source</a:t>
            </a:r>
            <a:r>
              <a:rPr lang="en-US" sz="2000" b="1" dirty="0">
                <a:solidFill>
                  <a:schemeClr val="bg1"/>
                </a:solidFill>
                <a:latin typeface="Arial" charset="0"/>
              </a:rPr>
              <a:t>:</a:t>
            </a:r>
            <a:r>
              <a:rPr lang="en-US" sz="2000" dirty="0">
                <a:solidFill>
                  <a:schemeClr val="bg1"/>
                </a:solidFill>
                <a:latin typeface="Arial" charset="0"/>
              </a:rPr>
              <a:t> </a:t>
            </a:r>
            <a:r>
              <a:rPr lang="en-US" sz="2000" dirty="0">
                <a:solidFill>
                  <a:schemeClr val="bg1"/>
                </a:solidFill>
                <a:latin typeface="Arial" charset="0"/>
                <a:hlinkClick r:id="rId2"/>
              </a:rPr>
              <a:t>www.grey.com</a:t>
            </a:r>
            <a:r>
              <a:rPr lang="en-US" sz="2000" dirty="0">
                <a:solidFill>
                  <a:schemeClr val="bg1"/>
                </a:solidFill>
                <a:latin typeface="Arial" charset="0"/>
              </a:rPr>
              <a:t>. </a:t>
            </a:r>
          </a:p>
        </p:txBody>
      </p:sp>
      <p:sp>
        <p:nvSpPr>
          <p:cNvPr id="222218" name="Text Box 4"/>
          <p:cNvSpPr txBox="1">
            <a:spLocks noChangeArrowheads="1"/>
          </p:cNvSpPr>
          <p:nvPr/>
        </p:nvSpPr>
        <p:spPr bwMode="auto">
          <a:xfrm>
            <a:off x="762000" y="2133600"/>
            <a:ext cx="7620000" cy="3743325"/>
          </a:xfrm>
          <a:prstGeom prst="rect">
            <a:avLst/>
          </a:prstGeom>
          <a:noFill/>
          <a:ln w="12700">
            <a:noFill/>
            <a:miter lim="800000"/>
            <a:headEnd type="none" w="sm" len="sm"/>
            <a:tailEnd type="none" w="sm" len="sm"/>
          </a:ln>
        </p:spPr>
        <p:txBody>
          <a:bodyPr/>
          <a:lstStyle/>
          <a:p>
            <a:pPr algn="ctr" eaLnBrk="0" hangingPunct="0">
              <a:spcAft>
                <a:spcPts val="0"/>
              </a:spcAft>
            </a:pPr>
            <a:r>
              <a:rPr lang="en-US" b="1" dirty="0">
                <a:solidFill>
                  <a:schemeClr val="accent2"/>
                </a:solidFill>
              </a:rPr>
              <a:t>			    # of             Year Obtained </a:t>
            </a:r>
            <a:r>
              <a:rPr lang="en-US" b="1" u="sng" dirty="0">
                <a:solidFill>
                  <a:schemeClr val="accent2"/>
                </a:solidFill>
              </a:rPr>
              <a:t>Company    		  Countries     	     Account</a:t>
            </a:r>
          </a:p>
          <a:p>
            <a:pPr algn="ctr" eaLnBrk="0" hangingPunct="0">
              <a:spcAft>
                <a:spcPts val="200"/>
              </a:spcAft>
            </a:pPr>
            <a:r>
              <a:rPr lang="en-US" b="1" dirty="0">
                <a:solidFill>
                  <a:schemeClr val="accent2"/>
                </a:solidFill>
              </a:rPr>
              <a:t>Sara Lee			21			1993</a:t>
            </a:r>
          </a:p>
          <a:p>
            <a:pPr algn="ctr" eaLnBrk="0" hangingPunct="0">
              <a:spcAft>
                <a:spcPts val="200"/>
              </a:spcAft>
            </a:pPr>
            <a:r>
              <a:rPr lang="en-US" b="1" dirty="0">
                <a:solidFill>
                  <a:schemeClr val="accent2"/>
                </a:solidFill>
              </a:rPr>
              <a:t>Kraft Foods		North America		2002</a:t>
            </a:r>
          </a:p>
          <a:p>
            <a:pPr algn="ctr" eaLnBrk="0" hangingPunct="0">
              <a:spcAft>
                <a:spcPts val="200"/>
              </a:spcAft>
            </a:pPr>
            <a:r>
              <a:rPr lang="en-US" b="1" dirty="0">
                <a:solidFill>
                  <a:schemeClr val="accent2"/>
                </a:solidFill>
              </a:rPr>
              <a:t>Volkswagen		15			1998</a:t>
            </a:r>
          </a:p>
          <a:p>
            <a:pPr algn="ctr" eaLnBrk="0" hangingPunct="0">
              <a:spcAft>
                <a:spcPts val="200"/>
              </a:spcAft>
            </a:pPr>
            <a:r>
              <a:rPr lang="en-US" b="1" dirty="0">
                <a:solidFill>
                  <a:schemeClr val="accent2"/>
                </a:solidFill>
              </a:rPr>
              <a:t>3M Corporation		14			1984</a:t>
            </a:r>
          </a:p>
          <a:p>
            <a:pPr algn="ctr" eaLnBrk="0" hangingPunct="0">
              <a:spcAft>
                <a:spcPts val="200"/>
              </a:spcAft>
            </a:pPr>
            <a:r>
              <a:rPr lang="en-US" b="1" dirty="0">
                <a:solidFill>
                  <a:schemeClr val="accent2"/>
                </a:solidFill>
              </a:rPr>
              <a:t>Coca-Cola			  6			2004</a:t>
            </a:r>
          </a:p>
          <a:p>
            <a:pPr algn="ctr" eaLnBrk="0" hangingPunct="0">
              <a:spcAft>
                <a:spcPts val="200"/>
              </a:spcAft>
            </a:pPr>
            <a:r>
              <a:rPr lang="en-US" b="1" dirty="0">
                <a:solidFill>
                  <a:schemeClr val="accent2"/>
                </a:solidFill>
              </a:rPr>
              <a:t>Cannon			  5			1976</a:t>
            </a:r>
          </a:p>
          <a:p>
            <a:pPr algn="ctr" eaLnBrk="0" hangingPunct="0">
              <a:spcAft>
                <a:spcPts val="200"/>
              </a:spcAft>
            </a:pPr>
            <a:r>
              <a:rPr lang="en-US" b="1" dirty="0">
                <a:solidFill>
                  <a:schemeClr val="accent2"/>
                </a:solidFill>
              </a:rPr>
              <a:t>Playtex		North America		1968</a:t>
            </a:r>
          </a:p>
          <a:p>
            <a:pPr algn="ctr" eaLnBrk="0" hangingPunct="0">
              <a:spcAft>
                <a:spcPts val="200"/>
              </a:spcAft>
            </a:pPr>
            <a:r>
              <a:rPr lang="en-US" b="1" dirty="0">
                <a:solidFill>
                  <a:schemeClr val="accent2"/>
                </a:solidFill>
              </a:rPr>
              <a:t>Toshiba			16			2007</a:t>
            </a:r>
            <a:endParaRPr lang="en-US" b="1" u="sng" dirty="0">
              <a:solidFill>
                <a:schemeClr val="accent2"/>
              </a:solidFill>
            </a:endParaRPr>
          </a:p>
        </p:txBody>
      </p:sp>
      <p:sp>
        <p:nvSpPr>
          <p:cNvPr id="222219" name="Text Box 11"/>
          <p:cNvSpPr txBox="1">
            <a:spLocks noChangeArrowheads="1"/>
          </p:cNvSpPr>
          <p:nvPr/>
        </p:nvSpPr>
        <p:spPr bwMode="auto">
          <a:xfrm>
            <a:off x="304800" y="304799"/>
            <a:ext cx="8549640" cy="1066801"/>
          </a:xfrm>
          <a:prstGeom prst="rect">
            <a:avLst/>
          </a:prstGeom>
          <a:noFill/>
          <a:ln w="9525">
            <a:noFill/>
            <a:miter lim="800000"/>
            <a:headEnd/>
            <a:tailEnd/>
          </a:ln>
          <a:effectLst/>
        </p:spPr>
        <p:txBody>
          <a:bodyPr anchor="ctr" anchorCtr="1"/>
          <a:lstStyle/>
          <a:p>
            <a:pPr algn="ctr">
              <a:spcBef>
                <a:spcPct val="50000"/>
              </a:spcBef>
            </a:pPr>
            <a:r>
              <a:rPr lang="en-US" sz="4000" b="1" dirty="0">
                <a:solidFill>
                  <a:schemeClr val="accent2"/>
                </a:solidFill>
              </a:rPr>
              <a:t>Global Reach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2532" name="Rectangle 2"/>
          <p:cNvSpPr>
            <a:spLocks noGrp="1" noChangeArrowheads="1"/>
          </p:cNvSpPr>
          <p:nvPr>
            <p:ph type="title"/>
          </p:nvPr>
        </p:nvSpPr>
        <p:spPr>
          <a:xfrm>
            <a:off x="304800" y="301752"/>
            <a:ext cx="8534400" cy="841248"/>
          </a:xfrm>
          <a:noFill/>
        </p:spPr>
        <p:txBody>
          <a:bodyPr/>
          <a:lstStyle/>
          <a:p>
            <a:r>
              <a:rPr lang="en-US" sz="3600" dirty="0" smtClean="0">
                <a:solidFill>
                  <a:schemeClr val="accent2"/>
                </a:solidFill>
              </a:rPr>
              <a:t>Advertising Campaign Management</a:t>
            </a:r>
          </a:p>
        </p:txBody>
      </p:sp>
      <p:sp>
        <p:nvSpPr>
          <p:cNvPr id="22533" name="Rectangle 3"/>
          <p:cNvSpPr>
            <a:spLocks noGrp="1" noChangeArrowheads="1"/>
          </p:cNvSpPr>
          <p:nvPr>
            <p:ph idx="1"/>
          </p:nvPr>
        </p:nvSpPr>
        <p:spPr>
          <a:xfrm>
            <a:off x="990600" y="2438400"/>
            <a:ext cx="7467600" cy="3276600"/>
          </a:xfrm>
          <a:noFill/>
        </p:spPr>
        <p:txBody>
          <a:bodyPr/>
          <a:lstStyle/>
          <a:p>
            <a:pPr marL="609600" indent="-609600">
              <a:buClr>
                <a:schemeClr val="accent2"/>
              </a:buClr>
              <a:buFont typeface="Monotype Sorts" pitchFamily="2" charset="2"/>
              <a:buAutoNum type="arabicPeriod"/>
            </a:pPr>
            <a:r>
              <a:rPr lang="en-US" sz="2800" dirty="0" smtClean="0">
                <a:solidFill>
                  <a:schemeClr val="accent2"/>
                </a:solidFill>
              </a:rPr>
              <a:t>Conduct/review </a:t>
            </a:r>
            <a:r>
              <a:rPr lang="en-US" sz="2800" dirty="0" smtClean="0">
                <a:solidFill>
                  <a:schemeClr val="accent2"/>
                </a:solidFill>
              </a:rPr>
              <a:t>advertising research</a:t>
            </a:r>
          </a:p>
          <a:p>
            <a:pPr marL="609600" indent="-609600">
              <a:buClr>
                <a:schemeClr val="accent2"/>
              </a:buClr>
              <a:buFont typeface="Monotype Sorts" pitchFamily="2" charset="2"/>
              <a:buAutoNum type="arabicPeriod"/>
            </a:pPr>
            <a:r>
              <a:rPr lang="en-US" sz="2800" dirty="0" smtClean="0">
                <a:solidFill>
                  <a:schemeClr val="accent2"/>
                </a:solidFill>
              </a:rPr>
              <a:t>Establish advertising objectives</a:t>
            </a:r>
          </a:p>
          <a:p>
            <a:pPr marL="609600" indent="-609600">
              <a:buClr>
                <a:schemeClr val="accent2"/>
              </a:buClr>
              <a:buFont typeface="Monotype Sorts" pitchFamily="2" charset="2"/>
              <a:buAutoNum type="arabicPeriod"/>
            </a:pPr>
            <a:r>
              <a:rPr lang="en-US" sz="2800" dirty="0" smtClean="0">
                <a:solidFill>
                  <a:schemeClr val="accent2"/>
                </a:solidFill>
              </a:rPr>
              <a:t>Review advertising budget</a:t>
            </a:r>
          </a:p>
          <a:p>
            <a:pPr marL="609600" indent="-609600">
              <a:buClr>
                <a:schemeClr val="accent2"/>
              </a:buClr>
              <a:buFont typeface="Monotype Sorts" pitchFamily="2" charset="2"/>
              <a:buAutoNum type="arabicPeriod"/>
            </a:pPr>
            <a:r>
              <a:rPr lang="en-US" sz="2800" dirty="0" smtClean="0">
                <a:solidFill>
                  <a:schemeClr val="accent2"/>
                </a:solidFill>
              </a:rPr>
              <a:t>Select media</a:t>
            </a:r>
          </a:p>
          <a:p>
            <a:pPr marL="609600" indent="-609600">
              <a:buClr>
                <a:schemeClr val="accent2"/>
              </a:buClr>
              <a:buFont typeface="Monotype Sorts" pitchFamily="2" charset="2"/>
              <a:buAutoNum type="arabicPeriod"/>
            </a:pPr>
            <a:r>
              <a:rPr lang="en-US" sz="2800" dirty="0" smtClean="0">
                <a:solidFill>
                  <a:schemeClr val="accent2"/>
                </a:solidFill>
              </a:rPr>
              <a:t>Prepare creative brief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6" name="Rectangle 2"/>
          <p:cNvSpPr>
            <a:spLocks noGrp="1" noChangeArrowheads="1"/>
          </p:cNvSpPr>
          <p:nvPr>
            <p:ph type="title"/>
          </p:nvPr>
        </p:nvSpPr>
        <p:spPr>
          <a:xfrm>
            <a:off x="304800" y="244840"/>
            <a:ext cx="8552544" cy="990600"/>
          </a:xfrm>
        </p:spPr>
        <p:txBody>
          <a:bodyPr/>
          <a:lstStyle/>
          <a:p>
            <a:r>
              <a:rPr lang="en-US" sz="4400" dirty="0" smtClean="0">
                <a:solidFill>
                  <a:schemeClr val="accent2"/>
                </a:solidFill>
              </a:rPr>
              <a:t>Advertising Research 1</a:t>
            </a:r>
          </a:p>
        </p:txBody>
      </p:sp>
      <p:sp>
        <p:nvSpPr>
          <p:cNvPr id="18437" name="Rectangle 3"/>
          <p:cNvSpPr>
            <a:spLocks noGrp="1" noChangeArrowheads="1"/>
          </p:cNvSpPr>
          <p:nvPr>
            <p:ph idx="1"/>
          </p:nvPr>
        </p:nvSpPr>
        <p:spPr>
          <a:xfrm>
            <a:off x="533400" y="2286000"/>
            <a:ext cx="4953000" cy="2514600"/>
          </a:xfrm>
        </p:spPr>
        <p:txBody>
          <a:bodyPr/>
          <a:lstStyle/>
          <a:p>
            <a:pPr>
              <a:lnSpc>
                <a:spcPct val="90000"/>
              </a:lnSpc>
              <a:buClr>
                <a:schemeClr val="accent2"/>
              </a:buClr>
            </a:pPr>
            <a:r>
              <a:rPr lang="en-US" sz="2800" dirty="0" smtClean="0">
                <a:solidFill>
                  <a:schemeClr val="accent2"/>
                </a:solidFill>
              </a:rPr>
              <a:t>Understand customers</a:t>
            </a:r>
          </a:p>
          <a:p>
            <a:pPr>
              <a:lnSpc>
                <a:spcPct val="90000"/>
              </a:lnSpc>
              <a:buClr>
                <a:schemeClr val="accent2"/>
              </a:buClr>
            </a:pPr>
            <a:r>
              <a:rPr lang="en-US" sz="2800" dirty="0" smtClean="0">
                <a:solidFill>
                  <a:schemeClr val="accent2"/>
                </a:solidFill>
              </a:rPr>
              <a:t>Purchase benefits -not attributes</a:t>
            </a:r>
          </a:p>
          <a:p>
            <a:pPr>
              <a:lnSpc>
                <a:spcPct val="90000"/>
              </a:lnSpc>
              <a:buClr>
                <a:schemeClr val="accent2"/>
              </a:buClr>
            </a:pPr>
            <a:r>
              <a:rPr lang="en-US" sz="2800" dirty="0" smtClean="0">
                <a:solidFill>
                  <a:schemeClr val="accent2"/>
                </a:solidFill>
              </a:rPr>
              <a:t>Product-specific research</a:t>
            </a:r>
          </a:p>
          <a:p>
            <a:pPr lvl="1">
              <a:lnSpc>
                <a:spcPct val="90000"/>
              </a:lnSpc>
              <a:buClr>
                <a:schemeClr val="accent2"/>
              </a:buClr>
            </a:pPr>
            <a:r>
              <a:rPr lang="en-US" sz="2400" dirty="0" smtClean="0">
                <a:solidFill>
                  <a:srgbClr val="00B050"/>
                </a:solidFill>
              </a:rPr>
              <a:t>Key selling points</a:t>
            </a:r>
          </a:p>
          <a:p>
            <a:pPr lvl="1">
              <a:lnSpc>
                <a:spcPct val="90000"/>
              </a:lnSpc>
              <a:buClr>
                <a:schemeClr val="accent2"/>
              </a:buClr>
            </a:pPr>
            <a:r>
              <a:rPr lang="en-US" sz="2400" dirty="0" smtClean="0">
                <a:solidFill>
                  <a:srgbClr val="00B050"/>
                </a:solidFill>
              </a:rPr>
              <a:t>Desirable features</a:t>
            </a:r>
          </a:p>
        </p:txBody>
      </p:sp>
      <p:pic>
        <p:nvPicPr>
          <p:cNvPr id="10" name="Picture 2"/>
          <p:cNvPicPr>
            <a:picLocks noChangeAspect="1" noChangeArrowheads="1"/>
          </p:cNvPicPr>
          <p:nvPr/>
        </p:nvPicPr>
        <p:blipFill>
          <a:blip r:embed="rId3" cstate="print"/>
          <a:srcRect/>
          <a:stretch>
            <a:fillRect/>
          </a:stretch>
        </p:blipFill>
        <p:spPr bwMode="auto">
          <a:xfrm>
            <a:off x="5262982" y="1371600"/>
            <a:ext cx="365241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0743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6" name="Rectangle 2"/>
          <p:cNvSpPr>
            <a:spLocks noGrp="1" noChangeArrowheads="1"/>
          </p:cNvSpPr>
          <p:nvPr>
            <p:ph type="title"/>
          </p:nvPr>
        </p:nvSpPr>
        <p:spPr>
          <a:xfrm>
            <a:off x="304800" y="214860"/>
            <a:ext cx="8552544" cy="1066800"/>
          </a:xfrm>
        </p:spPr>
        <p:txBody>
          <a:bodyPr/>
          <a:lstStyle/>
          <a:p>
            <a:r>
              <a:rPr lang="en-US" sz="4400" dirty="0" smtClean="0">
                <a:solidFill>
                  <a:schemeClr val="accent2"/>
                </a:solidFill>
              </a:rPr>
              <a:t>Advertising Research 2</a:t>
            </a:r>
          </a:p>
        </p:txBody>
      </p:sp>
      <p:sp>
        <p:nvSpPr>
          <p:cNvPr id="18437" name="Rectangle 3"/>
          <p:cNvSpPr>
            <a:spLocks noGrp="1" noChangeArrowheads="1"/>
          </p:cNvSpPr>
          <p:nvPr>
            <p:ph idx="1"/>
          </p:nvPr>
        </p:nvSpPr>
        <p:spPr>
          <a:xfrm>
            <a:off x="1314450" y="2209800"/>
            <a:ext cx="6515100" cy="3048000"/>
          </a:xfrm>
        </p:spPr>
        <p:txBody>
          <a:bodyPr/>
          <a:lstStyle/>
          <a:p>
            <a:pPr>
              <a:buClr>
                <a:schemeClr val="accent2"/>
              </a:buClr>
            </a:pPr>
            <a:r>
              <a:rPr lang="en-US" dirty="0" smtClean="0">
                <a:solidFill>
                  <a:schemeClr val="accent2"/>
                </a:solidFill>
              </a:rPr>
              <a:t>Consumer-oriented research</a:t>
            </a:r>
          </a:p>
          <a:p>
            <a:pPr lvl="1">
              <a:buClr>
                <a:schemeClr val="accent2"/>
              </a:buClr>
            </a:pPr>
            <a:r>
              <a:rPr lang="en-US" dirty="0" smtClean="0">
                <a:solidFill>
                  <a:schemeClr val="accent2"/>
                </a:solidFill>
              </a:rPr>
              <a:t>Context of product use</a:t>
            </a:r>
          </a:p>
          <a:p>
            <a:pPr lvl="1">
              <a:buClr>
                <a:schemeClr val="accent2"/>
              </a:buClr>
            </a:pPr>
            <a:r>
              <a:rPr lang="en-US" dirty="0" smtClean="0">
                <a:solidFill>
                  <a:schemeClr val="accent2"/>
                </a:solidFill>
              </a:rPr>
              <a:t>Sociological </a:t>
            </a:r>
            <a:r>
              <a:rPr lang="en-US" dirty="0" smtClean="0">
                <a:solidFill>
                  <a:schemeClr val="accent2"/>
                </a:solidFill>
              </a:rPr>
              <a:t>analysis</a:t>
            </a:r>
          </a:p>
          <a:p>
            <a:pPr lvl="1">
              <a:buClr>
                <a:schemeClr val="accent2"/>
              </a:buClr>
            </a:pPr>
            <a:r>
              <a:rPr lang="en-US" dirty="0" smtClean="0">
                <a:solidFill>
                  <a:schemeClr val="accent2"/>
                </a:solidFill>
              </a:rPr>
              <a:t>Psychological motives</a:t>
            </a:r>
          </a:p>
          <a:p>
            <a:pPr>
              <a:buClr>
                <a:schemeClr val="accent2"/>
              </a:buClr>
            </a:pPr>
            <a:r>
              <a:rPr lang="en-US" dirty="0" smtClean="0">
                <a:solidFill>
                  <a:schemeClr val="accent2"/>
                </a:solidFill>
              </a:rPr>
              <a:t>Focus groups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1" name="Rectangle 3"/>
          <p:cNvSpPr>
            <a:spLocks noGrp="1" noChangeArrowheads="1"/>
          </p:cNvSpPr>
          <p:nvPr>
            <p:ph type="body" idx="4294967295"/>
          </p:nvPr>
        </p:nvSpPr>
        <p:spPr>
          <a:xfrm>
            <a:off x="1257300" y="1981200"/>
            <a:ext cx="6629400" cy="3810000"/>
          </a:xfrm>
          <a:noFill/>
        </p:spPr>
        <p:txBody>
          <a:bodyPr/>
          <a:lstStyle/>
          <a:p>
            <a:pPr marL="465138" indent="-465138">
              <a:buClr>
                <a:schemeClr val="accent2"/>
              </a:buClr>
              <a:tabLst>
                <a:tab pos="465138" algn="l"/>
              </a:tabLst>
            </a:pPr>
            <a:r>
              <a:rPr lang="en-US" dirty="0">
                <a:solidFill>
                  <a:schemeClr val="accent2"/>
                </a:solidFill>
              </a:rPr>
              <a:t>To build brand image</a:t>
            </a:r>
          </a:p>
          <a:p>
            <a:pPr marL="1020763" lvl="1">
              <a:buClr>
                <a:schemeClr val="accent2"/>
              </a:buClr>
              <a:tabLst>
                <a:tab pos="465138" algn="l"/>
              </a:tabLst>
            </a:pPr>
            <a:r>
              <a:rPr lang="en-US" dirty="0">
                <a:solidFill>
                  <a:schemeClr val="accent2"/>
                </a:solidFill>
              </a:rPr>
              <a:t>Top of </a:t>
            </a:r>
            <a:r>
              <a:rPr lang="en-US" dirty="0" smtClean="0">
                <a:solidFill>
                  <a:schemeClr val="accent2"/>
                </a:solidFill>
              </a:rPr>
              <a:t>mind/standard </a:t>
            </a:r>
            <a:r>
              <a:rPr lang="en-US" dirty="0">
                <a:solidFill>
                  <a:schemeClr val="accent2"/>
                </a:solidFill>
              </a:rPr>
              <a:t>choice</a:t>
            </a:r>
          </a:p>
          <a:p>
            <a:pPr marL="465138" indent="-465138">
              <a:buClr>
                <a:schemeClr val="accent2"/>
              </a:buClr>
              <a:tabLst>
                <a:tab pos="465138" algn="l"/>
              </a:tabLst>
            </a:pPr>
            <a:r>
              <a:rPr lang="en-US" dirty="0">
                <a:solidFill>
                  <a:schemeClr val="accent2"/>
                </a:solidFill>
              </a:rPr>
              <a:t>To </a:t>
            </a:r>
            <a:r>
              <a:rPr lang="en-US" dirty="0" smtClean="0">
                <a:solidFill>
                  <a:schemeClr val="accent2"/>
                </a:solidFill>
              </a:rPr>
              <a:t>inform, persuade</a:t>
            </a:r>
            <a:endParaRPr lang="en-US" dirty="0">
              <a:solidFill>
                <a:schemeClr val="accent2"/>
              </a:solidFill>
            </a:endParaRPr>
          </a:p>
          <a:p>
            <a:pPr marL="465138" indent="-465138">
              <a:buClr>
                <a:schemeClr val="accent2"/>
              </a:buClr>
              <a:tabLst>
                <a:tab pos="465138" algn="l"/>
              </a:tabLst>
            </a:pPr>
            <a:r>
              <a:rPr lang="en-US" dirty="0">
                <a:solidFill>
                  <a:schemeClr val="accent2"/>
                </a:solidFill>
              </a:rPr>
              <a:t>To support other marketing efforts</a:t>
            </a:r>
          </a:p>
          <a:p>
            <a:pPr marL="865188" lvl="1" indent="-465138">
              <a:buClr>
                <a:schemeClr val="accent2"/>
              </a:buClr>
              <a:tabLst>
                <a:tab pos="465138" algn="l"/>
              </a:tabLst>
            </a:pPr>
            <a:r>
              <a:rPr lang="en-US" dirty="0" smtClean="0">
                <a:solidFill>
                  <a:schemeClr val="accent2"/>
                </a:solidFill>
              </a:rPr>
              <a:t>Encourage </a:t>
            </a:r>
            <a:r>
              <a:rPr lang="en-US" dirty="0">
                <a:solidFill>
                  <a:schemeClr val="accent2"/>
                </a:solidFill>
              </a:rPr>
              <a:t>action</a:t>
            </a:r>
          </a:p>
        </p:txBody>
      </p:sp>
      <p:sp>
        <p:nvSpPr>
          <p:cNvPr id="27654" name="Rectangle 2"/>
          <p:cNvSpPr>
            <a:spLocks noGrp="1" noChangeArrowheads="1"/>
          </p:cNvSpPr>
          <p:nvPr>
            <p:ph type="title" idx="4294967295"/>
          </p:nvPr>
        </p:nvSpPr>
        <p:spPr>
          <a:xfrm>
            <a:off x="304800" y="137410"/>
            <a:ext cx="8550275" cy="1222375"/>
          </a:xfrm>
        </p:spPr>
        <p:txBody>
          <a:bodyPr/>
          <a:lstStyle/>
          <a:p>
            <a:r>
              <a:rPr lang="en-US" sz="4000" dirty="0" smtClean="0">
                <a:solidFill>
                  <a:schemeClr val="accent2"/>
                </a:solidFill>
              </a:rPr>
              <a:t>Typical Advertising </a:t>
            </a:r>
            <a:r>
              <a:rPr lang="en-US" sz="4000" dirty="0">
                <a:solidFill>
                  <a:schemeClr val="accent2"/>
                </a:solidFill>
              </a:rPr>
              <a:t>Goals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600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0244" name="Rectangle 2"/>
          <p:cNvSpPr>
            <a:spLocks noGrp="1" noChangeArrowheads="1"/>
          </p:cNvSpPr>
          <p:nvPr>
            <p:ph type="title"/>
          </p:nvPr>
        </p:nvSpPr>
        <p:spPr>
          <a:xfrm>
            <a:off x="304800" y="228600"/>
            <a:ext cx="8549640" cy="1371600"/>
          </a:xfrm>
          <a:noFill/>
        </p:spPr>
        <p:txBody>
          <a:bodyPr/>
          <a:lstStyle/>
          <a:p>
            <a:pPr algn="l"/>
            <a:r>
              <a:rPr lang="en-US" sz="3200" dirty="0" smtClean="0">
                <a:solidFill>
                  <a:schemeClr val="accent2"/>
                </a:solidFill>
              </a:rPr>
              <a:t>Advertising Goals:</a:t>
            </a:r>
            <a:r>
              <a:rPr lang="en-US" sz="4000" dirty="0" smtClean="0">
                <a:solidFill>
                  <a:schemeClr val="accent2"/>
                </a:solidFill>
              </a:rPr>
              <a:t/>
            </a:r>
            <a:br>
              <a:rPr lang="en-US" sz="4000" dirty="0" smtClean="0">
                <a:solidFill>
                  <a:schemeClr val="accent2"/>
                </a:solidFill>
              </a:rPr>
            </a:br>
            <a:r>
              <a:rPr lang="en-US" sz="4000" dirty="0" smtClean="0">
                <a:solidFill>
                  <a:schemeClr val="accent2"/>
                </a:solidFill>
              </a:rPr>
              <a:t>	        Build Brand Image</a:t>
            </a:r>
          </a:p>
        </p:txBody>
      </p:sp>
      <p:sp>
        <p:nvSpPr>
          <p:cNvPr id="11" name="Content Placeholder 10"/>
          <p:cNvSpPr>
            <a:spLocks noGrp="1"/>
          </p:cNvSpPr>
          <p:nvPr>
            <p:ph idx="1"/>
          </p:nvPr>
        </p:nvSpPr>
        <p:spPr>
          <a:xfrm>
            <a:off x="685800" y="2057400"/>
            <a:ext cx="7848600" cy="2971800"/>
          </a:xfrm>
        </p:spPr>
        <p:txBody>
          <a:bodyPr/>
          <a:lstStyle/>
          <a:p>
            <a:pPr>
              <a:buClr>
                <a:schemeClr val="accent2"/>
              </a:buClr>
            </a:pPr>
            <a:r>
              <a:rPr lang="en-US" dirty="0" smtClean="0">
                <a:solidFill>
                  <a:schemeClr val="accent2"/>
                </a:solidFill>
              </a:rPr>
              <a:t>Begins with brand awareness</a:t>
            </a:r>
          </a:p>
          <a:p>
            <a:pPr>
              <a:buClr>
                <a:schemeClr val="accent2"/>
              </a:buClr>
            </a:pPr>
            <a:r>
              <a:rPr lang="en-US" dirty="0" smtClean="0">
                <a:solidFill>
                  <a:schemeClr val="accent2"/>
                </a:solidFill>
              </a:rPr>
              <a:t>Business-to-business</a:t>
            </a:r>
          </a:p>
          <a:p>
            <a:pPr lvl="1">
              <a:buClr>
                <a:schemeClr val="accent2"/>
              </a:buClr>
            </a:pPr>
            <a:r>
              <a:rPr lang="en-US" dirty="0" smtClean="0">
                <a:solidFill>
                  <a:schemeClr val="accent2"/>
                </a:solidFill>
              </a:rPr>
              <a:t>Especially important in modified rebuy situations</a:t>
            </a:r>
          </a:p>
          <a:p>
            <a:pPr>
              <a:buClr>
                <a:schemeClr val="accent2"/>
              </a:buClr>
            </a:pPr>
            <a:r>
              <a:rPr lang="en-US" dirty="0" smtClean="0">
                <a:solidFill>
                  <a:schemeClr val="accent2"/>
                </a:solidFill>
              </a:rPr>
              <a:t>Brand equity leads to top-of-mind &amp; top choice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Content Placeholder 8"/>
          <p:cNvSpPr>
            <a:spLocks noGrp="1"/>
          </p:cNvSpPr>
          <p:nvPr>
            <p:ph idx="1"/>
          </p:nvPr>
        </p:nvSpPr>
        <p:spPr>
          <a:xfrm>
            <a:off x="762000" y="1981200"/>
            <a:ext cx="3505200" cy="2971800"/>
          </a:xfrm>
        </p:spPr>
        <p:txBody>
          <a:bodyPr/>
          <a:lstStyle/>
          <a:p>
            <a:pPr>
              <a:buClr>
                <a:schemeClr val="accent2"/>
              </a:buClr>
            </a:pPr>
            <a:r>
              <a:rPr lang="en-US" sz="2800" dirty="0" smtClean="0">
                <a:solidFill>
                  <a:schemeClr val="accent2"/>
                </a:solidFill>
              </a:rPr>
              <a:t>Consumer promotions</a:t>
            </a:r>
          </a:p>
          <a:p>
            <a:pPr>
              <a:buClr>
                <a:schemeClr val="accent2"/>
              </a:buClr>
            </a:pPr>
            <a:r>
              <a:rPr lang="en-US" sz="2800" dirty="0" smtClean="0">
                <a:solidFill>
                  <a:schemeClr val="accent2"/>
                </a:solidFill>
              </a:rPr>
              <a:t>Retailers</a:t>
            </a:r>
          </a:p>
          <a:p>
            <a:pPr>
              <a:buClr>
                <a:schemeClr val="accent2"/>
              </a:buClr>
            </a:pPr>
            <a:r>
              <a:rPr lang="en-US" sz="2800" dirty="0" smtClean="0">
                <a:solidFill>
                  <a:schemeClr val="accent2"/>
                </a:solidFill>
              </a:rPr>
              <a:t>Special sales</a:t>
            </a:r>
          </a:p>
          <a:p>
            <a:pPr>
              <a:buClr>
                <a:schemeClr val="accent2"/>
              </a:buClr>
            </a:pPr>
            <a:r>
              <a:rPr lang="en-US" sz="2800" dirty="0" smtClean="0">
                <a:solidFill>
                  <a:schemeClr val="accent2"/>
                </a:solidFill>
              </a:rPr>
              <a:t>Promotional campaign</a:t>
            </a:r>
            <a:endParaRPr lang="en-US" sz="2800" dirty="0">
              <a:solidFill>
                <a:schemeClr val="accent2"/>
              </a:solidFill>
            </a:endParaRPr>
          </a:p>
        </p:txBody>
      </p:sp>
      <p:pic>
        <p:nvPicPr>
          <p:cNvPr id="9218" name="Picture 2"/>
          <p:cNvPicPr>
            <a:picLocks noChangeAspect="1" noChangeArrowheads="1"/>
          </p:cNvPicPr>
          <p:nvPr/>
        </p:nvPicPr>
        <p:blipFill>
          <a:blip r:embed="rId3" cstate="print"/>
          <a:srcRect/>
          <a:stretch>
            <a:fillRect/>
          </a:stretch>
        </p:blipFill>
        <p:spPr bwMode="auto">
          <a:xfrm>
            <a:off x="4953000" y="1433944"/>
            <a:ext cx="3962400" cy="5195456"/>
          </a:xfrm>
          <a:prstGeom prst="rect">
            <a:avLst/>
          </a:prstGeom>
          <a:noFill/>
          <a:ln w="9525">
            <a:noFill/>
            <a:miter lim="800000"/>
            <a:headEnd/>
            <a:tailEnd/>
          </a:ln>
        </p:spPr>
      </p:pic>
      <p:sp>
        <p:nvSpPr>
          <p:cNvPr id="10" name="Rectangle 2"/>
          <p:cNvSpPr txBox="1">
            <a:spLocks noChangeArrowheads="1"/>
          </p:cNvSpPr>
          <p:nvPr/>
        </p:nvSpPr>
        <p:spPr bwMode="auto">
          <a:xfrm>
            <a:off x="297180" y="16240"/>
            <a:ext cx="8549640" cy="1527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mj-lt"/>
                <a:ea typeface="+mj-ea"/>
                <a:cs typeface="+mj-cs"/>
              </a:rPr>
              <a:t>Advertising Goals:</a:t>
            </a:r>
            <a:r>
              <a:rPr kumimoji="0" lang="en-US" sz="4000" b="1" i="0" u="none" strike="noStrike" kern="0" cap="none" spc="0" normalizeH="0" baseline="0" noProof="0" dirty="0" smtClean="0">
                <a:ln>
                  <a:noFill/>
                </a:ln>
                <a:solidFill>
                  <a:schemeClr val="accent2"/>
                </a:solidFill>
                <a:effectLst/>
                <a:uLnTx/>
                <a:uFillTx/>
                <a:latin typeface="+mj-lt"/>
                <a:ea typeface="+mj-ea"/>
                <a:cs typeface="+mj-cs"/>
              </a:rPr>
              <a:t/>
            </a:r>
            <a:br>
              <a:rPr kumimoji="0" lang="en-US" sz="4000" b="1" i="0" u="none" strike="noStrike" kern="0" cap="none" spc="0" normalizeH="0" baseline="0" noProof="0" dirty="0" smtClean="0">
                <a:ln>
                  <a:noFill/>
                </a:ln>
                <a:solidFill>
                  <a:schemeClr val="accent2"/>
                </a:solidFill>
                <a:effectLst/>
                <a:uLnTx/>
                <a:uFillTx/>
                <a:latin typeface="+mj-lt"/>
                <a:ea typeface="+mj-ea"/>
                <a:cs typeface="+mj-cs"/>
              </a:rPr>
            </a:br>
            <a:r>
              <a:rPr kumimoji="0" lang="en-US" sz="4000" b="1" i="0" u="none" strike="noStrike" kern="0" cap="none" spc="0" normalizeH="0" baseline="0" noProof="0" dirty="0" smtClean="0">
                <a:ln>
                  <a:noFill/>
                </a:ln>
                <a:solidFill>
                  <a:schemeClr val="accent2"/>
                </a:solidFill>
                <a:effectLst/>
                <a:uLnTx/>
                <a:uFillTx/>
                <a:latin typeface="+mj-lt"/>
                <a:ea typeface="+mj-ea"/>
                <a:cs typeface="+mj-cs"/>
              </a:rPr>
              <a:t>	Support Marketing Efforts</a:t>
            </a:r>
            <a:endParaRPr kumimoji="0" lang="en-US" sz="3800" b="1" i="0" u="none"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433156" name="Rectangle 4"/>
          <p:cNvSpPr>
            <a:spLocks noGrp="1" noChangeArrowheads="1"/>
          </p:cNvSpPr>
          <p:nvPr>
            <p:ph type="title" idx="4294967295"/>
          </p:nvPr>
        </p:nvSpPr>
        <p:spPr>
          <a:xfrm>
            <a:off x="296862" y="304800"/>
            <a:ext cx="8550275" cy="990600"/>
          </a:xfrm>
        </p:spPr>
        <p:txBody>
          <a:bodyPr/>
          <a:lstStyle/>
          <a:p>
            <a:r>
              <a:rPr lang="en-US" sz="4400" dirty="0">
                <a:solidFill>
                  <a:schemeClr val="accent2"/>
                </a:solidFill>
              </a:rPr>
              <a:t>Chapter Overview</a:t>
            </a:r>
            <a:endParaRPr lang="en-US" sz="4400" dirty="0">
              <a:solidFill>
                <a:schemeClr val="accent2"/>
              </a:solidFill>
              <a:effectLst>
                <a:outerShdw blurRad="38100" dist="38100" dir="2700000" algn="tl">
                  <a:srgbClr val="000000"/>
                </a:outerShdw>
              </a:effectLst>
            </a:endParaRPr>
          </a:p>
        </p:txBody>
      </p:sp>
      <p:sp>
        <p:nvSpPr>
          <p:cNvPr id="433157" name="Rectangle 5"/>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
        <p:nvSpPr>
          <p:cNvPr id="15" name="Rectangle 1028"/>
          <p:cNvSpPr txBox="1">
            <a:spLocks noChangeArrowheads="1"/>
          </p:cNvSpPr>
          <p:nvPr/>
        </p:nvSpPr>
        <p:spPr bwMode="auto">
          <a:xfrm>
            <a:off x="609600" y="1752600"/>
            <a:ext cx="8001000" cy="3962400"/>
          </a:xfrm>
          <a:prstGeom prst="rect">
            <a:avLst/>
          </a:prstGeom>
          <a:noFill/>
          <a:ln w="9525">
            <a:noFill/>
            <a:miter lim="800000"/>
            <a:headEnd/>
            <a:tailEnd/>
          </a:ln>
        </p:spPr>
        <p:txBody>
          <a:bodyPr/>
          <a:lstStyle/>
          <a:p>
            <a:pPr marL="342900" indent="-342900" eaLnBrk="0" hangingPunct="0">
              <a:lnSpc>
                <a:spcPct val="90000"/>
              </a:lnSpc>
              <a:spcBef>
                <a:spcPct val="10000"/>
              </a:spcBef>
              <a:spcAft>
                <a:spcPts val="600"/>
              </a:spcAft>
              <a:buClr>
                <a:schemeClr val="accent2"/>
              </a:buClr>
              <a:buFontTx/>
              <a:buChar char="•"/>
              <a:tabLst>
                <a:tab pos="0" algn="l"/>
              </a:tabLst>
            </a:pPr>
            <a:r>
              <a:rPr lang="en-US" sz="3200" b="1" dirty="0">
                <a:solidFill>
                  <a:schemeClr val="accent2"/>
                </a:solidFill>
              </a:rPr>
              <a:t>Advertising management</a:t>
            </a:r>
          </a:p>
          <a:p>
            <a:pPr marL="342900" indent="-342900" eaLnBrk="0" hangingPunct="0">
              <a:lnSpc>
                <a:spcPct val="90000"/>
              </a:lnSpc>
              <a:spcBef>
                <a:spcPct val="10000"/>
              </a:spcBef>
              <a:spcAft>
                <a:spcPts val="600"/>
              </a:spcAft>
              <a:buClr>
                <a:schemeClr val="accent2"/>
              </a:buClr>
              <a:buFontTx/>
              <a:buChar char="•"/>
              <a:tabLst>
                <a:tab pos="0" algn="l"/>
              </a:tabLst>
            </a:pPr>
            <a:r>
              <a:rPr lang="en-US" sz="3200" b="1" dirty="0">
                <a:solidFill>
                  <a:schemeClr val="accent2"/>
                </a:solidFill>
              </a:rPr>
              <a:t>Choosing an advertising agency</a:t>
            </a:r>
          </a:p>
          <a:p>
            <a:pPr marL="342900" indent="-342900" eaLnBrk="0" hangingPunct="0">
              <a:lnSpc>
                <a:spcPct val="90000"/>
              </a:lnSpc>
              <a:spcBef>
                <a:spcPct val="10000"/>
              </a:spcBef>
              <a:spcAft>
                <a:spcPts val="600"/>
              </a:spcAft>
              <a:buClr>
                <a:schemeClr val="accent2"/>
              </a:buClr>
              <a:buFontTx/>
              <a:buChar char="•"/>
              <a:tabLst>
                <a:tab pos="0" algn="l"/>
              </a:tabLst>
            </a:pPr>
            <a:r>
              <a:rPr lang="en-US" sz="3200" b="1" dirty="0">
                <a:solidFill>
                  <a:schemeClr val="accent2"/>
                </a:solidFill>
              </a:rPr>
              <a:t>Advertising campaign management</a:t>
            </a:r>
          </a:p>
          <a:p>
            <a:pPr marL="742950" lvl="1" indent="-285750" eaLnBrk="0" hangingPunct="0">
              <a:lnSpc>
                <a:spcPct val="90000"/>
              </a:lnSpc>
              <a:spcBef>
                <a:spcPct val="10000"/>
              </a:spcBef>
              <a:spcAft>
                <a:spcPts val="600"/>
              </a:spcAft>
              <a:buClr>
                <a:schemeClr val="accent2"/>
              </a:buClr>
              <a:buFont typeface="Wingdings" pitchFamily="2" charset="2"/>
              <a:buChar char="§"/>
              <a:tabLst>
                <a:tab pos="0" algn="l"/>
              </a:tabLst>
            </a:pPr>
            <a:r>
              <a:rPr lang="en-US" sz="2800" b="1" dirty="0" smtClean="0">
                <a:solidFill>
                  <a:schemeClr val="accent2"/>
                </a:solidFill>
              </a:rPr>
              <a:t>Research</a:t>
            </a:r>
            <a:endParaRPr lang="en-US" sz="2800" b="1" dirty="0">
              <a:solidFill>
                <a:schemeClr val="accent2"/>
              </a:solidFill>
            </a:endParaRPr>
          </a:p>
          <a:p>
            <a:pPr marL="742950" lvl="1" indent="-285750" eaLnBrk="0" hangingPunct="0">
              <a:lnSpc>
                <a:spcPct val="90000"/>
              </a:lnSpc>
              <a:spcBef>
                <a:spcPct val="10000"/>
              </a:spcBef>
              <a:spcAft>
                <a:spcPts val="600"/>
              </a:spcAft>
              <a:buClr>
                <a:schemeClr val="accent2"/>
              </a:buClr>
              <a:buFont typeface="Wingdings" pitchFamily="2" charset="2"/>
              <a:buChar char="§"/>
              <a:tabLst>
                <a:tab pos="0" algn="l"/>
              </a:tabLst>
            </a:pPr>
            <a:r>
              <a:rPr lang="en-US" sz="2800" b="1" dirty="0" smtClean="0">
                <a:solidFill>
                  <a:schemeClr val="accent2"/>
                </a:solidFill>
              </a:rPr>
              <a:t>Budget</a:t>
            </a:r>
            <a:endParaRPr lang="en-US" sz="2800" b="1" dirty="0">
              <a:solidFill>
                <a:schemeClr val="accent2"/>
              </a:solidFill>
            </a:endParaRPr>
          </a:p>
          <a:p>
            <a:pPr marL="742950" lvl="1" indent="-285750" eaLnBrk="0" hangingPunct="0">
              <a:lnSpc>
                <a:spcPct val="90000"/>
              </a:lnSpc>
              <a:spcBef>
                <a:spcPct val="10000"/>
              </a:spcBef>
              <a:spcAft>
                <a:spcPts val="600"/>
              </a:spcAft>
              <a:buClr>
                <a:schemeClr val="accent2"/>
              </a:buClr>
              <a:buFont typeface="Wingdings" pitchFamily="2" charset="2"/>
              <a:buChar char="§"/>
              <a:tabLst>
                <a:tab pos="0" algn="l"/>
              </a:tabLst>
            </a:pPr>
            <a:r>
              <a:rPr lang="en-US" sz="2800" b="1" dirty="0">
                <a:solidFill>
                  <a:schemeClr val="accent2"/>
                </a:solidFill>
              </a:rPr>
              <a:t>Media selection</a:t>
            </a:r>
          </a:p>
          <a:p>
            <a:pPr marL="742950" lvl="1" indent="-285750" eaLnBrk="0" hangingPunct="0">
              <a:lnSpc>
                <a:spcPct val="90000"/>
              </a:lnSpc>
              <a:spcBef>
                <a:spcPct val="10000"/>
              </a:spcBef>
              <a:spcAft>
                <a:spcPts val="600"/>
              </a:spcAft>
              <a:buClr>
                <a:schemeClr val="accent2"/>
              </a:buClr>
              <a:buFont typeface="Wingdings" pitchFamily="2" charset="2"/>
              <a:buChar char="§"/>
              <a:tabLst>
                <a:tab pos="0" algn="l"/>
              </a:tabLst>
            </a:pPr>
            <a:r>
              <a:rPr lang="en-US" sz="2800" b="1" dirty="0">
                <a:solidFill>
                  <a:schemeClr val="accent2"/>
                </a:solidFill>
              </a:rPr>
              <a:t>Creative brief</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07430"/>
            <a:ext cx="8839200" cy="1295400"/>
          </a:xfrm>
          <a:prstGeom prst="rect">
            <a:avLst/>
          </a:prstGeom>
          <a:solidFill>
            <a:srgbClr val="FFC000">
              <a:alpha val="50000"/>
            </a:srgbClr>
          </a:solidFill>
          <a:ln w="9525">
            <a:noFill/>
            <a:miter lim="800000"/>
            <a:headEnd/>
            <a:tailEnd/>
          </a:ln>
        </p:spPr>
        <p:txBody>
          <a:bodyPr wrap="none" anchor="ctr"/>
          <a:lstStyle/>
          <a:p>
            <a:endParaRPr lang="en-US"/>
          </a:p>
        </p:txBody>
      </p:sp>
      <p:sp>
        <p:nvSpPr>
          <p:cNvPr id="9" name="Content Placeholder 8"/>
          <p:cNvSpPr>
            <a:spLocks noGrp="1"/>
          </p:cNvSpPr>
          <p:nvPr>
            <p:ph idx="1"/>
          </p:nvPr>
        </p:nvSpPr>
        <p:spPr>
          <a:xfrm>
            <a:off x="990600" y="2057400"/>
            <a:ext cx="7315200" cy="3429000"/>
          </a:xfrm>
        </p:spPr>
        <p:txBody>
          <a:bodyPr/>
          <a:lstStyle/>
          <a:p>
            <a:pPr>
              <a:buClr>
                <a:schemeClr val="accent2"/>
              </a:buClr>
            </a:pPr>
            <a:r>
              <a:rPr lang="en-US" dirty="0" smtClean="0">
                <a:solidFill>
                  <a:schemeClr val="accent2"/>
                </a:solidFill>
              </a:rPr>
              <a:t>Behavioral goals</a:t>
            </a:r>
          </a:p>
          <a:p>
            <a:pPr>
              <a:buClr>
                <a:schemeClr val="accent2"/>
              </a:buClr>
            </a:pPr>
            <a:r>
              <a:rPr lang="en-US" dirty="0" smtClean="0">
                <a:solidFill>
                  <a:schemeClr val="accent2"/>
                </a:solidFill>
              </a:rPr>
              <a:t>Encourage some type of action</a:t>
            </a:r>
          </a:p>
          <a:p>
            <a:pPr lvl="1">
              <a:buClr>
                <a:schemeClr val="accent2"/>
              </a:buClr>
            </a:pPr>
            <a:r>
              <a:rPr lang="en-US" dirty="0" smtClean="0">
                <a:solidFill>
                  <a:schemeClr val="accent2"/>
                </a:solidFill>
              </a:rPr>
              <a:t>Inquiry</a:t>
            </a:r>
          </a:p>
          <a:p>
            <a:pPr lvl="1">
              <a:buClr>
                <a:schemeClr val="accent2"/>
              </a:buClr>
            </a:pPr>
            <a:r>
              <a:rPr lang="en-US" dirty="0" smtClean="0">
                <a:solidFill>
                  <a:schemeClr val="accent2"/>
                </a:solidFill>
              </a:rPr>
              <a:t>Access Web site</a:t>
            </a:r>
          </a:p>
          <a:p>
            <a:pPr lvl="1">
              <a:buClr>
                <a:schemeClr val="accent2"/>
              </a:buClr>
            </a:pPr>
            <a:r>
              <a:rPr lang="en-US" dirty="0" smtClean="0">
                <a:solidFill>
                  <a:schemeClr val="accent2"/>
                </a:solidFill>
              </a:rPr>
              <a:t>Visit retail outlet</a:t>
            </a:r>
          </a:p>
          <a:p>
            <a:pPr lvl="1">
              <a:buClr>
                <a:schemeClr val="accent2"/>
              </a:buClr>
            </a:pPr>
            <a:r>
              <a:rPr lang="en-US" dirty="0" smtClean="0">
                <a:solidFill>
                  <a:schemeClr val="accent2"/>
                </a:solidFill>
              </a:rPr>
              <a:t>Send e-mail or telephone</a:t>
            </a:r>
          </a:p>
        </p:txBody>
      </p:sp>
      <p:sp>
        <p:nvSpPr>
          <p:cNvPr id="10" name="Rectangle 2"/>
          <p:cNvSpPr txBox="1">
            <a:spLocks noChangeArrowheads="1"/>
          </p:cNvSpPr>
          <p:nvPr/>
        </p:nvSpPr>
        <p:spPr bwMode="auto">
          <a:xfrm>
            <a:off x="312057" y="183630"/>
            <a:ext cx="85496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accent2"/>
                </a:solidFill>
                <a:effectLst/>
                <a:uLnTx/>
                <a:uFillTx/>
                <a:latin typeface="+mj-lt"/>
                <a:ea typeface="+mj-ea"/>
                <a:cs typeface="+mj-cs"/>
              </a:rPr>
              <a:t>Advertising Goals:</a:t>
            </a:r>
            <a:r>
              <a:rPr kumimoji="0" lang="en-US" sz="4000" b="1" i="0" u="none" strike="noStrike" kern="0" cap="none" spc="0" normalizeH="0" baseline="0" noProof="0" dirty="0" smtClean="0">
                <a:ln>
                  <a:noFill/>
                </a:ln>
                <a:solidFill>
                  <a:schemeClr val="accent2"/>
                </a:solidFill>
                <a:effectLst/>
                <a:uLnTx/>
                <a:uFillTx/>
                <a:latin typeface="+mj-lt"/>
                <a:ea typeface="+mj-ea"/>
                <a:cs typeface="+mj-cs"/>
              </a:rPr>
              <a:t/>
            </a:r>
            <a:br>
              <a:rPr kumimoji="0" lang="en-US" sz="4000" b="1" i="0" u="none" strike="noStrike" kern="0" cap="none" spc="0" normalizeH="0" baseline="0" noProof="0" dirty="0" smtClean="0">
                <a:ln>
                  <a:noFill/>
                </a:ln>
                <a:solidFill>
                  <a:schemeClr val="accent2"/>
                </a:solidFill>
                <a:effectLst/>
                <a:uLnTx/>
                <a:uFillTx/>
                <a:latin typeface="+mj-lt"/>
                <a:ea typeface="+mj-ea"/>
                <a:cs typeface="+mj-cs"/>
              </a:rPr>
            </a:br>
            <a:r>
              <a:rPr kumimoji="0" lang="en-US" sz="4000" b="1" i="0" u="none" strike="noStrike" kern="0" cap="none" spc="0" normalizeH="0" baseline="0" noProof="0" dirty="0" smtClean="0">
                <a:ln>
                  <a:noFill/>
                </a:ln>
                <a:solidFill>
                  <a:schemeClr val="accent2"/>
                </a:solidFill>
                <a:effectLst/>
                <a:uLnTx/>
                <a:uFillTx/>
                <a:latin typeface="+mj-lt"/>
                <a:ea typeface="+mj-ea"/>
                <a:cs typeface="+mj-cs"/>
              </a:rPr>
              <a:t>	      Encourage Action</a:t>
            </a:r>
            <a:endParaRPr kumimoji="0" lang="en-US" sz="3800" b="1" i="0" u="none" strike="noStrike" kern="0" cap="none" spc="0" normalizeH="0" baseline="0" noProof="0" dirty="0" smtClean="0">
              <a:ln>
                <a:noFill/>
              </a:ln>
              <a:solidFill>
                <a:schemeClr val="accent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8677" name="Rectangle 2"/>
          <p:cNvSpPr>
            <a:spLocks noGrp="1" noChangeArrowheads="1"/>
          </p:cNvSpPr>
          <p:nvPr>
            <p:ph type="title" idx="4294967295"/>
          </p:nvPr>
        </p:nvSpPr>
        <p:spPr>
          <a:xfrm>
            <a:off x="304800" y="168640"/>
            <a:ext cx="8550275" cy="1066799"/>
          </a:xfrm>
        </p:spPr>
        <p:txBody>
          <a:bodyPr/>
          <a:lstStyle/>
          <a:p>
            <a:r>
              <a:rPr lang="en-US" sz="4000" dirty="0" smtClean="0">
                <a:solidFill>
                  <a:schemeClr val="accent2"/>
                </a:solidFill>
              </a:rPr>
              <a:t>Advertising </a:t>
            </a:r>
            <a:r>
              <a:rPr lang="en-US" sz="4000" dirty="0">
                <a:solidFill>
                  <a:schemeClr val="accent2"/>
                </a:solidFill>
              </a:rPr>
              <a:t>Budget</a:t>
            </a:r>
          </a:p>
        </p:txBody>
      </p:sp>
      <p:sp>
        <p:nvSpPr>
          <p:cNvPr id="10" name="Rectangle 3"/>
          <p:cNvSpPr txBox="1">
            <a:spLocks noChangeArrowheads="1"/>
          </p:cNvSpPr>
          <p:nvPr/>
        </p:nvSpPr>
        <p:spPr bwMode="auto">
          <a:xfrm>
            <a:off x="1219200" y="2514600"/>
            <a:ext cx="6705600" cy="3200400"/>
          </a:xfrm>
          <a:prstGeom prst="rect">
            <a:avLst/>
          </a:prstGeom>
          <a:noFill/>
          <a:ln w="9525">
            <a:noFill/>
            <a:miter lim="800000"/>
            <a:headEnd/>
            <a:tailEnd/>
          </a:ln>
        </p:spPr>
        <p:txBody>
          <a:bodyPr/>
          <a:lstStyle/>
          <a:p>
            <a:pPr marL="465138" indent="-465138" eaLnBrk="0" hangingPunct="0">
              <a:spcBef>
                <a:spcPct val="10000"/>
              </a:spcBef>
              <a:buClr>
                <a:schemeClr val="accent2"/>
              </a:buClr>
              <a:buFontTx/>
              <a:buChar char="•"/>
              <a:tabLst>
                <a:tab pos="465138" algn="l"/>
              </a:tabLst>
            </a:pPr>
            <a:r>
              <a:rPr lang="en-US" sz="3200" b="1" dirty="0">
                <a:solidFill>
                  <a:schemeClr val="accent2"/>
                </a:solidFill>
              </a:rPr>
              <a:t>Continuous </a:t>
            </a:r>
            <a:r>
              <a:rPr lang="en-US" sz="3200" b="1" dirty="0" smtClean="0">
                <a:solidFill>
                  <a:schemeClr val="accent2"/>
                </a:solidFill>
              </a:rPr>
              <a:t>schedule</a:t>
            </a:r>
          </a:p>
          <a:p>
            <a:pPr marL="922338" lvl="1" indent="-465138" eaLnBrk="0" hangingPunct="0">
              <a:spcBef>
                <a:spcPct val="10000"/>
              </a:spcBef>
              <a:buClr>
                <a:schemeClr val="accent2"/>
              </a:buClr>
              <a:buFont typeface="Wingdings" pitchFamily="2" charset="2"/>
              <a:buChar char="§"/>
              <a:tabLst>
                <a:tab pos="465138" algn="l"/>
              </a:tabLst>
            </a:pPr>
            <a:r>
              <a:rPr lang="en-US" sz="2800" b="1" dirty="0" smtClean="0">
                <a:solidFill>
                  <a:srgbClr val="00B050"/>
                </a:solidFill>
              </a:rPr>
              <a:t>Maintain awareness</a:t>
            </a:r>
            <a:endParaRPr lang="en-US" sz="2800" b="1" dirty="0">
              <a:solidFill>
                <a:srgbClr val="00B050"/>
              </a:solidFill>
            </a:endParaRPr>
          </a:p>
          <a:p>
            <a:pPr marL="465138" indent="-465138" eaLnBrk="0" hangingPunct="0">
              <a:spcBef>
                <a:spcPct val="10000"/>
              </a:spcBef>
              <a:buClr>
                <a:schemeClr val="accent2"/>
              </a:buClr>
              <a:buFontTx/>
              <a:buChar char="•"/>
              <a:tabLst>
                <a:tab pos="465138" algn="l"/>
              </a:tabLst>
            </a:pPr>
            <a:r>
              <a:rPr lang="en-US" sz="3200" b="1" dirty="0" err="1">
                <a:solidFill>
                  <a:schemeClr val="accent2"/>
                </a:solidFill>
              </a:rPr>
              <a:t>Flighting</a:t>
            </a:r>
            <a:r>
              <a:rPr lang="en-US" sz="3200" b="1" dirty="0">
                <a:solidFill>
                  <a:schemeClr val="accent2"/>
                </a:solidFill>
              </a:rPr>
              <a:t> </a:t>
            </a:r>
            <a:r>
              <a:rPr lang="en-US" sz="3200" b="1" dirty="0" smtClean="0">
                <a:solidFill>
                  <a:schemeClr val="accent2"/>
                </a:solidFill>
              </a:rPr>
              <a:t>schedule</a:t>
            </a:r>
          </a:p>
          <a:p>
            <a:pPr marL="922338" lvl="1" indent="-465138" eaLnBrk="0" hangingPunct="0">
              <a:spcBef>
                <a:spcPct val="10000"/>
              </a:spcBef>
              <a:buClr>
                <a:schemeClr val="accent2"/>
              </a:buClr>
              <a:buFont typeface="Wingdings" pitchFamily="2" charset="2"/>
              <a:buChar char="§"/>
              <a:tabLst>
                <a:tab pos="465138" algn="l"/>
              </a:tabLst>
            </a:pPr>
            <a:r>
              <a:rPr lang="en-US" sz="2800" b="1" dirty="0" smtClean="0">
                <a:solidFill>
                  <a:srgbClr val="00B050"/>
                </a:solidFill>
              </a:rPr>
              <a:t>Spending at select times</a:t>
            </a:r>
            <a:endParaRPr lang="en-US" sz="2800" b="1" dirty="0">
              <a:solidFill>
                <a:srgbClr val="00B050"/>
              </a:solidFill>
            </a:endParaRPr>
          </a:p>
          <a:p>
            <a:pPr marL="465138" indent="-465138" eaLnBrk="0" hangingPunct="0">
              <a:spcBef>
                <a:spcPct val="10000"/>
              </a:spcBef>
              <a:buClr>
                <a:schemeClr val="accent2"/>
              </a:buClr>
              <a:buFontTx/>
              <a:buChar char="•"/>
              <a:tabLst>
                <a:tab pos="465138" algn="l"/>
              </a:tabLst>
            </a:pPr>
            <a:r>
              <a:rPr lang="en-US" sz="3200" b="1" dirty="0">
                <a:solidFill>
                  <a:schemeClr val="accent2"/>
                </a:solidFill>
              </a:rPr>
              <a:t>Pulsating </a:t>
            </a:r>
            <a:r>
              <a:rPr lang="en-US" sz="3200" b="1" dirty="0" smtClean="0">
                <a:solidFill>
                  <a:schemeClr val="accent2"/>
                </a:solidFill>
              </a:rPr>
              <a:t>schedule</a:t>
            </a:r>
          </a:p>
          <a:p>
            <a:pPr marL="922338" lvl="1" indent="-465138" eaLnBrk="0" hangingPunct="0">
              <a:spcBef>
                <a:spcPct val="10000"/>
              </a:spcBef>
              <a:buClr>
                <a:schemeClr val="accent2"/>
              </a:buClr>
              <a:buFont typeface="Wingdings" pitchFamily="2" charset="2"/>
              <a:buChar char="§"/>
              <a:tabLst>
                <a:tab pos="465138" algn="l"/>
              </a:tabLst>
            </a:pPr>
            <a:r>
              <a:rPr lang="en-US" sz="2800" b="1" dirty="0" smtClean="0">
                <a:solidFill>
                  <a:srgbClr val="00B050"/>
                </a:solidFill>
              </a:rPr>
              <a:t>Bursts of intensity</a:t>
            </a:r>
            <a:endParaRPr lang="en-US" sz="2800" b="1" dirty="0">
              <a:solidFill>
                <a:srgbClr val="00B050"/>
              </a:solidFill>
            </a:endParaRPr>
          </a:p>
        </p:txBody>
      </p:sp>
      <p:sp>
        <p:nvSpPr>
          <p:cNvPr id="28679" name="TextBox 10"/>
          <p:cNvSpPr txBox="1">
            <a:spLocks noChangeArrowheads="1"/>
          </p:cNvSpPr>
          <p:nvPr/>
        </p:nvSpPr>
        <p:spPr bwMode="auto">
          <a:xfrm>
            <a:off x="836229" y="1828800"/>
            <a:ext cx="7393371" cy="584775"/>
          </a:xfrm>
          <a:prstGeom prst="rect">
            <a:avLst/>
          </a:prstGeom>
          <a:noFill/>
          <a:ln w="9525">
            <a:noFill/>
            <a:miter lim="800000"/>
            <a:headEnd/>
            <a:tailEnd/>
          </a:ln>
        </p:spPr>
        <p:txBody>
          <a:bodyPr wrap="none">
            <a:spAutoFit/>
          </a:bodyPr>
          <a:lstStyle/>
          <a:p>
            <a:r>
              <a:rPr lang="en-US" sz="3200" b="1" u="sng" dirty="0" smtClean="0">
                <a:solidFill>
                  <a:schemeClr val="accent2"/>
                </a:solidFill>
              </a:rPr>
              <a:t>Distribution of spending over time</a:t>
            </a:r>
            <a:endParaRPr lang="en-US" sz="3200" b="1" u="sng"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2" name="Rectangle 2"/>
          <p:cNvSpPr>
            <a:spLocks noGrp="1" noChangeArrowheads="1"/>
          </p:cNvSpPr>
          <p:nvPr>
            <p:ph type="title"/>
          </p:nvPr>
        </p:nvSpPr>
        <p:spPr>
          <a:xfrm>
            <a:off x="295728" y="228600"/>
            <a:ext cx="8549640" cy="1066800"/>
          </a:xfrm>
          <a:noFill/>
        </p:spPr>
        <p:txBody>
          <a:bodyPr/>
          <a:lstStyle/>
          <a:p>
            <a:r>
              <a:rPr lang="en-US" sz="4400" dirty="0" smtClean="0">
                <a:solidFill>
                  <a:schemeClr val="accent2"/>
                </a:solidFill>
              </a:rPr>
              <a:t>Media Selection</a:t>
            </a:r>
          </a:p>
        </p:txBody>
      </p:sp>
      <p:sp>
        <p:nvSpPr>
          <p:cNvPr id="27653" name="Rectangle 3"/>
          <p:cNvSpPr>
            <a:spLocks noGrp="1" noChangeArrowheads="1"/>
          </p:cNvSpPr>
          <p:nvPr>
            <p:ph idx="1"/>
          </p:nvPr>
        </p:nvSpPr>
        <p:spPr>
          <a:xfrm>
            <a:off x="1143000" y="2133600"/>
            <a:ext cx="6781800" cy="2667000"/>
          </a:xfrm>
          <a:noFill/>
        </p:spPr>
        <p:txBody>
          <a:bodyPr/>
          <a:lstStyle/>
          <a:p>
            <a:pPr>
              <a:buClr>
                <a:schemeClr val="accent2"/>
              </a:buClr>
            </a:pPr>
            <a:r>
              <a:rPr lang="en-US" dirty="0" smtClean="0">
                <a:solidFill>
                  <a:schemeClr val="accent2"/>
                </a:solidFill>
              </a:rPr>
              <a:t>Media-usage habits of target market</a:t>
            </a:r>
          </a:p>
          <a:p>
            <a:pPr>
              <a:buClr>
                <a:schemeClr val="accent2"/>
              </a:buClr>
            </a:pPr>
            <a:r>
              <a:rPr lang="en-US" dirty="0" smtClean="0">
                <a:solidFill>
                  <a:schemeClr val="accent2"/>
                </a:solidFill>
              </a:rPr>
              <a:t>Audience characteristics of media</a:t>
            </a:r>
          </a:p>
          <a:p>
            <a:pPr>
              <a:buClr>
                <a:schemeClr val="accent2"/>
              </a:buClr>
            </a:pPr>
            <a:r>
              <a:rPr lang="en-US" dirty="0" smtClean="0">
                <a:solidFill>
                  <a:schemeClr val="accent2"/>
                </a:solidFill>
              </a:rPr>
              <a:t>Business-to-business media</a:t>
            </a: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524291" name="Rectangle 3"/>
          <p:cNvSpPr>
            <a:spLocks noGrp="1" noChangeArrowheads="1"/>
          </p:cNvSpPr>
          <p:nvPr>
            <p:ph type="title" idx="4294967295"/>
          </p:nvPr>
        </p:nvSpPr>
        <p:spPr>
          <a:xfrm>
            <a:off x="304800" y="152400"/>
            <a:ext cx="8550275" cy="1143000"/>
          </a:xfrm>
        </p:spPr>
        <p:txBody>
          <a:bodyPr/>
          <a:lstStyle/>
          <a:p>
            <a:r>
              <a:rPr lang="en-US" sz="4400" dirty="0">
                <a:solidFill>
                  <a:schemeClr val="accent2"/>
                </a:solidFill>
              </a:rPr>
              <a:t>Creative Brief</a:t>
            </a:r>
            <a:endParaRPr lang="en-US" sz="4400" dirty="0">
              <a:solidFill>
                <a:schemeClr val="accent2"/>
              </a:solidFill>
              <a:effectLst>
                <a:outerShdw blurRad="38100" dist="38100" dir="2700000" algn="tl">
                  <a:srgbClr val="000000"/>
                </a:outerShdw>
              </a:effectLst>
            </a:endParaRPr>
          </a:p>
        </p:txBody>
      </p:sp>
      <p:sp>
        <p:nvSpPr>
          <p:cNvPr id="29702" name="Rectangle 5"/>
          <p:cNvSpPr>
            <a:spLocks noGrp="1" noChangeArrowheads="1"/>
          </p:cNvSpPr>
          <p:nvPr>
            <p:ph type="body" idx="4294967295"/>
          </p:nvPr>
        </p:nvSpPr>
        <p:spPr>
          <a:xfrm>
            <a:off x="2209800" y="1828800"/>
            <a:ext cx="4800600" cy="3048000"/>
          </a:xfrm>
          <a:noFill/>
        </p:spPr>
        <p:txBody>
          <a:bodyPr/>
          <a:lstStyle/>
          <a:p>
            <a:pPr marL="465138" indent="-465138">
              <a:buClr>
                <a:schemeClr val="accent2"/>
              </a:buClr>
              <a:buFontTx/>
              <a:buNone/>
              <a:tabLst>
                <a:tab pos="465138" algn="l"/>
              </a:tabLst>
            </a:pPr>
            <a:r>
              <a:rPr lang="en-US" dirty="0">
                <a:solidFill>
                  <a:schemeClr val="accent2"/>
                </a:solidFill>
              </a:rPr>
              <a:t>What is . . . </a:t>
            </a:r>
          </a:p>
          <a:p>
            <a:pPr marL="465138" indent="-465138">
              <a:buClr>
                <a:schemeClr val="accent2"/>
              </a:buClr>
              <a:tabLst>
                <a:tab pos="465138" algn="l"/>
              </a:tabLst>
            </a:pPr>
            <a:r>
              <a:rPr lang="en-US" dirty="0">
                <a:solidFill>
                  <a:schemeClr val="accent2"/>
                </a:solidFill>
              </a:rPr>
              <a:t>The objective</a:t>
            </a:r>
          </a:p>
          <a:p>
            <a:pPr marL="465138" indent="-465138">
              <a:buClr>
                <a:schemeClr val="accent2"/>
              </a:buClr>
              <a:tabLst>
                <a:tab pos="465138" algn="l"/>
              </a:tabLst>
            </a:pPr>
            <a:r>
              <a:rPr lang="en-US" dirty="0">
                <a:solidFill>
                  <a:schemeClr val="accent2"/>
                </a:solidFill>
              </a:rPr>
              <a:t>The target audience</a:t>
            </a:r>
          </a:p>
          <a:p>
            <a:pPr marL="465138" indent="-465138">
              <a:buClr>
                <a:schemeClr val="accent2"/>
              </a:buClr>
              <a:tabLst>
                <a:tab pos="465138" algn="l"/>
              </a:tabLst>
            </a:pPr>
            <a:r>
              <a:rPr lang="en-US" dirty="0">
                <a:solidFill>
                  <a:schemeClr val="accent2"/>
                </a:solidFill>
              </a:rPr>
              <a:t>The message theme</a:t>
            </a:r>
          </a:p>
          <a:p>
            <a:pPr marL="465138" indent="-465138">
              <a:buClr>
                <a:schemeClr val="accent2"/>
              </a:buClr>
              <a:tabLst>
                <a:tab pos="465138" algn="l"/>
              </a:tabLst>
            </a:pPr>
            <a:r>
              <a:rPr lang="en-US" dirty="0">
                <a:solidFill>
                  <a:schemeClr val="accent2"/>
                </a:solidFill>
              </a:rPr>
              <a:t>The support</a:t>
            </a:r>
          </a:p>
          <a:p>
            <a:pPr marL="465138" indent="-465138">
              <a:buClr>
                <a:schemeClr val="accent2"/>
              </a:buClr>
              <a:tabLst>
                <a:tab pos="465138" algn="l"/>
              </a:tabLst>
            </a:pPr>
            <a:r>
              <a:rPr lang="en-US" dirty="0">
                <a:solidFill>
                  <a:schemeClr val="accent2"/>
                </a:solidFill>
              </a:rPr>
              <a:t>The constraints</a:t>
            </a:r>
          </a:p>
        </p:txBody>
      </p:sp>
      <p:sp>
        <p:nvSpPr>
          <p:cNvPr id="524292" name="Rectangle 4"/>
          <p:cNvSpPr>
            <a:spLocks noChangeArrowheads="1"/>
          </p:cNvSpPr>
          <p:nvPr/>
        </p:nvSpPr>
        <p:spPr bwMode="auto">
          <a:xfrm>
            <a:off x="4419600" y="1981200"/>
            <a:ext cx="4343400" cy="3741738"/>
          </a:xfrm>
          <a:prstGeom prst="rect">
            <a:avLst/>
          </a:prstGeom>
          <a:noFill/>
          <a:ln w="9525">
            <a:noFill/>
            <a:miter lim="800000"/>
            <a:headEnd/>
            <a:tailEnd/>
          </a:ln>
          <a:effectLst/>
        </p:spPr>
        <p:txBody>
          <a:bodyPr/>
          <a:lstStyle/>
          <a:p>
            <a:pPr marL="342900" indent="-342900" algn="ctr">
              <a:spcBef>
                <a:spcPct val="15000"/>
              </a:spcBef>
              <a:buClr>
                <a:schemeClr val="tx1"/>
              </a:buClr>
              <a:defRPr/>
            </a:pPr>
            <a:endParaRPr lang="en-US" b="1" dirty="0">
              <a:solidFill>
                <a:srgbClr val="CC0000"/>
              </a:solidFill>
              <a:effectLst>
                <a:outerShdw blurRad="38100" dist="38100" dir="2700000" algn="tl">
                  <a:srgbClr val="C0C0C0"/>
                </a:outerShdw>
              </a:effectLst>
            </a:endParaRPr>
          </a:p>
          <a:p>
            <a:pPr marL="2057400" lvl="4" indent="-228600">
              <a:spcBef>
                <a:spcPct val="20000"/>
              </a:spcBef>
              <a:buFontTx/>
              <a:buChar char="»"/>
              <a:defRPr/>
            </a:pPr>
            <a:endParaRPr lang="en-US" dirty="0">
              <a:solidFill>
                <a:schemeClr val="tx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9700" name="Rectangle 2"/>
          <p:cNvSpPr>
            <a:spLocks noGrp="1" noChangeArrowheads="1"/>
          </p:cNvSpPr>
          <p:nvPr>
            <p:ph type="title"/>
          </p:nvPr>
        </p:nvSpPr>
        <p:spPr>
          <a:xfrm>
            <a:off x="304800" y="76200"/>
            <a:ext cx="8549640" cy="1143000"/>
          </a:xfrm>
        </p:spPr>
        <p:txBody>
          <a:bodyPr/>
          <a:lstStyle/>
          <a:p>
            <a:r>
              <a:rPr lang="en-US" sz="4400" dirty="0" smtClean="0">
                <a:solidFill>
                  <a:schemeClr val="accent2"/>
                </a:solidFill>
              </a:rPr>
              <a:t>The Constraints</a:t>
            </a:r>
          </a:p>
        </p:txBody>
      </p:sp>
      <p:sp>
        <p:nvSpPr>
          <p:cNvPr id="12" name="Content Placeholder 11"/>
          <p:cNvSpPr>
            <a:spLocks noGrp="1"/>
          </p:cNvSpPr>
          <p:nvPr>
            <p:ph idx="1"/>
          </p:nvPr>
        </p:nvSpPr>
        <p:spPr>
          <a:xfrm>
            <a:off x="685800" y="1905000"/>
            <a:ext cx="8229600" cy="4114800"/>
          </a:xfrm>
        </p:spPr>
        <p:txBody>
          <a:bodyPr/>
          <a:lstStyle/>
          <a:p>
            <a:pPr>
              <a:buClr>
                <a:schemeClr val="accent2"/>
              </a:buClr>
            </a:pPr>
            <a:r>
              <a:rPr lang="en-US" dirty="0" smtClean="0">
                <a:solidFill>
                  <a:schemeClr val="accent2"/>
                </a:solidFill>
              </a:rPr>
              <a:t>Legal and mandatory restrictions</a:t>
            </a:r>
          </a:p>
          <a:p>
            <a:pPr>
              <a:buClr>
                <a:schemeClr val="accent2"/>
              </a:buClr>
            </a:pPr>
            <a:r>
              <a:rPr lang="en-US" dirty="0" smtClean="0">
                <a:solidFill>
                  <a:schemeClr val="accent2"/>
                </a:solidFill>
              </a:rPr>
              <a:t>Constraints</a:t>
            </a:r>
          </a:p>
          <a:p>
            <a:pPr>
              <a:buClr>
                <a:schemeClr val="accent2"/>
              </a:buClr>
            </a:pPr>
            <a:r>
              <a:rPr lang="en-US" dirty="0" smtClean="0">
                <a:solidFill>
                  <a:schemeClr val="accent2"/>
                </a:solidFill>
              </a:rPr>
              <a:t>Disclaimers</a:t>
            </a:r>
          </a:p>
        </p:txBody>
      </p:sp>
      <p:pic>
        <p:nvPicPr>
          <p:cNvPr id="1026" name="Picture 2"/>
          <p:cNvPicPr>
            <a:picLocks noChangeAspect="1" noChangeArrowheads="1"/>
          </p:cNvPicPr>
          <p:nvPr/>
        </p:nvPicPr>
        <p:blipFill>
          <a:blip r:embed="rId3" cstate="print"/>
          <a:srcRect/>
          <a:stretch>
            <a:fillRect/>
          </a:stretch>
        </p:blipFill>
        <p:spPr bwMode="auto">
          <a:xfrm>
            <a:off x="3048000" y="2667000"/>
            <a:ext cx="5500689" cy="36671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08900" name="Rectangle 2"/>
          <p:cNvSpPr>
            <a:spLocks noGrp="1" noChangeArrowheads="1"/>
          </p:cNvSpPr>
          <p:nvPr>
            <p:ph type="title" idx="4294967295"/>
          </p:nvPr>
        </p:nvSpPr>
        <p:spPr>
          <a:xfrm>
            <a:off x="296862" y="-76200"/>
            <a:ext cx="8550275" cy="1463675"/>
          </a:xfrm>
        </p:spPr>
        <p:txBody>
          <a:bodyPr lIns="92075" tIns="46038" rIns="92075" bIns="46038" anchorCtr="1"/>
          <a:lstStyle/>
          <a:p>
            <a:r>
              <a:rPr lang="en-US" sz="4400" dirty="0">
                <a:solidFill>
                  <a:schemeClr val="accent2"/>
                </a:solidFill>
              </a:rPr>
              <a:t>Creative Brief - Del Monte</a:t>
            </a:r>
          </a:p>
        </p:txBody>
      </p:sp>
      <p:sp>
        <p:nvSpPr>
          <p:cNvPr id="208901" name="Rectangle 4"/>
          <p:cNvSpPr>
            <a:spLocks noGrp="1" noChangeArrowheads="1"/>
          </p:cNvSpPr>
          <p:nvPr>
            <p:ph type="body" idx="4294967295"/>
          </p:nvPr>
        </p:nvSpPr>
        <p:spPr>
          <a:xfrm>
            <a:off x="381000" y="1600200"/>
            <a:ext cx="8382000" cy="4724400"/>
          </a:xfrm>
        </p:spPr>
        <p:txBody>
          <a:bodyPr lIns="92075" tIns="46038" rIns="92075" bIns="46038">
            <a:normAutofit/>
          </a:bodyPr>
          <a:lstStyle/>
          <a:p>
            <a:pPr>
              <a:lnSpc>
                <a:spcPct val="80000"/>
              </a:lnSpc>
              <a:buClr>
                <a:schemeClr val="accent2"/>
              </a:buClr>
            </a:pPr>
            <a:r>
              <a:rPr lang="en-US" sz="2400" dirty="0">
                <a:solidFill>
                  <a:srgbClr val="00B050"/>
                </a:solidFill>
              </a:rPr>
              <a:t>The Objective </a:t>
            </a:r>
            <a:r>
              <a:rPr lang="en-US" sz="2400" dirty="0">
                <a:solidFill>
                  <a:schemeClr val="accent2"/>
                </a:solidFill>
              </a:rPr>
              <a:t>– increase awareness of the smaller-size cans with pull-top lid.</a:t>
            </a:r>
          </a:p>
          <a:p>
            <a:pPr>
              <a:lnSpc>
                <a:spcPct val="80000"/>
              </a:lnSpc>
              <a:buClr>
                <a:schemeClr val="accent2"/>
              </a:buClr>
              <a:buFontTx/>
              <a:buNone/>
            </a:pPr>
            <a:endParaRPr lang="en-US" sz="2400" dirty="0"/>
          </a:p>
          <a:p>
            <a:pPr>
              <a:lnSpc>
                <a:spcPct val="80000"/>
              </a:lnSpc>
              <a:buClr>
                <a:schemeClr val="accent2"/>
              </a:buClr>
            </a:pPr>
            <a:r>
              <a:rPr lang="en-US" sz="2400" dirty="0">
                <a:solidFill>
                  <a:srgbClr val="00B050"/>
                </a:solidFill>
              </a:rPr>
              <a:t>Target Audience </a:t>
            </a:r>
            <a:r>
              <a:rPr lang="en-US" sz="2400" dirty="0">
                <a:solidFill>
                  <a:schemeClr val="accent2"/>
                </a:solidFill>
              </a:rPr>
              <a:t>– senior citizens, especially those that live alone and suffer from arthritis.</a:t>
            </a:r>
            <a:r>
              <a:rPr lang="en-US" sz="2400" dirty="0"/>
              <a:t> </a:t>
            </a:r>
          </a:p>
          <a:p>
            <a:pPr>
              <a:lnSpc>
                <a:spcPct val="80000"/>
              </a:lnSpc>
              <a:buClr>
                <a:schemeClr val="accent2"/>
              </a:buClr>
              <a:buFontTx/>
              <a:buNone/>
            </a:pPr>
            <a:endParaRPr lang="en-US" sz="2400" dirty="0"/>
          </a:p>
          <a:p>
            <a:pPr>
              <a:lnSpc>
                <a:spcPct val="80000"/>
              </a:lnSpc>
              <a:buClr>
                <a:schemeClr val="accent2"/>
              </a:buClr>
            </a:pPr>
            <a:r>
              <a:rPr lang="en-US" sz="2400" dirty="0">
                <a:solidFill>
                  <a:srgbClr val="00B050"/>
                </a:solidFill>
              </a:rPr>
              <a:t>Message Theme </a:t>
            </a:r>
            <a:r>
              <a:rPr lang="en-US" sz="2400" dirty="0">
                <a:solidFill>
                  <a:schemeClr val="accent2"/>
                </a:solidFill>
              </a:rPr>
              <a:t>– the new cans not only contain a smaller portion but are easier to open.</a:t>
            </a:r>
          </a:p>
          <a:p>
            <a:pPr>
              <a:lnSpc>
                <a:spcPct val="80000"/>
              </a:lnSpc>
              <a:buClr>
                <a:schemeClr val="accent2"/>
              </a:buClr>
              <a:buFontTx/>
              <a:buNone/>
            </a:pPr>
            <a:endParaRPr lang="en-US" sz="2400" dirty="0"/>
          </a:p>
          <a:p>
            <a:pPr>
              <a:lnSpc>
                <a:spcPct val="80000"/>
              </a:lnSpc>
              <a:buClr>
                <a:schemeClr val="accent2"/>
              </a:buClr>
            </a:pPr>
            <a:r>
              <a:rPr lang="en-US" sz="2400" dirty="0">
                <a:solidFill>
                  <a:srgbClr val="00B050"/>
                </a:solidFill>
              </a:rPr>
              <a:t>Support </a:t>
            </a:r>
            <a:r>
              <a:rPr lang="en-US" sz="2400" dirty="0">
                <a:solidFill>
                  <a:schemeClr val="accent2"/>
                </a:solidFill>
              </a:rPr>
              <a:t>– 30</a:t>
            </a:r>
            <a:r>
              <a:rPr lang="en-US" sz="2400" dirty="0">
                <a:solidFill>
                  <a:schemeClr val="accent2"/>
                </a:solidFill>
                <a:cs typeface="Tahoma" pitchFamily="34" charset="0"/>
              </a:rPr>
              <a:t>¢</a:t>
            </a:r>
            <a:r>
              <a:rPr lang="en-US" sz="2400" dirty="0">
                <a:solidFill>
                  <a:schemeClr val="accent2"/>
                </a:solidFill>
              </a:rPr>
              <a:t> intro coupon to encourage usage.</a:t>
            </a:r>
          </a:p>
          <a:p>
            <a:pPr>
              <a:lnSpc>
                <a:spcPct val="80000"/>
              </a:lnSpc>
              <a:buClr>
                <a:schemeClr val="accent2"/>
              </a:buClr>
              <a:buFontTx/>
              <a:buNone/>
            </a:pPr>
            <a:endParaRPr lang="en-US" sz="2400" dirty="0"/>
          </a:p>
          <a:p>
            <a:pPr>
              <a:lnSpc>
                <a:spcPct val="80000"/>
              </a:lnSpc>
              <a:buClr>
                <a:schemeClr val="accent2"/>
              </a:buClr>
            </a:pPr>
            <a:r>
              <a:rPr lang="en-US" sz="2400" dirty="0">
                <a:solidFill>
                  <a:srgbClr val="00B050"/>
                </a:solidFill>
              </a:rPr>
              <a:t>Constraints</a:t>
            </a:r>
            <a:r>
              <a:rPr lang="en-US" sz="2400" b="0" dirty="0"/>
              <a:t> </a:t>
            </a:r>
            <a:r>
              <a:rPr lang="en-US" sz="2400" dirty="0">
                <a:solidFill>
                  <a:schemeClr val="accent2"/>
                </a:solidFill>
              </a:rPr>
              <a:t>– copyright logo, toll free #, Web site, legal requirements of a coupon, and what is meant by a small serving.</a:t>
            </a:r>
          </a:p>
          <a:p>
            <a:pPr>
              <a:lnSpc>
                <a:spcPct val="80000"/>
              </a:lnSpc>
            </a:pP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2"/>
          <p:cNvSpPr>
            <a:spLocks noGrp="1" noChangeArrowheads="1"/>
          </p:cNvSpPr>
          <p:nvPr>
            <p:ph type="title" idx="4294967295"/>
          </p:nvPr>
        </p:nvSpPr>
        <p:spPr>
          <a:xfrm>
            <a:off x="5410200" y="76200"/>
            <a:ext cx="3581400" cy="1219200"/>
          </a:xfrm>
          <a:solidFill>
            <a:srgbClr val="FFC000">
              <a:alpha val="50000"/>
            </a:srgbClr>
          </a:solidFill>
        </p:spPr>
        <p:txBody>
          <a:bodyPr lIns="92075" tIns="46038" rIns="92075" bIns="46038" anchorCtr="1">
            <a:noAutofit/>
          </a:bodyPr>
          <a:lstStyle/>
          <a:p>
            <a:r>
              <a:rPr lang="en-US" sz="3200" dirty="0">
                <a:solidFill>
                  <a:schemeClr val="accent2"/>
                </a:solidFill>
              </a:rPr>
              <a:t>Del Monte Advertisement</a:t>
            </a:r>
          </a:p>
        </p:txBody>
      </p:sp>
      <p:sp>
        <p:nvSpPr>
          <p:cNvPr id="210949" name="Text Box 5"/>
          <p:cNvSpPr txBox="1">
            <a:spLocks noChangeArrowheads="1"/>
          </p:cNvSpPr>
          <p:nvPr/>
        </p:nvSpPr>
        <p:spPr bwMode="auto">
          <a:xfrm>
            <a:off x="5638800" y="2743200"/>
            <a:ext cx="2819400" cy="1800225"/>
          </a:xfrm>
          <a:prstGeom prst="rect">
            <a:avLst/>
          </a:prstGeom>
          <a:noFill/>
          <a:ln w="12700">
            <a:noFill/>
            <a:miter lim="800000"/>
            <a:headEnd type="none" w="sm" len="sm"/>
            <a:tailEnd type="none" w="sm" len="sm"/>
          </a:ln>
        </p:spPr>
        <p:txBody>
          <a:bodyPr>
            <a:spAutoFit/>
          </a:bodyPr>
          <a:lstStyle/>
          <a:p>
            <a:pPr eaLnBrk="0" hangingPunct="0"/>
            <a:r>
              <a:rPr lang="en-US" sz="2800" b="1" dirty="0">
                <a:solidFill>
                  <a:schemeClr val="accent2"/>
                </a:solidFill>
              </a:rPr>
              <a:t>Based on the Creative Brief in the previous slide.</a:t>
            </a:r>
          </a:p>
        </p:txBody>
      </p:sp>
      <p:pic>
        <p:nvPicPr>
          <p:cNvPr id="210951" name="Picture 9" descr="AD"/>
          <p:cNvPicPr>
            <a:picLocks noChangeAspect="1" noChangeArrowheads="1"/>
          </p:cNvPicPr>
          <p:nvPr/>
        </p:nvPicPr>
        <p:blipFill>
          <a:blip r:embed="rId2" cstate="print"/>
          <a:srcRect/>
          <a:stretch>
            <a:fillRect/>
          </a:stretch>
        </p:blipFill>
        <p:spPr bwMode="auto">
          <a:xfrm>
            <a:off x="165100" y="142149"/>
            <a:ext cx="5245100" cy="6497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52400" y="7620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27652" name="Rectangle 2"/>
          <p:cNvSpPr>
            <a:spLocks noGrp="1" noChangeArrowheads="1"/>
          </p:cNvSpPr>
          <p:nvPr>
            <p:ph type="title"/>
          </p:nvPr>
        </p:nvSpPr>
        <p:spPr>
          <a:xfrm>
            <a:off x="273570" y="152400"/>
            <a:ext cx="8549640" cy="1146048"/>
          </a:xfrm>
          <a:noFill/>
        </p:spPr>
        <p:txBody>
          <a:bodyPr/>
          <a:lstStyle/>
          <a:p>
            <a:r>
              <a:rPr lang="en-US" sz="4400" dirty="0" smtClean="0">
                <a:solidFill>
                  <a:schemeClr val="accent2"/>
                </a:solidFill>
              </a:rPr>
              <a:t>International Implications</a:t>
            </a:r>
          </a:p>
        </p:txBody>
      </p:sp>
      <p:sp>
        <p:nvSpPr>
          <p:cNvPr id="27653" name="Rectangle 3"/>
          <p:cNvSpPr>
            <a:spLocks noGrp="1" noChangeArrowheads="1"/>
          </p:cNvSpPr>
          <p:nvPr>
            <p:ph idx="1"/>
          </p:nvPr>
        </p:nvSpPr>
        <p:spPr>
          <a:xfrm>
            <a:off x="609600" y="1828800"/>
            <a:ext cx="7924800" cy="4191000"/>
          </a:xfrm>
          <a:noFill/>
        </p:spPr>
        <p:txBody>
          <a:bodyPr/>
          <a:lstStyle/>
          <a:p>
            <a:pPr>
              <a:buClr>
                <a:schemeClr val="accent2"/>
              </a:buClr>
            </a:pPr>
            <a:r>
              <a:rPr lang="en-US" sz="2800" dirty="0" smtClean="0">
                <a:solidFill>
                  <a:schemeClr val="accent2"/>
                </a:solidFill>
              </a:rPr>
              <a:t>62% of advertising budgets spent outside of U.S.</a:t>
            </a:r>
          </a:p>
          <a:p>
            <a:pPr>
              <a:buClr>
                <a:schemeClr val="accent2"/>
              </a:buClr>
            </a:pPr>
            <a:r>
              <a:rPr lang="en-US" sz="2800" dirty="0" smtClean="0">
                <a:solidFill>
                  <a:schemeClr val="accent2"/>
                </a:solidFill>
              </a:rPr>
              <a:t>Two major differences</a:t>
            </a:r>
          </a:p>
          <a:p>
            <a:pPr lvl="1">
              <a:buClr>
                <a:schemeClr val="accent2"/>
              </a:buClr>
            </a:pPr>
            <a:r>
              <a:rPr lang="en-US" sz="2400" dirty="0" smtClean="0">
                <a:solidFill>
                  <a:schemeClr val="accent2"/>
                </a:solidFill>
              </a:rPr>
              <a:t>Process of agency selection</a:t>
            </a:r>
          </a:p>
          <a:p>
            <a:pPr lvl="1">
              <a:buClr>
                <a:schemeClr val="accent2"/>
              </a:buClr>
            </a:pPr>
            <a:r>
              <a:rPr lang="en-US" sz="2400" dirty="0" smtClean="0">
                <a:solidFill>
                  <a:schemeClr val="accent2"/>
                </a:solidFill>
              </a:rPr>
              <a:t>Preparation of international advertising campaigns</a:t>
            </a:r>
          </a:p>
          <a:p>
            <a:pPr>
              <a:buClr>
                <a:schemeClr val="accent2"/>
              </a:buClr>
            </a:pPr>
            <a:r>
              <a:rPr lang="en-US" sz="2800" dirty="0" smtClean="0">
                <a:solidFill>
                  <a:schemeClr val="accent2"/>
                </a:solidFill>
              </a:rPr>
              <a:t>Preplanning research varies</a:t>
            </a:r>
          </a:p>
          <a:p>
            <a:pPr>
              <a:buClr>
                <a:schemeClr val="accent2"/>
              </a:buClr>
            </a:pPr>
            <a:r>
              <a:rPr lang="en-US" sz="2800" dirty="0" smtClean="0">
                <a:solidFill>
                  <a:schemeClr val="accent2"/>
                </a:solidFill>
              </a:rPr>
              <a:t>Understanding of languages and cultures</a:t>
            </a:r>
          </a:p>
          <a:p>
            <a:pPr>
              <a:buClr>
                <a:schemeClr val="accent2"/>
              </a:buClr>
            </a:pPr>
            <a:r>
              <a:rPr lang="en-US" sz="2800" dirty="0" smtClean="0">
                <a:solidFill>
                  <a:schemeClr val="accent2"/>
                </a:solidFill>
              </a:rPr>
              <a:t>Media selection varies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bwMode="auto">
          <a:xfrm>
            <a:off x="5181600" y="4614088"/>
            <a:ext cx="2819400" cy="990600"/>
          </a:xfrm>
          <a:prstGeom prst="ellipse">
            <a:avLst/>
          </a:prstGeom>
          <a:solidFill>
            <a:srgbClr val="9933FF">
              <a:alpha val="15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pitchFamily="34" charset="0"/>
            </a:endParaRPr>
          </a:p>
        </p:txBody>
      </p:sp>
      <p:sp>
        <p:nvSpPr>
          <p:cNvPr id="15" name="Oval 14"/>
          <p:cNvSpPr/>
          <p:nvPr/>
        </p:nvSpPr>
        <p:spPr bwMode="auto">
          <a:xfrm>
            <a:off x="609600" y="1600200"/>
            <a:ext cx="2895600" cy="990600"/>
          </a:xfrm>
          <a:prstGeom prst="ellipse">
            <a:avLst/>
          </a:prstGeom>
          <a:solidFill>
            <a:schemeClr val="accent1">
              <a:lumMod val="60000"/>
              <a:lumOff val="40000"/>
              <a:alpha val="2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pitchFamily="34" charset="0"/>
            </a:endParaRPr>
          </a:p>
        </p:txBody>
      </p:sp>
      <p:sp>
        <p:nvSpPr>
          <p:cNvPr id="19" name="Oval 18"/>
          <p:cNvSpPr/>
          <p:nvPr/>
        </p:nvSpPr>
        <p:spPr bwMode="auto">
          <a:xfrm>
            <a:off x="5257800" y="1798088"/>
            <a:ext cx="2819400" cy="990600"/>
          </a:xfrm>
          <a:prstGeom prst="ellipse">
            <a:avLst/>
          </a:prstGeom>
          <a:solidFill>
            <a:srgbClr val="FF0000">
              <a:alpha val="13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pitchFamily="34" charset="0"/>
            </a:endParaRPr>
          </a:p>
        </p:txBody>
      </p:sp>
      <p:sp>
        <p:nvSpPr>
          <p:cNvPr id="17" name="Oval 16"/>
          <p:cNvSpPr/>
          <p:nvPr/>
        </p:nvSpPr>
        <p:spPr bwMode="auto">
          <a:xfrm>
            <a:off x="533400" y="4267200"/>
            <a:ext cx="3200400" cy="1413688"/>
          </a:xfrm>
          <a:prstGeom prst="ellipse">
            <a:avLst/>
          </a:prstGeom>
          <a:solidFill>
            <a:srgbClr val="FFFF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pitchFamily="34" charset="0"/>
            </a:endParaRPr>
          </a:p>
        </p:txBody>
      </p:sp>
      <p:sp>
        <p:nvSpPr>
          <p:cNvPr id="25" name="Rectangle 2"/>
          <p:cNvSpPr>
            <a:spLocks noChangeArrowheads="1"/>
          </p:cNvSpPr>
          <p:nvPr/>
        </p:nvSpPr>
        <p:spPr bwMode="auto">
          <a:xfrm>
            <a:off x="152400" y="10743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4" name="TextBox 13"/>
          <p:cNvSpPr txBox="1"/>
          <p:nvPr/>
        </p:nvSpPr>
        <p:spPr>
          <a:xfrm>
            <a:off x="3490686" y="3247572"/>
            <a:ext cx="2362200" cy="954107"/>
          </a:xfrm>
          <a:prstGeom prst="rect">
            <a:avLst/>
          </a:prstGeom>
          <a:solidFill>
            <a:srgbClr val="FFC000">
              <a:alpha val="50000"/>
            </a:srgbClr>
          </a:solidFill>
          <a:ln>
            <a:solidFill>
              <a:srgbClr val="FFC000"/>
            </a:solidFill>
          </a:ln>
        </p:spPr>
        <p:txBody>
          <a:bodyPr wrap="square" rtlCol="0">
            <a:spAutoFit/>
          </a:bodyPr>
          <a:lstStyle/>
          <a:p>
            <a:pPr algn="ctr"/>
            <a:r>
              <a:rPr lang="en-US" sz="2800" b="1" dirty="0" smtClean="0">
                <a:solidFill>
                  <a:schemeClr val="accent2"/>
                </a:solidFill>
              </a:rPr>
              <a:t>Advertising</a:t>
            </a:r>
          </a:p>
          <a:p>
            <a:pPr algn="ctr"/>
            <a:r>
              <a:rPr lang="en-US" sz="2800" b="1" dirty="0" smtClean="0">
                <a:solidFill>
                  <a:schemeClr val="accent2"/>
                </a:solidFill>
              </a:rPr>
              <a:t>Design</a:t>
            </a:r>
            <a:endParaRPr lang="en-US" sz="2800" b="1" dirty="0">
              <a:solidFill>
                <a:schemeClr val="accent2"/>
              </a:solidFill>
            </a:endParaRPr>
          </a:p>
        </p:txBody>
      </p:sp>
      <p:sp>
        <p:nvSpPr>
          <p:cNvPr id="20" name="TextBox 19"/>
          <p:cNvSpPr txBox="1"/>
          <p:nvPr/>
        </p:nvSpPr>
        <p:spPr>
          <a:xfrm>
            <a:off x="685800" y="1806714"/>
            <a:ext cx="2819400" cy="707886"/>
          </a:xfrm>
          <a:prstGeom prst="rect">
            <a:avLst/>
          </a:prstGeom>
          <a:noFill/>
        </p:spPr>
        <p:txBody>
          <a:bodyPr wrap="square" rtlCol="0">
            <a:spAutoFit/>
          </a:bodyPr>
          <a:lstStyle/>
          <a:p>
            <a:pPr algn="ctr"/>
            <a:r>
              <a:rPr lang="en-US" sz="2000" b="1" dirty="0" smtClean="0">
                <a:solidFill>
                  <a:schemeClr val="accent2"/>
                </a:solidFill>
              </a:rPr>
              <a:t>Advertising Strategy</a:t>
            </a:r>
          </a:p>
          <a:p>
            <a:pPr algn="ctr"/>
            <a:r>
              <a:rPr lang="en-US" sz="2000" b="1" dirty="0" smtClean="0">
                <a:solidFill>
                  <a:schemeClr val="accent2"/>
                </a:solidFill>
              </a:rPr>
              <a:t>Chapter 5</a:t>
            </a:r>
            <a:endParaRPr lang="en-US" sz="2000" b="1" dirty="0">
              <a:solidFill>
                <a:schemeClr val="accent2"/>
              </a:solidFill>
            </a:endParaRPr>
          </a:p>
        </p:txBody>
      </p:sp>
      <p:sp>
        <p:nvSpPr>
          <p:cNvPr id="22" name="TextBox 21"/>
          <p:cNvSpPr txBox="1"/>
          <p:nvPr/>
        </p:nvSpPr>
        <p:spPr>
          <a:xfrm>
            <a:off x="5181600" y="4724400"/>
            <a:ext cx="2819400" cy="707886"/>
          </a:xfrm>
          <a:prstGeom prst="rect">
            <a:avLst/>
          </a:prstGeom>
          <a:noFill/>
        </p:spPr>
        <p:txBody>
          <a:bodyPr wrap="square" rtlCol="0">
            <a:spAutoFit/>
          </a:bodyPr>
          <a:lstStyle/>
          <a:p>
            <a:pPr algn="ctr"/>
            <a:r>
              <a:rPr lang="en-US" sz="2000" b="1" dirty="0" smtClean="0">
                <a:solidFill>
                  <a:schemeClr val="accent2"/>
                </a:solidFill>
              </a:rPr>
              <a:t>Appeals</a:t>
            </a:r>
          </a:p>
          <a:p>
            <a:pPr algn="ctr"/>
            <a:r>
              <a:rPr lang="en-US" sz="2000" b="1" dirty="0" smtClean="0">
                <a:solidFill>
                  <a:schemeClr val="accent2"/>
                </a:solidFill>
              </a:rPr>
              <a:t>Chapter 6</a:t>
            </a:r>
            <a:endParaRPr lang="en-US" sz="2000" b="1" dirty="0">
              <a:solidFill>
                <a:schemeClr val="accent2"/>
              </a:solidFill>
            </a:endParaRPr>
          </a:p>
        </p:txBody>
      </p:sp>
      <p:sp>
        <p:nvSpPr>
          <p:cNvPr id="23" name="TextBox 22"/>
          <p:cNvSpPr txBox="1"/>
          <p:nvPr/>
        </p:nvSpPr>
        <p:spPr>
          <a:xfrm>
            <a:off x="762000" y="4495800"/>
            <a:ext cx="2819400" cy="1015663"/>
          </a:xfrm>
          <a:prstGeom prst="rect">
            <a:avLst/>
          </a:prstGeom>
          <a:noFill/>
        </p:spPr>
        <p:txBody>
          <a:bodyPr wrap="square" rtlCol="0">
            <a:spAutoFit/>
          </a:bodyPr>
          <a:lstStyle/>
          <a:p>
            <a:pPr algn="ctr"/>
            <a:r>
              <a:rPr lang="en-US" sz="2000" b="1" dirty="0" smtClean="0">
                <a:solidFill>
                  <a:schemeClr val="accent2"/>
                </a:solidFill>
              </a:rPr>
              <a:t>Message Strategy &amp; Framework</a:t>
            </a:r>
          </a:p>
          <a:p>
            <a:pPr algn="ctr"/>
            <a:r>
              <a:rPr lang="en-US" sz="2000" b="1" dirty="0" smtClean="0">
                <a:solidFill>
                  <a:schemeClr val="accent2"/>
                </a:solidFill>
              </a:rPr>
              <a:t>Chapter 7</a:t>
            </a:r>
            <a:endParaRPr lang="en-US" sz="2000" b="1" dirty="0">
              <a:solidFill>
                <a:schemeClr val="accent2"/>
              </a:solidFill>
            </a:endParaRPr>
          </a:p>
        </p:txBody>
      </p:sp>
      <p:sp>
        <p:nvSpPr>
          <p:cNvPr id="24" name="TextBox 23"/>
          <p:cNvSpPr txBox="1"/>
          <p:nvPr/>
        </p:nvSpPr>
        <p:spPr>
          <a:xfrm>
            <a:off x="5286828" y="1990088"/>
            <a:ext cx="2819400" cy="707886"/>
          </a:xfrm>
          <a:prstGeom prst="rect">
            <a:avLst/>
          </a:prstGeom>
          <a:noFill/>
        </p:spPr>
        <p:txBody>
          <a:bodyPr wrap="square" rtlCol="0">
            <a:spAutoFit/>
          </a:bodyPr>
          <a:lstStyle/>
          <a:p>
            <a:pPr algn="ctr"/>
            <a:r>
              <a:rPr lang="en-US" sz="2000" b="1" dirty="0" smtClean="0">
                <a:solidFill>
                  <a:schemeClr val="accent2"/>
                </a:solidFill>
              </a:rPr>
              <a:t>Media Selection</a:t>
            </a:r>
          </a:p>
          <a:p>
            <a:pPr algn="ctr"/>
            <a:r>
              <a:rPr lang="en-US" sz="2000" b="1" dirty="0" smtClean="0">
                <a:solidFill>
                  <a:schemeClr val="accent2"/>
                </a:solidFill>
              </a:rPr>
              <a:t>Chapter 8</a:t>
            </a:r>
            <a:endParaRPr lang="en-US" sz="2000" b="1" dirty="0">
              <a:solidFill>
                <a:schemeClr val="accent2"/>
              </a:solidFill>
            </a:endParaRPr>
          </a:p>
        </p:txBody>
      </p:sp>
      <p:cxnSp>
        <p:nvCxnSpPr>
          <p:cNvPr id="26" name="Straight Arrow Connector 25"/>
          <p:cNvCxnSpPr>
            <a:stCxn id="20" idx="3"/>
            <a:endCxn id="24" idx="1"/>
          </p:cNvCxnSpPr>
          <p:nvPr/>
        </p:nvCxnSpPr>
        <p:spPr bwMode="auto">
          <a:xfrm>
            <a:off x="3505200" y="2160657"/>
            <a:ext cx="1781628" cy="183374"/>
          </a:xfrm>
          <a:prstGeom prst="straightConnector1">
            <a:avLst/>
          </a:prstGeom>
          <a:solidFill>
            <a:schemeClr val="accent1"/>
          </a:solidFill>
          <a:ln w="15875" cap="flat" cmpd="sng" algn="ctr">
            <a:solidFill>
              <a:schemeClr val="accent2"/>
            </a:solidFill>
            <a:prstDash val="solid"/>
            <a:round/>
            <a:headEnd type="none" w="sm" len="sm"/>
            <a:tailEnd type="arrow"/>
          </a:ln>
          <a:effectLst/>
        </p:spPr>
      </p:cxnSp>
      <p:cxnSp>
        <p:nvCxnSpPr>
          <p:cNvPr id="31" name="Straight Arrow Connector 30"/>
          <p:cNvCxnSpPr>
            <a:stCxn id="16" idx="0"/>
          </p:cNvCxnSpPr>
          <p:nvPr/>
        </p:nvCxnSpPr>
        <p:spPr bwMode="auto">
          <a:xfrm flipH="1" flipV="1">
            <a:off x="5486400" y="4267200"/>
            <a:ext cx="1104900" cy="346888"/>
          </a:xfrm>
          <a:prstGeom prst="straightConnector1">
            <a:avLst/>
          </a:prstGeom>
          <a:solidFill>
            <a:schemeClr val="accent1"/>
          </a:solidFill>
          <a:ln w="15875" cap="flat" cmpd="sng" algn="ctr">
            <a:solidFill>
              <a:schemeClr val="accent2"/>
            </a:solidFill>
            <a:prstDash val="solid"/>
            <a:round/>
            <a:headEnd type="none" w="sm" len="sm"/>
            <a:tailEnd type="arrow"/>
          </a:ln>
          <a:effectLst/>
        </p:spPr>
      </p:cxnSp>
      <p:cxnSp>
        <p:nvCxnSpPr>
          <p:cNvPr id="33" name="Straight Arrow Connector 32"/>
          <p:cNvCxnSpPr>
            <a:stCxn id="15" idx="4"/>
          </p:cNvCxnSpPr>
          <p:nvPr/>
        </p:nvCxnSpPr>
        <p:spPr bwMode="auto">
          <a:xfrm>
            <a:off x="2057400" y="2590800"/>
            <a:ext cx="1447800" cy="838200"/>
          </a:xfrm>
          <a:prstGeom prst="straightConnector1">
            <a:avLst/>
          </a:prstGeom>
          <a:solidFill>
            <a:schemeClr val="accent1"/>
          </a:solidFill>
          <a:ln w="15875" cap="flat" cmpd="sng" algn="ctr">
            <a:solidFill>
              <a:schemeClr val="accent2"/>
            </a:solidFill>
            <a:prstDash val="solid"/>
            <a:round/>
            <a:headEnd type="none" w="sm" len="sm"/>
            <a:tailEnd type="arrow"/>
          </a:ln>
          <a:effectLst/>
        </p:spPr>
      </p:cxnSp>
      <p:cxnSp>
        <p:nvCxnSpPr>
          <p:cNvPr id="35" name="Straight Arrow Connector 34"/>
          <p:cNvCxnSpPr>
            <a:stCxn id="19" idx="4"/>
          </p:cNvCxnSpPr>
          <p:nvPr/>
        </p:nvCxnSpPr>
        <p:spPr bwMode="auto">
          <a:xfrm rot="5400000">
            <a:off x="5909194" y="2746894"/>
            <a:ext cx="716512" cy="800100"/>
          </a:xfrm>
          <a:prstGeom prst="straightConnector1">
            <a:avLst/>
          </a:prstGeom>
          <a:solidFill>
            <a:schemeClr val="accent1"/>
          </a:solidFill>
          <a:ln w="15875" cap="flat" cmpd="sng" algn="ctr">
            <a:solidFill>
              <a:schemeClr val="accent2"/>
            </a:solidFill>
            <a:prstDash val="solid"/>
            <a:round/>
            <a:headEnd type="none" w="sm" len="sm"/>
            <a:tailEnd type="arrow"/>
          </a:ln>
          <a:effectLst/>
        </p:spPr>
      </p:cxnSp>
      <p:cxnSp>
        <p:nvCxnSpPr>
          <p:cNvPr id="38" name="Straight Arrow Connector 37"/>
          <p:cNvCxnSpPr>
            <a:stCxn id="17" idx="7"/>
          </p:cNvCxnSpPr>
          <p:nvPr/>
        </p:nvCxnSpPr>
        <p:spPr bwMode="auto">
          <a:xfrm flipV="1">
            <a:off x="3265112" y="4267200"/>
            <a:ext cx="773488" cy="207030"/>
          </a:xfrm>
          <a:prstGeom prst="straightConnector1">
            <a:avLst/>
          </a:prstGeom>
          <a:solidFill>
            <a:schemeClr val="accent1"/>
          </a:solidFill>
          <a:ln w="19050" cap="flat" cmpd="sng" algn="ctr">
            <a:solidFill>
              <a:schemeClr val="accent2"/>
            </a:solidFill>
            <a:prstDash val="solid"/>
            <a:round/>
            <a:headEnd type="none" w="sm" len="sm"/>
            <a:tailEnd type="arrow"/>
          </a:ln>
          <a:effectLst/>
        </p:spPr>
      </p:cxnSp>
      <p:sp>
        <p:nvSpPr>
          <p:cNvPr id="29" name="Rectangle 4"/>
          <p:cNvSpPr>
            <a:spLocks noGrp="1" noChangeArrowheads="1"/>
          </p:cNvSpPr>
          <p:nvPr>
            <p:ph type="title"/>
          </p:nvPr>
        </p:nvSpPr>
        <p:spPr>
          <a:xfrm>
            <a:off x="297180" y="228600"/>
            <a:ext cx="8549640" cy="1066800"/>
          </a:xfrm>
        </p:spPr>
        <p:txBody>
          <a:bodyPr/>
          <a:lstStyle/>
          <a:p>
            <a:r>
              <a:rPr lang="en-US" sz="4000" dirty="0" smtClean="0">
                <a:solidFill>
                  <a:schemeClr val="accent2"/>
                </a:solidFill>
              </a:rPr>
              <a:t>Advertising Design Elements</a:t>
            </a:r>
            <a:endParaRPr lang="en-US" sz="3200" dirty="0">
              <a:solidFill>
                <a:schemeClr val="accent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8197" name="Rectangle 3"/>
          <p:cNvSpPr>
            <a:spLocks noGrp="1" noChangeArrowheads="1"/>
          </p:cNvSpPr>
          <p:nvPr>
            <p:ph idx="1"/>
          </p:nvPr>
        </p:nvSpPr>
        <p:spPr>
          <a:xfrm>
            <a:off x="1447800" y="1828800"/>
            <a:ext cx="6096000" cy="3657600"/>
          </a:xfrm>
          <a:noFill/>
        </p:spPr>
        <p:txBody>
          <a:bodyPr>
            <a:normAutofit/>
          </a:bodyPr>
          <a:lstStyle/>
          <a:p>
            <a:pPr marL="533400" indent="-533400">
              <a:lnSpc>
                <a:spcPct val="90000"/>
              </a:lnSpc>
              <a:buClr>
                <a:schemeClr val="accent2"/>
              </a:buClr>
              <a:buFont typeface="Tahoma" pitchFamily="34" charset="0"/>
              <a:buChar char="•"/>
            </a:pPr>
            <a:r>
              <a:rPr lang="en-US" dirty="0" smtClean="0">
                <a:solidFill>
                  <a:schemeClr val="accent2"/>
                </a:solidFill>
              </a:rPr>
              <a:t>Message theme</a:t>
            </a:r>
          </a:p>
          <a:p>
            <a:pPr marL="1333500" lvl="2" indent="-533400">
              <a:lnSpc>
                <a:spcPct val="90000"/>
              </a:lnSpc>
              <a:buClr>
                <a:schemeClr val="accent2"/>
              </a:buClr>
              <a:buFont typeface="Wingdings" pitchFamily="2" charset="2"/>
              <a:buChar char="§"/>
            </a:pPr>
            <a:r>
              <a:rPr lang="en-US" dirty="0" smtClean="0">
                <a:solidFill>
                  <a:schemeClr val="accent2"/>
                </a:solidFill>
              </a:rPr>
              <a:t>Key ideas</a:t>
            </a:r>
          </a:p>
          <a:p>
            <a:pPr marL="533400" indent="-533400">
              <a:lnSpc>
                <a:spcPct val="90000"/>
              </a:lnSpc>
              <a:buClr>
                <a:schemeClr val="accent2"/>
              </a:buClr>
              <a:buFont typeface="Tahoma" pitchFamily="34" charset="0"/>
              <a:buChar char="•"/>
            </a:pPr>
            <a:r>
              <a:rPr lang="en-US" dirty="0" smtClean="0">
                <a:solidFill>
                  <a:schemeClr val="accent2"/>
                </a:solidFill>
              </a:rPr>
              <a:t>Leverage point</a:t>
            </a:r>
          </a:p>
          <a:p>
            <a:pPr marL="1333500" lvl="2" indent="-533400">
              <a:lnSpc>
                <a:spcPct val="90000"/>
              </a:lnSpc>
              <a:buClr>
                <a:schemeClr val="accent2"/>
              </a:buClr>
              <a:buFont typeface="Wingdings" pitchFamily="2" charset="2"/>
              <a:buChar char="§"/>
            </a:pPr>
            <a:r>
              <a:rPr lang="en-US" dirty="0" smtClean="0">
                <a:solidFill>
                  <a:schemeClr val="accent2"/>
                </a:solidFill>
              </a:rPr>
              <a:t>Connects to value</a:t>
            </a:r>
          </a:p>
          <a:p>
            <a:pPr marL="533400" indent="-533400">
              <a:lnSpc>
                <a:spcPct val="90000"/>
              </a:lnSpc>
              <a:buClr>
                <a:schemeClr val="accent2"/>
              </a:buClr>
              <a:buFont typeface="Tahoma" pitchFamily="34" charset="0"/>
              <a:buChar char="•"/>
            </a:pPr>
            <a:r>
              <a:rPr lang="en-US" dirty="0" smtClean="0">
                <a:solidFill>
                  <a:schemeClr val="accent2"/>
                </a:solidFill>
              </a:rPr>
              <a:t>Appeal</a:t>
            </a:r>
          </a:p>
          <a:p>
            <a:pPr marL="1333500" lvl="2" indent="-533400">
              <a:lnSpc>
                <a:spcPct val="90000"/>
              </a:lnSpc>
              <a:buClr>
                <a:schemeClr val="accent2"/>
              </a:buClr>
              <a:buFont typeface="Wingdings" pitchFamily="2" charset="2"/>
              <a:buChar char="§"/>
            </a:pPr>
            <a:r>
              <a:rPr lang="en-US" dirty="0" smtClean="0">
                <a:solidFill>
                  <a:schemeClr val="accent2"/>
                </a:solidFill>
              </a:rPr>
              <a:t>Attract attention	</a:t>
            </a:r>
          </a:p>
          <a:p>
            <a:pPr marL="533400" indent="-533400">
              <a:lnSpc>
                <a:spcPct val="90000"/>
              </a:lnSpc>
              <a:buClr>
                <a:schemeClr val="accent2"/>
              </a:buClr>
              <a:buFont typeface="Tahoma" pitchFamily="34" charset="0"/>
              <a:buChar char="•"/>
            </a:pPr>
            <a:r>
              <a:rPr lang="en-US" dirty="0" err="1" smtClean="0">
                <a:solidFill>
                  <a:schemeClr val="accent2"/>
                </a:solidFill>
              </a:rPr>
              <a:t>Executional</a:t>
            </a:r>
            <a:r>
              <a:rPr lang="en-US" dirty="0" smtClean="0">
                <a:solidFill>
                  <a:schemeClr val="accent2"/>
                </a:solidFill>
              </a:rPr>
              <a:t> framework</a:t>
            </a:r>
          </a:p>
          <a:p>
            <a:pPr marL="1333500" lvl="2" indent="-533400">
              <a:lnSpc>
                <a:spcPct val="90000"/>
              </a:lnSpc>
              <a:buClr>
                <a:schemeClr val="accent2"/>
              </a:buClr>
              <a:buFont typeface="Wingdings" pitchFamily="2" charset="2"/>
              <a:buChar char="§"/>
            </a:pPr>
            <a:r>
              <a:rPr lang="en-US" dirty="0" smtClean="0">
                <a:solidFill>
                  <a:schemeClr val="accent2"/>
                </a:solidFill>
              </a:rPr>
              <a:t>Delivery</a:t>
            </a:r>
          </a:p>
        </p:txBody>
      </p:sp>
      <p:sp>
        <p:nvSpPr>
          <p:cNvPr id="10" name="Rectangle 4"/>
          <p:cNvSpPr txBox="1">
            <a:spLocks noChangeArrowheads="1"/>
          </p:cNvSpPr>
          <p:nvPr/>
        </p:nvSpPr>
        <p:spPr bwMode="auto">
          <a:xfrm>
            <a:off x="304800" y="304800"/>
            <a:ext cx="85496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accent2"/>
                </a:solidFill>
                <a:effectLst/>
                <a:uLnTx/>
                <a:uFillTx/>
                <a:latin typeface="+mj-lt"/>
                <a:ea typeface="+mj-ea"/>
                <a:cs typeface="+mj-cs"/>
              </a:rPr>
              <a:t>Advertising Terms</a:t>
            </a:r>
            <a:endParaRPr kumimoji="0" lang="en-US" sz="4400" b="1"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492547" name="Rectangle 3"/>
          <p:cNvSpPr>
            <a:spLocks noGrp="1" noChangeArrowheads="1"/>
          </p:cNvSpPr>
          <p:nvPr>
            <p:ph type="title" idx="4294967295"/>
          </p:nvPr>
        </p:nvSpPr>
        <p:spPr>
          <a:xfrm>
            <a:off x="0" y="152400"/>
            <a:ext cx="8550275" cy="1371600"/>
          </a:xfrm>
        </p:spPr>
        <p:txBody>
          <a:bodyPr/>
          <a:lstStyle/>
          <a:p>
            <a:r>
              <a:rPr lang="en-US" sz="4400" dirty="0">
                <a:solidFill>
                  <a:schemeClr val="accent2"/>
                </a:solidFill>
              </a:rPr>
              <a:t>Advertising Management</a:t>
            </a:r>
            <a:endParaRPr lang="en-US" sz="4400" dirty="0">
              <a:solidFill>
                <a:schemeClr val="accent2"/>
              </a:solidFill>
              <a:effectLst>
                <a:outerShdw blurRad="38100" dist="38100" dir="2700000" algn="tl">
                  <a:srgbClr val="000000"/>
                </a:outerShdw>
              </a:effectLst>
            </a:endParaRPr>
          </a:p>
        </p:txBody>
      </p:sp>
      <p:sp>
        <p:nvSpPr>
          <p:cNvPr id="17414" name="Rectangle 5"/>
          <p:cNvSpPr>
            <a:spLocks noGrp="1" noChangeArrowheads="1"/>
          </p:cNvSpPr>
          <p:nvPr>
            <p:ph type="body" idx="4294967295"/>
          </p:nvPr>
        </p:nvSpPr>
        <p:spPr>
          <a:xfrm>
            <a:off x="914400" y="2057400"/>
            <a:ext cx="7277100" cy="2743200"/>
          </a:xfrm>
          <a:noFill/>
        </p:spPr>
        <p:txBody>
          <a:bodyPr/>
          <a:lstStyle/>
          <a:p>
            <a:pPr marL="465138" indent="-465138">
              <a:lnSpc>
                <a:spcPct val="90000"/>
              </a:lnSpc>
              <a:spcAft>
                <a:spcPts val="600"/>
              </a:spcAft>
              <a:buClr>
                <a:schemeClr val="accent2"/>
              </a:buClr>
              <a:buFont typeface="Tahoma" pitchFamily="34" charset="0"/>
              <a:buChar char="•"/>
              <a:tabLst>
                <a:tab pos="465138" algn="l"/>
              </a:tabLst>
            </a:pPr>
            <a:r>
              <a:rPr lang="en-US" sz="2800" dirty="0">
                <a:solidFill>
                  <a:schemeClr val="accent2"/>
                </a:solidFill>
              </a:rPr>
              <a:t>Evaluate role of advertising in IMC </a:t>
            </a:r>
            <a:r>
              <a:rPr lang="en-US" sz="2800" dirty="0" smtClean="0">
                <a:solidFill>
                  <a:schemeClr val="accent2"/>
                </a:solidFill>
              </a:rPr>
              <a:t>program.</a:t>
            </a:r>
          </a:p>
          <a:p>
            <a:pPr marL="465138" indent="-465138">
              <a:lnSpc>
                <a:spcPct val="90000"/>
              </a:lnSpc>
              <a:spcAft>
                <a:spcPts val="600"/>
              </a:spcAft>
              <a:buClr>
                <a:schemeClr val="accent2"/>
              </a:buClr>
              <a:buFont typeface="Tahoma" pitchFamily="34" charset="0"/>
              <a:buChar char="•"/>
              <a:tabLst>
                <a:tab pos="465138" algn="l"/>
              </a:tabLst>
            </a:pPr>
            <a:r>
              <a:rPr lang="en-US" sz="2800" dirty="0" smtClean="0">
                <a:solidFill>
                  <a:schemeClr val="accent2"/>
                </a:solidFill>
              </a:rPr>
              <a:t>Select </a:t>
            </a:r>
            <a:r>
              <a:rPr lang="en-US" sz="2800" dirty="0">
                <a:solidFill>
                  <a:schemeClr val="accent2"/>
                </a:solidFill>
              </a:rPr>
              <a:t>in-house or external </a:t>
            </a:r>
            <a:r>
              <a:rPr lang="en-US" sz="2800" dirty="0" smtClean="0">
                <a:solidFill>
                  <a:schemeClr val="accent2"/>
                </a:solidFill>
              </a:rPr>
              <a:t>agency.</a:t>
            </a:r>
            <a:endParaRPr lang="en-US" dirty="0" smtClean="0">
              <a:solidFill>
                <a:schemeClr val="accent2"/>
              </a:solidFill>
            </a:endParaRPr>
          </a:p>
          <a:p>
            <a:pPr marL="465138" indent="-465138">
              <a:lnSpc>
                <a:spcPct val="90000"/>
              </a:lnSpc>
              <a:spcAft>
                <a:spcPts val="600"/>
              </a:spcAft>
              <a:buClr>
                <a:schemeClr val="accent2"/>
              </a:buClr>
              <a:buFont typeface="Tahoma" pitchFamily="34" charset="0"/>
              <a:buChar char="•"/>
              <a:tabLst>
                <a:tab pos="465138" algn="l"/>
              </a:tabLst>
            </a:pPr>
            <a:r>
              <a:rPr lang="en-US" sz="2800" dirty="0" smtClean="0">
                <a:solidFill>
                  <a:schemeClr val="accent2"/>
                </a:solidFill>
              </a:rPr>
              <a:t>Develop </a:t>
            </a:r>
            <a:r>
              <a:rPr lang="en-US" sz="2800" dirty="0">
                <a:solidFill>
                  <a:schemeClr val="accent2"/>
                </a:solidFill>
              </a:rPr>
              <a:t>advertising management </a:t>
            </a:r>
            <a:r>
              <a:rPr lang="en-US" sz="2800" dirty="0" smtClean="0">
                <a:solidFill>
                  <a:schemeClr val="accent2"/>
                </a:solidFill>
              </a:rPr>
              <a:t>strategy.</a:t>
            </a:r>
          </a:p>
          <a:p>
            <a:pPr marL="465138" indent="-465138">
              <a:lnSpc>
                <a:spcPct val="90000"/>
              </a:lnSpc>
              <a:spcAft>
                <a:spcPts val="600"/>
              </a:spcAft>
              <a:buClr>
                <a:schemeClr val="accent2"/>
              </a:buClr>
              <a:buFont typeface="Tahoma" pitchFamily="34" charset="0"/>
              <a:buChar char="•"/>
              <a:tabLst>
                <a:tab pos="465138" algn="l"/>
              </a:tabLst>
            </a:pPr>
            <a:r>
              <a:rPr lang="en-US" sz="2800" dirty="0" smtClean="0">
                <a:solidFill>
                  <a:schemeClr val="accent2"/>
                </a:solidFill>
              </a:rPr>
              <a:t>Develop </a:t>
            </a:r>
            <a:r>
              <a:rPr lang="en-US" sz="2800" dirty="0">
                <a:solidFill>
                  <a:schemeClr val="accent2"/>
                </a:solidFill>
              </a:rPr>
              <a:t>creative brief.</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nvPr>
        </p:nvGraphicFramePr>
        <p:xfrm>
          <a:off x="762000" y="1828800"/>
          <a:ext cx="7620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a:spLocks noChangeArrowheads="1"/>
          </p:cNvSpPr>
          <p:nvPr/>
        </p:nvSpPr>
        <p:spPr bwMode="auto">
          <a:xfrm>
            <a:off x="152400" y="12242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7" name="Rectangle 2"/>
          <p:cNvSpPr>
            <a:spLocks noGrp="1" noChangeArrowheads="1"/>
          </p:cNvSpPr>
          <p:nvPr>
            <p:ph type="title" idx="4294967295"/>
          </p:nvPr>
        </p:nvSpPr>
        <p:spPr>
          <a:xfrm>
            <a:off x="288925" y="183630"/>
            <a:ext cx="8550275" cy="1143000"/>
          </a:xfrm>
          <a:ln/>
        </p:spPr>
        <p:txBody>
          <a:bodyPr lIns="92075" tIns="46038" rIns="92075" bIns="46038" anchorCtr="1"/>
          <a:lstStyle/>
          <a:p>
            <a:r>
              <a:rPr lang="en-US" sz="4000" dirty="0">
                <a:solidFill>
                  <a:schemeClr val="accent2"/>
                </a:solidFill>
              </a:rPr>
              <a:t>Money Spent on Media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10743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sp>
        <p:nvSpPr>
          <p:cNvPr id="9221" name="Rectangle 3"/>
          <p:cNvSpPr>
            <a:spLocks noGrp="1" noChangeArrowheads="1"/>
          </p:cNvSpPr>
          <p:nvPr>
            <p:ph idx="1"/>
          </p:nvPr>
        </p:nvSpPr>
        <p:spPr>
          <a:xfrm>
            <a:off x="647700" y="2209800"/>
            <a:ext cx="7848600" cy="3048000"/>
          </a:xfrm>
          <a:noFill/>
        </p:spPr>
        <p:txBody>
          <a:bodyPr/>
          <a:lstStyle/>
          <a:p>
            <a:pPr>
              <a:lnSpc>
                <a:spcPct val="90000"/>
              </a:lnSpc>
              <a:spcAft>
                <a:spcPts val="600"/>
              </a:spcAft>
              <a:buClr>
                <a:schemeClr val="accent2"/>
              </a:buClr>
            </a:pPr>
            <a:r>
              <a:rPr lang="en-US" dirty="0" smtClean="0">
                <a:solidFill>
                  <a:schemeClr val="accent2"/>
                </a:solidFill>
              </a:rPr>
              <a:t>Advertising still major component</a:t>
            </a:r>
          </a:p>
          <a:p>
            <a:pPr>
              <a:lnSpc>
                <a:spcPct val="90000"/>
              </a:lnSpc>
              <a:spcAft>
                <a:spcPts val="600"/>
              </a:spcAft>
              <a:buClr>
                <a:schemeClr val="accent2"/>
              </a:buClr>
            </a:pPr>
            <a:r>
              <a:rPr lang="en-US" dirty="0" smtClean="0">
                <a:solidFill>
                  <a:schemeClr val="accent2"/>
                </a:solidFill>
              </a:rPr>
              <a:t>Role of advertising varies</a:t>
            </a:r>
          </a:p>
          <a:p>
            <a:pPr>
              <a:lnSpc>
                <a:spcPct val="90000"/>
              </a:lnSpc>
              <a:spcAft>
                <a:spcPts val="600"/>
              </a:spcAft>
              <a:buClr>
                <a:schemeClr val="accent2"/>
              </a:buClr>
            </a:pPr>
            <a:r>
              <a:rPr lang="en-US" dirty="0" smtClean="0">
                <a:solidFill>
                  <a:schemeClr val="accent2"/>
                </a:solidFill>
              </a:rPr>
              <a:t>Business-to-business sector</a:t>
            </a:r>
          </a:p>
          <a:p>
            <a:pPr lvl="1">
              <a:lnSpc>
                <a:spcPct val="90000"/>
              </a:lnSpc>
              <a:spcAft>
                <a:spcPts val="600"/>
              </a:spcAft>
              <a:buClr>
                <a:schemeClr val="accent2"/>
              </a:buClr>
            </a:pPr>
            <a:r>
              <a:rPr lang="en-US" dirty="0" smtClean="0">
                <a:solidFill>
                  <a:schemeClr val="accent2"/>
                </a:solidFill>
              </a:rPr>
              <a:t>Supporting role</a:t>
            </a:r>
          </a:p>
          <a:p>
            <a:pPr>
              <a:lnSpc>
                <a:spcPct val="90000"/>
              </a:lnSpc>
              <a:spcAft>
                <a:spcPts val="600"/>
              </a:spcAft>
              <a:buClr>
                <a:schemeClr val="accent2"/>
              </a:buClr>
            </a:pPr>
            <a:r>
              <a:rPr lang="en-US" dirty="0" smtClean="0">
                <a:solidFill>
                  <a:schemeClr val="accent2"/>
                </a:solidFill>
              </a:rPr>
              <a:t>Consumer sector</a:t>
            </a:r>
          </a:p>
          <a:p>
            <a:pPr lvl="1">
              <a:lnSpc>
                <a:spcPct val="90000"/>
              </a:lnSpc>
              <a:spcAft>
                <a:spcPts val="600"/>
              </a:spcAft>
              <a:buClr>
                <a:schemeClr val="accent2"/>
              </a:buClr>
            </a:pPr>
            <a:r>
              <a:rPr lang="en-US" dirty="0" smtClean="0">
                <a:solidFill>
                  <a:schemeClr val="accent2"/>
                </a:solidFill>
              </a:rPr>
              <a:t>Primary communication vehicle</a:t>
            </a:r>
          </a:p>
        </p:txBody>
      </p:sp>
      <p:sp>
        <p:nvSpPr>
          <p:cNvPr id="9" name="Rectangle 3"/>
          <p:cNvSpPr txBox="1">
            <a:spLocks noChangeArrowheads="1"/>
          </p:cNvSpPr>
          <p:nvPr/>
        </p:nvSpPr>
        <p:spPr bwMode="auto">
          <a:xfrm>
            <a:off x="304800" y="152400"/>
            <a:ext cx="8549640" cy="10698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accent2"/>
                </a:solidFill>
                <a:effectLst/>
                <a:uLnTx/>
                <a:uFillTx/>
                <a:latin typeface="+mj-lt"/>
                <a:ea typeface="+mj-ea"/>
                <a:cs typeface="+mj-cs"/>
              </a:rPr>
              <a:t>Advertising fit in IMC</a:t>
            </a:r>
            <a:endParaRPr kumimoji="0" lang="en-US" sz="4000" b="1" i="0" u="none" strike="noStrike" kern="0" cap="none" spc="0" normalizeH="0" baseline="0" noProof="0" dirty="0" smtClean="0">
              <a:ln>
                <a:noFill/>
              </a:ln>
              <a:solidFill>
                <a:schemeClr val="accent2"/>
              </a:solidFill>
              <a:effectLst>
                <a:outerShdw blurRad="38100" dist="38100" dir="2700000" algn="tl">
                  <a:srgbClr val="00000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ChangeArrowheads="1"/>
          </p:cNvSpPr>
          <p:nvPr/>
        </p:nvSpPr>
        <p:spPr bwMode="auto">
          <a:xfrm>
            <a:off x="152400" y="107430"/>
            <a:ext cx="8839200" cy="1219200"/>
          </a:xfrm>
          <a:prstGeom prst="rect">
            <a:avLst/>
          </a:prstGeom>
          <a:solidFill>
            <a:srgbClr val="FFC000">
              <a:alpha val="50000"/>
            </a:srgbClr>
          </a:solidFill>
          <a:ln w="9525">
            <a:noFill/>
            <a:miter lim="800000"/>
            <a:headEnd/>
            <a:tailEnd/>
          </a:ln>
        </p:spPr>
        <p:txBody>
          <a:bodyPr wrap="none" anchor="ctr"/>
          <a:lstStyle/>
          <a:p>
            <a:endParaRPr lang="en-US"/>
          </a:p>
        </p:txBody>
      </p:sp>
      <p:grpSp>
        <p:nvGrpSpPr>
          <p:cNvPr id="29" name="Group 28"/>
          <p:cNvGrpSpPr/>
          <p:nvPr/>
        </p:nvGrpSpPr>
        <p:grpSpPr>
          <a:xfrm>
            <a:off x="514350" y="1447800"/>
            <a:ext cx="8477250" cy="5105400"/>
            <a:chOff x="533400" y="955675"/>
            <a:chExt cx="8477250" cy="5105400"/>
          </a:xfrm>
        </p:grpSpPr>
        <p:pic>
          <p:nvPicPr>
            <p:cNvPr id="10" name="Picture 6" descr="OM_PPT_Slide_0001_01"/>
            <p:cNvPicPr>
              <a:picLocks noChangeAspect="1" noChangeArrowheads="1"/>
            </p:cNvPicPr>
            <p:nvPr/>
          </p:nvPicPr>
          <p:blipFill>
            <a:blip r:embed="rId3" cstate="print"/>
            <a:srcRect/>
            <a:stretch>
              <a:fillRect/>
            </a:stretch>
          </p:blipFill>
          <p:spPr bwMode="auto">
            <a:xfrm>
              <a:off x="4114800" y="2971800"/>
              <a:ext cx="838200" cy="757238"/>
            </a:xfrm>
            <a:prstGeom prst="rect">
              <a:avLst/>
            </a:prstGeom>
            <a:noFill/>
            <a:ln w="9525">
              <a:noFill/>
              <a:miter lim="800000"/>
              <a:headEnd/>
              <a:tailEnd/>
            </a:ln>
          </p:spPr>
        </p:pic>
        <p:pic>
          <p:nvPicPr>
            <p:cNvPr id="11" name="Picture 7" descr="OM_PPT_Slide_0000_00"/>
            <p:cNvPicPr>
              <a:picLocks noChangeAspect="1" noChangeArrowheads="1"/>
            </p:cNvPicPr>
            <p:nvPr/>
          </p:nvPicPr>
          <p:blipFill>
            <a:blip r:embed="rId4" cstate="print">
              <a:lum bright="11000" contrast="77000"/>
            </a:blip>
            <a:stretch>
              <a:fillRect/>
            </a:stretch>
          </p:blipFill>
          <p:spPr bwMode="auto">
            <a:xfrm>
              <a:off x="3581400" y="3733800"/>
              <a:ext cx="2243143" cy="487640"/>
            </a:xfrm>
            <a:prstGeom prst="rect">
              <a:avLst/>
            </a:prstGeom>
            <a:noFill/>
            <a:ln>
              <a:noFill/>
            </a:ln>
          </p:spPr>
        </p:pic>
        <p:pic>
          <p:nvPicPr>
            <p:cNvPr id="12" name="Picture 8" descr="OM_PPT_Slide_0002_02"/>
            <p:cNvPicPr>
              <a:picLocks noChangeAspect="1" noChangeArrowheads="1"/>
            </p:cNvPicPr>
            <p:nvPr/>
          </p:nvPicPr>
          <p:blipFill>
            <a:blip r:embed="rId5" cstate="print"/>
            <a:srcRect/>
            <a:stretch>
              <a:fillRect/>
            </a:stretch>
          </p:blipFill>
          <p:spPr bwMode="auto">
            <a:xfrm>
              <a:off x="3505200" y="971550"/>
              <a:ext cx="2335213" cy="1543050"/>
            </a:xfrm>
            <a:prstGeom prst="rect">
              <a:avLst/>
            </a:prstGeom>
            <a:noFill/>
            <a:ln w="9525">
              <a:noFill/>
              <a:miter lim="800000"/>
              <a:headEnd/>
              <a:tailEnd/>
            </a:ln>
          </p:spPr>
        </p:pic>
        <p:pic>
          <p:nvPicPr>
            <p:cNvPr id="13" name="Picture 9" descr="OM_PPT_Slide_0003_03"/>
            <p:cNvPicPr>
              <a:picLocks noChangeAspect="1" noChangeArrowheads="1"/>
            </p:cNvPicPr>
            <p:nvPr/>
          </p:nvPicPr>
          <p:blipFill>
            <a:blip r:embed="rId6" cstate="print"/>
            <a:srcRect/>
            <a:stretch>
              <a:fillRect/>
            </a:stretch>
          </p:blipFill>
          <p:spPr bwMode="auto">
            <a:xfrm>
              <a:off x="6629400" y="3429000"/>
              <a:ext cx="2266950" cy="2057400"/>
            </a:xfrm>
            <a:prstGeom prst="rect">
              <a:avLst/>
            </a:prstGeom>
            <a:noFill/>
            <a:ln w="9525">
              <a:noFill/>
              <a:miter lim="800000"/>
              <a:headEnd/>
              <a:tailEnd/>
            </a:ln>
          </p:spPr>
        </p:pic>
        <p:pic>
          <p:nvPicPr>
            <p:cNvPr id="14" name="Picture 10" descr="OM_PPT_Slide_0004_04"/>
            <p:cNvPicPr>
              <a:picLocks noChangeAspect="1" noChangeArrowheads="1"/>
            </p:cNvPicPr>
            <p:nvPr/>
          </p:nvPicPr>
          <p:blipFill>
            <a:blip r:embed="rId7" cstate="print"/>
            <a:srcRect/>
            <a:stretch>
              <a:fillRect/>
            </a:stretch>
          </p:blipFill>
          <p:spPr bwMode="auto">
            <a:xfrm>
              <a:off x="6299200" y="1493838"/>
              <a:ext cx="2406650" cy="1516062"/>
            </a:xfrm>
            <a:prstGeom prst="rect">
              <a:avLst/>
            </a:prstGeom>
            <a:noFill/>
            <a:ln w="9525">
              <a:noFill/>
              <a:miter lim="800000"/>
              <a:headEnd/>
              <a:tailEnd/>
            </a:ln>
          </p:spPr>
        </p:pic>
        <p:pic>
          <p:nvPicPr>
            <p:cNvPr id="15" name="Picture 11" descr="OM_PPT_Slide_0005_05"/>
            <p:cNvPicPr>
              <a:picLocks noChangeAspect="1" noChangeArrowheads="1"/>
            </p:cNvPicPr>
            <p:nvPr/>
          </p:nvPicPr>
          <p:blipFill>
            <a:blip r:embed="rId8" cstate="print"/>
            <a:srcRect/>
            <a:stretch>
              <a:fillRect/>
            </a:stretch>
          </p:blipFill>
          <p:spPr bwMode="auto">
            <a:xfrm>
              <a:off x="781050" y="955675"/>
              <a:ext cx="2162175" cy="2286000"/>
            </a:xfrm>
            <a:prstGeom prst="rect">
              <a:avLst/>
            </a:prstGeom>
            <a:noFill/>
            <a:ln w="9525">
              <a:noFill/>
              <a:miter lim="800000"/>
              <a:headEnd/>
              <a:tailEnd/>
            </a:ln>
          </p:spPr>
        </p:pic>
        <p:pic>
          <p:nvPicPr>
            <p:cNvPr id="16" name="Picture 12" descr="OM_PPT_Slide_0006_06"/>
            <p:cNvPicPr>
              <a:picLocks noChangeAspect="1" noChangeArrowheads="1"/>
            </p:cNvPicPr>
            <p:nvPr/>
          </p:nvPicPr>
          <p:blipFill>
            <a:blip r:embed="rId9" cstate="print"/>
            <a:srcRect/>
            <a:stretch>
              <a:fillRect/>
            </a:stretch>
          </p:blipFill>
          <p:spPr bwMode="auto">
            <a:xfrm>
              <a:off x="533400" y="3429000"/>
              <a:ext cx="1884363" cy="2362200"/>
            </a:xfrm>
            <a:prstGeom prst="rect">
              <a:avLst/>
            </a:prstGeom>
            <a:noFill/>
            <a:ln w="9525">
              <a:noFill/>
              <a:miter lim="800000"/>
              <a:headEnd/>
              <a:tailEnd/>
            </a:ln>
          </p:spPr>
        </p:pic>
        <p:pic>
          <p:nvPicPr>
            <p:cNvPr id="17" name="Picture 13" descr="OM_PPT_Slide_0007_07"/>
            <p:cNvPicPr>
              <a:picLocks noChangeAspect="1" noChangeArrowheads="1"/>
            </p:cNvPicPr>
            <p:nvPr/>
          </p:nvPicPr>
          <p:blipFill>
            <a:blip r:embed="rId10" cstate="print"/>
            <a:srcRect/>
            <a:stretch>
              <a:fillRect/>
            </a:stretch>
          </p:blipFill>
          <p:spPr bwMode="auto">
            <a:xfrm>
              <a:off x="2667000" y="4495800"/>
              <a:ext cx="1781175" cy="1565275"/>
            </a:xfrm>
            <a:prstGeom prst="rect">
              <a:avLst/>
            </a:prstGeom>
            <a:noFill/>
            <a:ln w="9525">
              <a:noFill/>
              <a:miter lim="800000"/>
              <a:headEnd/>
              <a:tailEnd/>
            </a:ln>
          </p:spPr>
        </p:pic>
        <p:pic>
          <p:nvPicPr>
            <p:cNvPr id="18" name="Picture 14" descr="OM_PPT_Slide_0008_08"/>
            <p:cNvPicPr>
              <a:picLocks noChangeAspect="1" noChangeArrowheads="1"/>
            </p:cNvPicPr>
            <p:nvPr/>
          </p:nvPicPr>
          <p:blipFill>
            <a:blip r:embed="rId11" cstate="print"/>
            <a:srcRect/>
            <a:stretch>
              <a:fillRect/>
            </a:stretch>
          </p:blipFill>
          <p:spPr bwMode="auto">
            <a:xfrm rot="430057">
              <a:off x="3290888" y="2767013"/>
              <a:ext cx="398462" cy="261937"/>
            </a:xfrm>
            <a:prstGeom prst="rect">
              <a:avLst/>
            </a:prstGeom>
            <a:noFill/>
            <a:ln w="9525">
              <a:noFill/>
              <a:miter lim="800000"/>
              <a:headEnd/>
              <a:tailEnd/>
            </a:ln>
          </p:spPr>
        </p:pic>
        <p:pic>
          <p:nvPicPr>
            <p:cNvPr id="19" name="Picture 15" descr="OM_PPT_Slide_0008_08"/>
            <p:cNvPicPr>
              <a:picLocks noChangeAspect="1" noChangeArrowheads="1"/>
            </p:cNvPicPr>
            <p:nvPr/>
          </p:nvPicPr>
          <p:blipFill>
            <a:blip r:embed="rId11" cstate="print"/>
            <a:srcRect/>
            <a:stretch>
              <a:fillRect/>
            </a:stretch>
          </p:blipFill>
          <p:spPr bwMode="auto">
            <a:xfrm rot="6483858">
              <a:off x="5549901" y="2765425"/>
              <a:ext cx="398462" cy="261937"/>
            </a:xfrm>
            <a:prstGeom prst="rect">
              <a:avLst/>
            </a:prstGeom>
            <a:noFill/>
            <a:ln w="9525">
              <a:noFill/>
              <a:miter lim="800000"/>
              <a:headEnd/>
              <a:tailEnd/>
            </a:ln>
          </p:spPr>
        </p:pic>
        <p:pic>
          <p:nvPicPr>
            <p:cNvPr id="20" name="Picture 17" descr="OM_PPT_Slide_0008_08"/>
            <p:cNvPicPr>
              <a:picLocks noChangeAspect="1" noChangeArrowheads="1"/>
            </p:cNvPicPr>
            <p:nvPr/>
          </p:nvPicPr>
          <p:blipFill>
            <a:blip r:embed="rId12" cstate="print"/>
            <a:srcRect/>
            <a:stretch>
              <a:fillRect/>
            </a:stretch>
          </p:blipFill>
          <p:spPr bwMode="auto">
            <a:xfrm rot="7585067">
              <a:off x="3071019" y="3458369"/>
              <a:ext cx="388938" cy="254000"/>
            </a:xfrm>
            <a:prstGeom prst="rect">
              <a:avLst/>
            </a:prstGeom>
            <a:noFill/>
            <a:ln w="9525">
              <a:noFill/>
              <a:miter lim="800000"/>
              <a:headEnd/>
              <a:tailEnd/>
            </a:ln>
          </p:spPr>
        </p:pic>
        <p:pic>
          <p:nvPicPr>
            <p:cNvPr id="21" name="Picture 18" descr="OM_PPT_Slide_0008_08"/>
            <p:cNvPicPr>
              <a:picLocks noChangeAspect="1" noChangeArrowheads="1"/>
            </p:cNvPicPr>
            <p:nvPr/>
          </p:nvPicPr>
          <p:blipFill>
            <a:blip r:embed="rId13" cstate="print"/>
            <a:srcRect/>
            <a:stretch>
              <a:fillRect/>
            </a:stretch>
          </p:blipFill>
          <p:spPr bwMode="auto">
            <a:xfrm rot="12976516">
              <a:off x="5168900" y="4246563"/>
              <a:ext cx="311150" cy="204787"/>
            </a:xfrm>
            <a:prstGeom prst="rect">
              <a:avLst/>
            </a:prstGeom>
            <a:noFill/>
            <a:ln w="9525">
              <a:noFill/>
              <a:miter lim="800000"/>
              <a:headEnd/>
              <a:tailEnd/>
            </a:ln>
          </p:spPr>
        </p:pic>
        <p:pic>
          <p:nvPicPr>
            <p:cNvPr id="22" name="Picture 19" descr="OM_PPT_Slide_0008_08"/>
            <p:cNvPicPr>
              <a:picLocks noChangeAspect="1" noChangeArrowheads="1"/>
            </p:cNvPicPr>
            <p:nvPr/>
          </p:nvPicPr>
          <p:blipFill>
            <a:blip r:embed="rId11" cstate="print"/>
            <a:srcRect/>
            <a:stretch>
              <a:fillRect/>
            </a:stretch>
          </p:blipFill>
          <p:spPr bwMode="auto">
            <a:xfrm rot="15576138">
              <a:off x="3655219" y="4266407"/>
              <a:ext cx="336550" cy="220662"/>
            </a:xfrm>
            <a:prstGeom prst="rect">
              <a:avLst/>
            </a:prstGeom>
            <a:noFill/>
            <a:ln w="9525">
              <a:noFill/>
              <a:miter lim="800000"/>
              <a:headEnd/>
              <a:tailEnd/>
            </a:ln>
          </p:spPr>
        </p:pic>
        <p:pic>
          <p:nvPicPr>
            <p:cNvPr id="23" name="Picture 20" descr="OM_PPT_Slide_0009_09"/>
            <p:cNvPicPr>
              <a:picLocks noChangeAspect="1" noChangeArrowheads="1"/>
            </p:cNvPicPr>
            <p:nvPr/>
          </p:nvPicPr>
          <p:blipFill>
            <a:blip r:embed="rId14" cstate="print"/>
            <a:srcRect/>
            <a:stretch>
              <a:fillRect/>
            </a:stretch>
          </p:blipFill>
          <p:spPr bwMode="auto">
            <a:xfrm>
              <a:off x="4724400" y="4495800"/>
              <a:ext cx="1912938" cy="1495425"/>
            </a:xfrm>
            <a:prstGeom prst="rect">
              <a:avLst/>
            </a:prstGeom>
            <a:noFill/>
            <a:ln w="9525">
              <a:noFill/>
              <a:miter lim="800000"/>
              <a:headEnd/>
              <a:tailEnd/>
            </a:ln>
          </p:spPr>
        </p:pic>
        <p:pic>
          <p:nvPicPr>
            <p:cNvPr id="24" name="Picture 21" descr="OM_PPT_Slide_0008_08"/>
            <p:cNvPicPr>
              <a:picLocks noChangeAspect="1" noChangeArrowheads="1"/>
            </p:cNvPicPr>
            <p:nvPr/>
          </p:nvPicPr>
          <p:blipFill>
            <a:blip r:embed="rId11" cstate="print"/>
            <a:srcRect/>
            <a:stretch>
              <a:fillRect/>
            </a:stretch>
          </p:blipFill>
          <p:spPr bwMode="auto">
            <a:xfrm rot="3602795">
              <a:off x="4433887" y="2620963"/>
              <a:ext cx="398463" cy="261938"/>
            </a:xfrm>
            <a:prstGeom prst="rect">
              <a:avLst/>
            </a:prstGeom>
            <a:noFill/>
            <a:ln w="9525">
              <a:noFill/>
              <a:miter lim="800000"/>
              <a:headEnd/>
              <a:tailEnd/>
            </a:ln>
          </p:spPr>
        </p:pic>
        <p:pic>
          <p:nvPicPr>
            <p:cNvPr id="25" name="Picture 30" descr="OM_PPT_Slide_0008_08"/>
            <p:cNvPicPr>
              <a:picLocks noChangeAspect="1" noChangeArrowheads="1"/>
            </p:cNvPicPr>
            <p:nvPr/>
          </p:nvPicPr>
          <p:blipFill>
            <a:blip r:embed="rId11" cstate="print"/>
            <a:srcRect/>
            <a:stretch>
              <a:fillRect/>
            </a:stretch>
          </p:blipFill>
          <p:spPr bwMode="auto">
            <a:xfrm rot="10200900">
              <a:off x="5888038" y="3357563"/>
              <a:ext cx="398462" cy="261937"/>
            </a:xfrm>
            <a:prstGeom prst="rect">
              <a:avLst/>
            </a:prstGeom>
            <a:noFill/>
            <a:ln w="9525">
              <a:noFill/>
              <a:miter lim="800000"/>
              <a:headEnd/>
              <a:tailEnd/>
            </a:ln>
          </p:spPr>
        </p:pic>
        <p:sp>
          <p:nvSpPr>
            <p:cNvPr id="26" name="Text Box 26"/>
            <p:cNvSpPr txBox="1">
              <a:spLocks noChangeArrowheads="1"/>
            </p:cNvSpPr>
            <p:nvPr/>
          </p:nvSpPr>
          <p:spPr bwMode="auto">
            <a:xfrm>
              <a:off x="6172200" y="1219200"/>
              <a:ext cx="914400" cy="366713"/>
            </a:xfrm>
            <a:prstGeom prst="rect">
              <a:avLst/>
            </a:prstGeom>
            <a:solidFill>
              <a:schemeClr val="bg1"/>
            </a:solidFill>
            <a:ln w="9525">
              <a:noFill/>
              <a:miter lim="800000"/>
              <a:headEnd/>
              <a:tailEnd/>
            </a:ln>
          </p:spPr>
          <p:txBody>
            <a:bodyPr>
              <a:spAutoFit/>
            </a:bodyPr>
            <a:lstStyle/>
            <a:p>
              <a:pPr>
                <a:spcBef>
                  <a:spcPct val="50000"/>
                </a:spcBef>
              </a:pPr>
              <a:endParaRPr lang="en-US" dirty="0"/>
            </a:p>
          </p:txBody>
        </p:sp>
        <p:pic>
          <p:nvPicPr>
            <p:cNvPr id="27" name="Picture 28" descr="New Image"/>
            <p:cNvPicPr>
              <a:picLocks noChangeAspect="1" noChangeArrowheads="1"/>
            </p:cNvPicPr>
            <p:nvPr/>
          </p:nvPicPr>
          <p:blipFill>
            <a:blip r:embed="rId15" cstate="print"/>
            <a:srcRect/>
            <a:stretch>
              <a:fillRect/>
            </a:stretch>
          </p:blipFill>
          <p:spPr bwMode="auto">
            <a:xfrm>
              <a:off x="6172200" y="1219200"/>
              <a:ext cx="2838450" cy="280988"/>
            </a:xfrm>
            <a:prstGeom prst="rect">
              <a:avLst/>
            </a:prstGeom>
            <a:noFill/>
            <a:ln w="9525">
              <a:noFill/>
              <a:miter lim="800000"/>
              <a:headEnd/>
              <a:tailEnd/>
            </a:ln>
          </p:spPr>
        </p:pic>
      </p:grpSp>
      <p:sp>
        <p:nvSpPr>
          <p:cNvPr id="31" name="Rectangle 30"/>
          <p:cNvSpPr/>
          <p:nvPr/>
        </p:nvSpPr>
        <p:spPr>
          <a:xfrm>
            <a:off x="304800" y="228600"/>
            <a:ext cx="8549640" cy="1005840"/>
          </a:xfrm>
          <a:prstGeom prst="rect">
            <a:avLst/>
          </a:prstGeom>
          <a:noFill/>
        </p:spPr>
        <p:txBody>
          <a:bodyPr wrap="square" anchor="ctr">
            <a:noAutofit/>
          </a:bodyPr>
          <a:lstStyle/>
          <a:p>
            <a:pPr algn="ctr"/>
            <a:r>
              <a:rPr lang="en-US" sz="4000" b="1" dirty="0" smtClean="0">
                <a:solidFill>
                  <a:schemeClr val="accent2"/>
                </a:solidFill>
              </a:rPr>
              <a:t>Oscar Mayer IMC Campaign</a:t>
            </a:r>
            <a:endParaRPr lang="en-US" sz="4000"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76200"/>
            <a:ext cx="8839200" cy="1447800"/>
          </a:xfrm>
          <a:prstGeom prst="rect">
            <a:avLst/>
          </a:prstGeom>
          <a:solidFill>
            <a:srgbClr val="FFC000">
              <a:alpha val="50000"/>
            </a:srgbClr>
          </a:solidFill>
          <a:ln w="9525">
            <a:noFill/>
            <a:miter lim="800000"/>
            <a:headEnd/>
            <a:tailEnd/>
          </a:ln>
        </p:spPr>
        <p:txBody>
          <a:bodyPr wrap="none" anchor="ctr"/>
          <a:lstStyle/>
          <a:p>
            <a:endParaRPr lang="en-US"/>
          </a:p>
        </p:txBody>
      </p:sp>
      <p:sp>
        <p:nvSpPr>
          <p:cNvPr id="18435" name="Rectangle 2"/>
          <p:cNvSpPr>
            <a:spLocks noGrp="1" noChangeArrowheads="1"/>
          </p:cNvSpPr>
          <p:nvPr>
            <p:ph type="title" idx="4294967295"/>
          </p:nvPr>
        </p:nvSpPr>
        <p:spPr>
          <a:xfrm>
            <a:off x="304800" y="152400"/>
            <a:ext cx="8550275" cy="1524000"/>
          </a:xfrm>
        </p:spPr>
        <p:txBody>
          <a:bodyPr/>
          <a:lstStyle/>
          <a:p>
            <a:r>
              <a:rPr lang="en-US" sz="4000" dirty="0">
                <a:solidFill>
                  <a:schemeClr val="accent2"/>
                </a:solidFill>
              </a:rPr>
              <a:t>In-House or Advertising Agency</a:t>
            </a:r>
            <a:br>
              <a:rPr lang="en-US" sz="4000" dirty="0">
                <a:solidFill>
                  <a:schemeClr val="accent2"/>
                </a:solidFill>
              </a:rPr>
            </a:br>
            <a:r>
              <a:rPr lang="en-US" sz="3200" dirty="0">
                <a:solidFill>
                  <a:schemeClr val="accent2"/>
                </a:solidFill>
              </a:rPr>
              <a:t>Decision Criteria</a:t>
            </a:r>
          </a:p>
        </p:txBody>
      </p:sp>
      <p:sp>
        <p:nvSpPr>
          <p:cNvPr id="18436" name="Rectangle 5"/>
          <p:cNvSpPr>
            <a:spLocks noGrp="1" noChangeArrowheads="1"/>
          </p:cNvSpPr>
          <p:nvPr>
            <p:ph type="body" idx="4294967295"/>
          </p:nvPr>
        </p:nvSpPr>
        <p:spPr>
          <a:xfrm>
            <a:off x="1790700" y="2286000"/>
            <a:ext cx="5524500" cy="2514600"/>
          </a:xfrm>
          <a:noFill/>
        </p:spPr>
        <p:txBody>
          <a:bodyPr>
            <a:normAutofit fontScale="92500" lnSpcReduction="10000"/>
          </a:bodyPr>
          <a:lstStyle/>
          <a:p>
            <a:pPr marL="465138" indent="-465138">
              <a:spcAft>
                <a:spcPts val="200"/>
              </a:spcAft>
              <a:buClr>
                <a:schemeClr val="accent2"/>
              </a:buClr>
              <a:tabLst>
                <a:tab pos="465138" algn="l"/>
              </a:tabLst>
            </a:pPr>
            <a:r>
              <a:rPr lang="en-US" dirty="0">
                <a:solidFill>
                  <a:schemeClr val="accent2"/>
                </a:solidFill>
              </a:rPr>
              <a:t>The size of the account</a:t>
            </a:r>
          </a:p>
          <a:p>
            <a:pPr marL="465138" indent="-465138">
              <a:spcAft>
                <a:spcPts val="200"/>
              </a:spcAft>
              <a:buClr>
                <a:schemeClr val="accent2"/>
              </a:buClr>
              <a:tabLst>
                <a:tab pos="465138" algn="l"/>
              </a:tabLst>
            </a:pPr>
            <a:r>
              <a:rPr lang="en-US" dirty="0">
                <a:solidFill>
                  <a:schemeClr val="accent2"/>
                </a:solidFill>
              </a:rPr>
              <a:t>The media budget</a:t>
            </a:r>
          </a:p>
          <a:p>
            <a:pPr marL="465138" indent="-465138">
              <a:spcAft>
                <a:spcPts val="200"/>
              </a:spcAft>
              <a:buClr>
                <a:schemeClr val="accent2"/>
              </a:buClr>
              <a:tabLst>
                <a:tab pos="465138" algn="l"/>
              </a:tabLst>
            </a:pPr>
            <a:r>
              <a:rPr lang="en-US" dirty="0">
                <a:solidFill>
                  <a:schemeClr val="accent2"/>
                </a:solidFill>
              </a:rPr>
              <a:t>Objectivity</a:t>
            </a:r>
          </a:p>
          <a:p>
            <a:pPr marL="465138" indent="-465138">
              <a:spcAft>
                <a:spcPts val="200"/>
              </a:spcAft>
              <a:buClr>
                <a:schemeClr val="accent2"/>
              </a:buClr>
              <a:tabLst>
                <a:tab pos="465138" algn="l"/>
              </a:tabLst>
            </a:pPr>
            <a:r>
              <a:rPr lang="en-US" dirty="0">
                <a:solidFill>
                  <a:schemeClr val="accent2"/>
                </a:solidFill>
              </a:rPr>
              <a:t>Product complexity</a:t>
            </a:r>
          </a:p>
          <a:p>
            <a:pPr marL="465138" indent="-465138">
              <a:spcAft>
                <a:spcPts val="200"/>
              </a:spcAft>
              <a:buClr>
                <a:schemeClr val="accent2"/>
              </a:buClr>
              <a:tabLst>
                <a:tab pos="465138" algn="l"/>
              </a:tabLst>
            </a:pPr>
            <a:r>
              <a:rPr lang="en-US" dirty="0">
                <a:solidFill>
                  <a:schemeClr val="accent2"/>
                </a:solidFill>
              </a:rPr>
              <a:t>Creative ability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7">
      <a:dk1>
        <a:srgbClr val="000000"/>
      </a:dk1>
      <a:lt1>
        <a:srgbClr val="FFFFFF"/>
      </a:lt1>
      <a:dk2>
        <a:srgbClr val="000000"/>
      </a:dk2>
      <a:lt2>
        <a:srgbClr val="FFFFFF"/>
      </a:lt2>
      <a:accent1>
        <a:srgbClr val="FFC000"/>
      </a:accent1>
      <a:accent2>
        <a:srgbClr val="0000FF"/>
      </a:accent2>
      <a:accent3>
        <a:srgbClr val="0000FF"/>
      </a:accent3>
      <a:accent4>
        <a:srgbClr val="000000"/>
      </a:accent4>
      <a:accent5>
        <a:srgbClr val="FF0000"/>
      </a:accent5>
      <a:accent6>
        <a:srgbClr val="0000E7"/>
      </a:accent6>
      <a:hlink>
        <a:srgbClr val="CC00CC"/>
      </a:hlink>
      <a:folHlink>
        <a:srgbClr val="C0C0C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4545</TotalTime>
  <Words>2283</Words>
  <Application>Microsoft Office PowerPoint</Application>
  <PresentationFormat>On-screen Show (4:3)</PresentationFormat>
  <Paragraphs>199</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Tahoma</vt:lpstr>
      <vt:lpstr>Wingdings</vt:lpstr>
      <vt:lpstr>Monotype Sorts</vt:lpstr>
      <vt:lpstr>Default Design</vt:lpstr>
      <vt:lpstr>Advertising Management</vt:lpstr>
      <vt:lpstr>Chapter Overview</vt:lpstr>
      <vt:lpstr>Advertising Design Elements</vt:lpstr>
      <vt:lpstr>Slide 4</vt:lpstr>
      <vt:lpstr>Advertising Management</vt:lpstr>
      <vt:lpstr>Money Spent on Media</vt:lpstr>
      <vt:lpstr>Slide 7</vt:lpstr>
      <vt:lpstr>Slide 8</vt:lpstr>
      <vt:lpstr>In-House or Advertising Agency Decision Criteria</vt:lpstr>
      <vt:lpstr>Slide 10</vt:lpstr>
      <vt:lpstr>Choosing an Agency</vt:lpstr>
      <vt:lpstr>Slide 12</vt:lpstr>
      <vt:lpstr>Slide 13</vt:lpstr>
      <vt:lpstr>Advertising Campaign Management</vt:lpstr>
      <vt:lpstr>Advertising Research 1</vt:lpstr>
      <vt:lpstr>Advertising Research 2</vt:lpstr>
      <vt:lpstr>Typical Advertising Goals</vt:lpstr>
      <vt:lpstr>Advertising Goals:          Build Brand Image</vt:lpstr>
      <vt:lpstr>Slide 19</vt:lpstr>
      <vt:lpstr>Slide 20</vt:lpstr>
      <vt:lpstr>Advertising Budget</vt:lpstr>
      <vt:lpstr>Media Selection</vt:lpstr>
      <vt:lpstr>Creative Brief</vt:lpstr>
      <vt:lpstr>The Constraints</vt:lpstr>
      <vt:lpstr>Creative Brief - Del Monte</vt:lpstr>
      <vt:lpstr>Del Monte Advertisement</vt:lpstr>
      <vt:lpstr>International Implications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R Vitale</cp:lastModifiedBy>
  <cp:revision>254</cp:revision>
  <dcterms:created xsi:type="dcterms:W3CDTF">2002-11-18T05:23:22Z</dcterms:created>
  <dcterms:modified xsi:type="dcterms:W3CDTF">2014-09-30T15:16:05Z</dcterms:modified>
</cp:coreProperties>
</file>