
<file path=[Content_Types].xml><?xml version="1.0" encoding="utf-8"?>
<Types xmlns="http://schemas.openxmlformats.org/package/2006/content-types">
  <Override PartName="/ppt/slideMasters/slideMaster2.xml" ContentType="application/vnd.openxmlformats-officedocument.presentationml.slideMaster+xml"/>
  <Override PartName="/ppt/slides/slide5.xml" ContentType="application/vnd.openxmlformats-officedocument.presentationml.slide+xml"/>
  <Override PartName="/ppt/slides/slide6.xml" ContentType="application/vnd.openxmlformats-officedocument.presentationml.slid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Default Extension="fntdata" ContentType="application/x-fontdata"/>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741" r:id="rId1"/>
    <p:sldMasterId id="2147484001" r:id="rId2"/>
  </p:sldMasterIdLst>
  <p:notesMasterIdLst>
    <p:notesMasterId r:id="rId18"/>
  </p:notesMasterIdLst>
  <p:handoutMasterIdLst>
    <p:handoutMasterId r:id="rId19"/>
  </p:handoutMasterIdLst>
  <p:sldIdLst>
    <p:sldId id="273" r:id="rId3"/>
    <p:sldId id="294" r:id="rId4"/>
    <p:sldId id="304" r:id="rId5"/>
    <p:sldId id="295" r:id="rId6"/>
    <p:sldId id="303" r:id="rId7"/>
    <p:sldId id="307" r:id="rId8"/>
    <p:sldId id="299" r:id="rId9"/>
    <p:sldId id="302" r:id="rId10"/>
    <p:sldId id="321" r:id="rId11"/>
    <p:sldId id="310" r:id="rId12"/>
    <p:sldId id="311" r:id="rId13"/>
    <p:sldId id="312" r:id="rId14"/>
    <p:sldId id="319" r:id="rId15"/>
    <p:sldId id="320" r:id="rId16"/>
    <p:sldId id="322" r:id="rId17"/>
  </p:sldIdLst>
  <p:sldSz cx="9144000" cy="6858000" type="screen4x3"/>
  <p:notesSz cx="6858000" cy="9144000"/>
  <p:embeddedFontLst>
    <p:embeddedFont>
      <p:font typeface="Tahoma" pitchFamily="34" charset="0"/>
      <p:regular r:id="rId20"/>
      <p:bold r:id="rId21"/>
    </p:embeddedFont>
  </p:embeddedFontLst>
  <p:defaultTextStyle>
    <a:defPPr>
      <a:defRPr lang="en-US"/>
    </a:defPPr>
    <a:lvl1pPr algn="l" rtl="0" fontAlgn="base">
      <a:spcBef>
        <a:spcPct val="0"/>
      </a:spcBef>
      <a:spcAft>
        <a:spcPct val="0"/>
      </a:spcAft>
      <a:defRPr sz="2400" kern="1200">
        <a:solidFill>
          <a:schemeClr val="tx1"/>
        </a:solidFill>
        <a:latin typeface="Tahoma" pitchFamily="34" charset="0"/>
        <a:ea typeface="+mn-ea"/>
        <a:cs typeface="+mn-cs"/>
      </a:defRPr>
    </a:lvl1pPr>
    <a:lvl2pPr marL="457200" algn="l" rtl="0" fontAlgn="base">
      <a:spcBef>
        <a:spcPct val="0"/>
      </a:spcBef>
      <a:spcAft>
        <a:spcPct val="0"/>
      </a:spcAft>
      <a:defRPr sz="2400" kern="1200">
        <a:solidFill>
          <a:schemeClr val="tx1"/>
        </a:solidFill>
        <a:latin typeface="Tahoma" pitchFamily="34" charset="0"/>
        <a:ea typeface="+mn-ea"/>
        <a:cs typeface="+mn-cs"/>
      </a:defRPr>
    </a:lvl2pPr>
    <a:lvl3pPr marL="914400" algn="l" rtl="0" fontAlgn="base">
      <a:spcBef>
        <a:spcPct val="0"/>
      </a:spcBef>
      <a:spcAft>
        <a:spcPct val="0"/>
      </a:spcAft>
      <a:defRPr sz="2400" kern="1200">
        <a:solidFill>
          <a:schemeClr val="tx1"/>
        </a:solidFill>
        <a:latin typeface="Tahoma" pitchFamily="34" charset="0"/>
        <a:ea typeface="+mn-ea"/>
        <a:cs typeface="+mn-cs"/>
      </a:defRPr>
    </a:lvl3pPr>
    <a:lvl4pPr marL="1371600" algn="l" rtl="0" fontAlgn="base">
      <a:spcBef>
        <a:spcPct val="0"/>
      </a:spcBef>
      <a:spcAft>
        <a:spcPct val="0"/>
      </a:spcAft>
      <a:defRPr sz="2400" kern="1200">
        <a:solidFill>
          <a:schemeClr val="tx1"/>
        </a:solidFill>
        <a:latin typeface="Tahoma" pitchFamily="34" charset="0"/>
        <a:ea typeface="+mn-ea"/>
        <a:cs typeface="+mn-cs"/>
      </a:defRPr>
    </a:lvl4pPr>
    <a:lvl5pPr marL="1828800" algn="l" rtl="0" fontAlgn="base">
      <a:spcBef>
        <a:spcPct val="0"/>
      </a:spcBef>
      <a:spcAft>
        <a:spcPct val="0"/>
      </a:spcAft>
      <a:defRPr sz="2400" kern="1200">
        <a:solidFill>
          <a:schemeClr val="tx1"/>
        </a:solidFill>
        <a:latin typeface="Tahoma" pitchFamily="34" charset="0"/>
        <a:ea typeface="+mn-ea"/>
        <a:cs typeface="+mn-cs"/>
      </a:defRPr>
    </a:lvl5pPr>
    <a:lvl6pPr marL="2286000" algn="l" defTabSz="914400" rtl="0" eaLnBrk="1" latinLnBrk="0" hangingPunct="1">
      <a:defRPr sz="2400" kern="1200">
        <a:solidFill>
          <a:schemeClr val="tx1"/>
        </a:solidFill>
        <a:latin typeface="Tahoma" pitchFamily="34" charset="0"/>
        <a:ea typeface="+mn-ea"/>
        <a:cs typeface="+mn-cs"/>
      </a:defRPr>
    </a:lvl6pPr>
    <a:lvl7pPr marL="2743200" algn="l" defTabSz="914400" rtl="0" eaLnBrk="1" latinLnBrk="0" hangingPunct="1">
      <a:defRPr sz="2400" kern="1200">
        <a:solidFill>
          <a:schemeClr val="tx1"/>
        </a:solidFill>
        <a:latin typeface="Tahoma" pitchFamily="34" charset="0"/>
        <a:ea typeface="+mn-ea"/>
        <a:cs typeface="+mn-cs"/>
      </a:defRPr>
    </a:lvl7pPr>
    <a:lvl8pPr marL="3200400" algn="l" defTabSz="914400" rtl="0" eaLnBrk="1" latinLnBrk="0" hangingPunct="1">
      <a:defRPr sz="2400" kern="1200">
        <a:solidFill>
          <a:schemeClr val="tx1"/>
        </a:solidFill>
        <a:latin typeface="Tahoma" pitchFamily="34" charset="0"/>
        <a:ea typeface="+mn-ea"/>
        <a:cs typeface="+mn-cs"/>
      </a:defRPr>
    </a:lvl8pPr>
    <a:lvl9pPr marL="3657600" algn="l" defTabSz="914400" rtl="0" eaLnBrk="1" latinLnBrk="0" hangingPunct="1">
      <a:defRPr sz="2400"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a:srgbClr val="FFFF00"/>
    <a:srgbClr val="FF6600"/>
    <a:srgbClr val="A50021"/>
    <a:srgbClr val="008000"/>
    <a:srgbClr val="00CC00"/>
    <a:srgbClr val="CC0000"/>
    <a:srgbClr val="FFCC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006" autoAdjust="0"/>
    <p:restoredTop sz="98058" autoAdjust="0"/>
  </p:normalViewPr>
  <p:slideViewPr>
    <p:cSldViewPr>
      <p:cViewPr>
        <p:scale>
          <a:sx n="66" d="100"/>
          <a:sy n="66" d="100"/>
        </p:scale>
        <p:origin x="-494" y="-278"/>
      </p:cViewPr>
      <p:guideLst>
        <p:guide orient="horz" pos="2160"/>
        <p:guide pos="2880"/>
      </p:guideLst>
    </p:cSldViewPr>
  </p:slideViewPr>
  <p:outlineViewPr>
    <p:cViewPr>
      <p:scale>
        <a:sx n="33" d="100"/>
        <a:sy n="33" d="100"/>
      </p:scale>
      <p:origin x="0" y="0"/>
    </p:cViewPr>
    <p:sldLst>
      <p:sld r:id="rId1" collapse="1"/>
      <p:sld r:id="rId2" collapse="1"/>
    </p:sldLst>
  </p:outlineViewPr>
  <p:notesTextViewPr>
    <p:cViewPr>
      <p:scale>
        <a:sx n="100" d="100"/>
        <a:sy n="100" d="100"/>
      </p:scale>
      <p:origin x="0" y="0"/>
    </p:cViewPr>
  </p:notesTextViewPr>
  <p:sorterViewPr>
    <p:cViewPr>
      <p:scale>
        <a:sx n="100" d="100"/>
        <a:sy n="100" d="100"/>
      </p:scale>
      <p:origin x="0" y="2846"/>
    </p:cViewPr>
  </p:sorterViewPr>
  <p:notesViewPr>
    <p:cSldViewPr>
      <p:cViewPr varScale="1">
        <p:scale>
          <a:sx n="83" d="100"/>
          <a:sy n="83" d="100"/>
        </p:scale>
        <p:origin x="-2040" y="-90"/>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font" Target="fonts/font2.fntdata"/><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font" Target="fonts/font1.fntdata"/><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_rels/viewProps.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slide" Target="slides/slide12.xml"/></Relationships>
</file>

<file path=ppt/charts/_rels/chart1.xml.rels><?xml version="1.0" encoding="UTF-8" standalone="yes"?>
<Relationships xmlns="http://schemas.openxmlformats.org/package/2006/relationships"><Relationship Id="rId1" Type="http://schemas.openxmlformats.org/officeDocument/2006/relationships/oleObject" Target="file:///C:\Users\Ken\Documents\Textbooks\IMC%20Text%205e\Artwork\IMC%205e%20Chapter%201%20Graphic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plotArea>
      <c:layout/>
      <c:areaChart>
        <c:grouping val="standard"/>
        <c:ser>
          <c:idx val="0"/>
          <c:order val="0"/>
          <c:spPr>
            <a:ln w="25400">
              <a:noFill/>
            </a:ln>
          </c:spPr>
          <c:dLbls>
            <c:dLbl>
              <c:idx val="0"/>
              <c:delete val="1"/>
            </c:dLbl>
            <c:dLbl>
              <c:idx val="1"/>
              <c:delete val="1"/>
            </c:dLbl>
            <c:dLbl>
              <c:idx val="2"/>
              <c:delete val="1"/>
            </c:dLbl>
            <c:dLbl>
              <c:idx val="3"/>
              <c:delete val="1"/>
            </c:dLbl>
            <c:dLbl>
              <c:idx val="4"/>
              <c:delete val="1"/>
            </c:dLbl>
            <c:dLbl>
              <c:idx val="5"/>
              <c:layout>
                <c:manualLayout>
                  <c:x val="-1.6967126193001308E-2"/>
                  <c:y val="-0.42857142857142855"/>
                </c:manualLayout>
              </c:layout>
              <c:tx>
                <c:rich>
                  <a:bodyPr/>
                  <a:lstStyle/>
                  <a:p>
                    <a:r>
                      <a:rPr lang="en-US" sz="1800" dirty="0"/>
                      <a:t>156.0</a:t>
                    </a:r>
                  </a:p>
                </c:rich>
              </c:tx>
              <c:showVal val="1"/>
            </c:dLbl>
            <c:showVal val="1"/>
          </c:dLbls>
          <c:cat>
            <c:numRef>
              <c:f>Sheet1!$A$77:$A$82</c:f>
              <c:numCache>
                <c:formatCode>General</c:formatCode>
                <c:ptCount val="6"/>
                <c:pt idx="0">
                  <c:v>2001</c:v>
                </c:pt>
                <c:pt idx="1">
                  <c:v>2005</c:v>
                </c:pt>
                <c:pt idx="2">
                  <c:v>2006</c:v>
                </c:pt>
                <c:pt idx="3">
                  <c:v>2007</c:v>
                </c:pt>
                <c:pt idx="4">
                  <c:v>2008</c:v>
                </c:pt>
                <c:pt idx="5">
                  <c:v>2009</c:v>
                </c:pt>
              </c:numCache>
            </c:numRef>
          </c:cat>
          <c:val>
            <c:numRef>
              <c:f>Sheet1!$B$77:$B$82</c:f>
              <c:numCache>
                <c:formatCode>General</c:formatCode>
                <c:ptCount val="6"/>
                <c:pt idx="0" formatCode="0.0">
                  <c:v>31</c:v>
                </c:pt>
                <c:pt idx="1">
                  <c:v>83.6</c:v>
                </c:pt>
                <c:pt idx="2">
                  <c:v>108.1</c:v>
                </c:pt>
                <c:pt idx="3">
                  <c:v>128.1</c:v>
                </c:pt>
                <c:pt idx="4">
                  <c:v>147.6</c:v>
                </c:pt>
                <c:pt idx="5" formatCode="0.0">
                  <c:v>156</c:v>
                </c:pt>
              </c:numCache>
            </c:numRef>
          </c:val>
        </c:ser>
        <c:dLbls>
          <c:showVal val="1"/>
        </c:dLbls>
        <c:axId val="197063808"/>
        <c:axId val="197189632"/>
      </c:areaChart>
      <c:catAx>
        <c:axId val="197063808"/>
        <c:scaling>
          <c:orientation val="minMax"/>
        </c:scaling>
        <c:axPos val="b"/>
        <c:numFmt formatCode="General" sourceLinked="1"/>
        <c:tickLblPos val="nextTo"/>
        <c:txPr>
          <a:bodyPr/>
          <a:lstStyle/>
          <a:p>
            <a:pPr>
              <a:defRPr sz="1400" b="1" i="0" baseline="0"/>
            </a:pPr>
            <a:endParaRPr lang="en-US"/>
          </a:p>
        </c:txPr>
        <c:crossAx val="197189632"/>
        <c:crosses val="autoZero"/>
        <c:auto val="1"/>
        <c:lblAlgn val="ctr"/>
        <c:lblOffset val="100"/>
      </c:catAx>
      <c:valAx>
        <c:axId val="197189632"/>
        <c:scaling>
          <c:orientation val="minMax"/>
        </c:scaling>
        <c:axPos val="l"/>
        <c:majorGridlines/>
        <c:title>
          <c:tx>
            <c:rich>
              <a:bodyPr rot="-5400000" vert="horz"/>
              <a:lstStyle/>
              <a:p>
                <a:pPr>
                  <a:defRPr/>
                </a:pPr>
                <a:r>
                  <a:rPr lang="en-US"/>
                  <a:t>Online Retail Spending (Billions)</a:t>
                </a:r>
              </a:p>
            </c:rich>
          </c:tx>
          <c:layout/>
        </c:title>
        <c:numFmt formatCode="0.0" sourceLinked="1"/>
        <c:tickLblPos val="nextTo"/>
        <c:txPr>
          <a:bodyPr/>
          <a:lstStyle/>
          <a:p>
            <a:pPr>
              <a:defRPr sz="1400" b="1" i="0" baseline="0"/>
            </a:pPr>
            <a:endParaRPr lang="en-US"/>
          </a:p>
        </c:txPr>
        <c:crossAx val="197063808"/>
        <c:crosses val="autoZero"/>
        <c:crossBetween val="midCat"/>
      </c:valAx>
    </c:plotArea>
    <c:plotVisOnly val="1"/>
  </c:chart>
  <c:spPr>
    <a:noFill/>
    <a:ln>
      <a:noFill/>
    </a:ln>
  </c:spPr>
  <c:txPr>
    <a:bodyPr/>
    <a:lstStyle/>
    <a:p>
      <a:pPr>
        <a:defRPr sz="1200" baseline="0">
          <a:latin typeface="Tahoma" pitchFamily="34" charset="0"/>
        </a:defRPr>
      </a:pPr>
      <a:endParaRPr lang="en-US"/>
    </a:p>
  </c:txPr>
  <c:externalData r:id="rId1"/>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7206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dirty="0"/>
          </a:p>
        </p:txBody>
      </p:sp>
      <p:sp>
        <p:nvSpPr>
          <p:cNvPr id="472067"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dirty="0"/>
          </a:p>
        </p:txBody>
      </p:sp>
      <p:sp>
        <p:nvSpPr>
          <p:cNvPr id="472068"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dirty="0"/>
          </a:p>
        </p:txBody>
      </p:sp>
      <p:sp>
        <p:nvSpPr>
          <p:cNvPr id="472069"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482231BC-5AD8-4F12-9B94-1A435264AD63}" type="slidenum">
              <a:rPr lang="en-US"/>
              <a:pPr>
                <a:defRPr/>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dirty="0"/>
          </a:p>
        </p:txBody>
      </p:sp>
      <p:sp>
        <p:nvSpPr>
          <p:cNvPr id="2662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dirty="0"/>
          </a:p>
        </p:txBody>
      </p:sp>
      <p:sp>
        <p:nvSpPr>
          <p:cNvPr id="1536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662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663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dirty="0"/>
          </a:p>
        </p:txBody>
      </p:sp>
      <p:sp>
        <p:nvSpPr>
          <p:cNvPr id="2663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EF086243-69BA-4AA0-8830-C5E9FC61879E}"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ahoma"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Tahoma"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Tahoma"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Tahoma"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Tahoma"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p:spPr>
        <p:txBody>
          <a:bodyPr/>
          <a:lstStyle/>
          <a:p>
            <a:fld id="{413AC528-C451-4221-8236-CF68E7A808E5}" type="slidenum">
              <a:rPr lang="en-US" smtClean="0"/>
              <a:pPr/>
              <a:t>1</a:t>
            </a:fld>
            <a:endParaRPr lang="en-US" dirty="0" smtClean="0"/>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p:spPr>
      </p:sp>
      <p:sp>
        <p:nvSpPr>
          <p:cNvPr id="36867"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a:lstStyle/>
          <a:p>
            <a:pPr eaLnBrk="1" hangingPunct="1"/>
            <a:r>
              <a:rPr lang="en-US" dirty="0" smtClean="0"/>
              <a:t>Definition</a:t>
            </a:r>
            <a:r>
              <a:rPr lang="en-US" baseline="0" dirty="0" smtClean="0"/>
              <a:t> of integrated marketing communications. Key components are:</a:t>
            </a:r>
          </a:p>
          <a:p>
            <a:pPr eaLnBrk="1" hangingPunct="1">
              <a:buFont typeface="Arial" pitchFamily="34" charset="0"/>
              <a:buChar char="•"/>
            </a:pPr>
            <a:r>
              <a:rPr lang="en-US" baseline="0" dirty="0" smtClean="0"/>
              <a:t> Coordination and integration of </a:t>
            </a:r>
            <a:r>
              <a:rPr lang="en-US" b="1" baseline="0" dirty="0" smtClean="0"/>
              <a:t>all </a:t>
            </a:r>
            <a:r>
              <a:rPr lang="en-US" b="0" baseline="0" dirty="0" smtClean="0"/>
              <a:t> marketing communication tools and venues</a:t>
            </a:r>
          </a:p>
          <a:p>
            <a:pPr eaLnBrk="1" hangingPunct="1">
              <a:buFont typeface="Arial" pitchFamily="34" charset="0"/>
              <a:buChar char="•"/>
            </a:pPr>
            <a:r>
              <a:rPr lang="en-US" dirty="0" smtClean="0"/>
              <a:t> Seamless marketing program designed to maximize</a:t>
            </a:r>
            <a:r>
              <a:rPr lang="en-US" baseline="0" dirty="0" smtClean="0"/>
              <a:t> impact at lower costs</a:t>
            </a:r>
          </a:p>
          <a:p>
            <a:pPr eaLnBrk="1" hangingPunct="1">
              <a:buFont typeface="Arial" pitchFamily="34" charset="0"/>
              <a:buChar char="•"/>
            </a:pPr>
            <a:r>
              <a:rPr lang="en-US" baseline="0" dirty="0" smtClean="0"/>
              <a:t> Includes all b-to-b, channel, customer, external, and internal communications</a:t>
            </a:r>
            <a:endParaRPr lang="en-US"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ChangeArrowheads="1" noTextEdit="1"/>
          </p:cNvSpPr>
          <p:nvPr>
            <p:ph type="sldImg"/>
          </p:nvPr>
        </p:nvSpPr>
        <p:spPr bwMode="auto">
          <a:xfrm>
            <a:off x="1144588" y="687388"/>
            <a:ext cx="4568825" cy="3425825"/>
          </a:xfrm>
          <a:prstGeom prst="rect">
            <a:avLst/>
          </a:prstGeom>
          <a:noFill/>
          <a:ln w="12700">
            <a:solidFill>
              <a:srgbClr val="000000"/>
            </a:solidFill>
            <a:miter lim="800000"/>
            <a:headEnd/>
            <a:tailEnd/>
          </a:ln>
        </p:spPr>
      </p:sp>
      <p:sp>
        <p:nvSpPr>
          <p:cNvPr id="37891"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lIns="92075" tIns="46038" rIns="92075" bIns="46038"/>
          <a:lstStyle/>
          <a:p>
            <a:pPr eaLnBrk="1" hangingPunct="1"/>
            <a:r>
              <a:rPr lang="en-US" dirty="0" smtClean="0"/>
              <a:t>The traditional marketing mix consists</a:t>
            </a:r>
            <a:r>
              <a:rPr lang="en-US" baseline="0" dirty="0" smtClean="0"/>
              <a:t> of product, price, promotion, and distribution. Traditionally, the promotion component consisted of advertising, sales promotions and personal selling. Today, it has expanded to include database marketing, direct response marketing, sponsorship marketing, online (or e-active) marketing, social media, alternative marketing, and public relations. The venues for reaching consumers has increased beyond advertising.</a:t>
            </a:r>
            <a:endParaRPr lang="en-US"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a:prstGeom prst="rect">
            <a:avLst/>
          </a:prstGeom>
          <a:noFill/>
          <a:ln w="12700">
            <a:solidFill>
              <a:prstClr val="black"/>
            </a:solidFill>
          </a:ln>
        </p:spPr>
      </p:sp>
      <p:sp>
        <p:nvSpPr>
          <p:cNvPr id="3" name="Notes Placeholder 2"/>
          <p:cNvSpPr>
            <a:spLocks noGrp="1"/>
          </p:cNvSpPr>
          <p:nvPr>
            <p:ph type="body" idx="1"/>
          </p:nvPr>
        </p:nvSpPr>
        <p:spPr>
          <a:xfrm>
            <a:off x="685800" y="4343400"/>
            <a:ext cx="5486400" cy="4114800"/>
          </a:xfrm>
          <a:prstGeom prst="rect">
            <a:avLst/>
          </a:prstGeom>
        </p:spPr>
        <p:txBody>
          <a:bodyPr>
            <a:normAutofit/>
          </a:bodyPr>
          <a:lstStyle/>
          <a:p>
            <a:r>
              <a:rPr lang="en-US" dirty="0" smtClean="0"/>
              <a:t>Three trends have caused a change in marketing communications. First, there is</a:t>
            </a:r>
            <a:r>
              <a:rPr lang="en-US" baseline="0" dirty="0" smtClean="0"/>
              <a:t> a greater emphasis on accountability and measurable results. CEOs and other company officers want to know what they are getting for the millions they are spending on marketing and advertising. Advertising agencies are feeling pressure to produce measurable results to keep accounts. This has changed the tasks performed by individuals. Ad agencies and brand managers now are more concerned with the entire marketing process and integrating messages to ensure the message is being heard and that results do occur. Coupled with this is the explosion of alterative media that can be used. While the Internet continues to grow in usage, marketers are looking for other alternative ways of reaching consumers where there is less clutter.</a:t>
            </a:r>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a:prstGeom prst="rect">
            <a:avLst/>
          </a:prstGeom>
          <a:noFill/>
          <a:ln w="12700">
            <a:solidFill>
              <a:prstClr val="black"/>
            </a:solidFill>
          </a:ln>
        </p:spPr>
      </p:sp>
      <p:sp>
        <p:nvSpPr>
          <p:cNvPr id="3" name="Notes Placeholder 2"/>
          <p:cNvSpPr>
            <a:spLocks noGrp="1"/>
          </p:cNvSpPr>
          <p:nvPr>
            <p:ph type="body" idx="1"/>
          </p:nvPr>
        </p:nvSpPr>
        <p:spPr>
          <a:xfrm>
            <a:off x="685800" y="4343400"/>
            <a:ext cx="5486400" cy="4114800"/>
          </a:xfrm>
          <a:prstGeom prst="rect">
            <a:avLst/>
          </a:prstGeom>
        </p:spPr>
        <p:txBody>
          <a:bodyPr>
            <a:normAutofit/>
          </a:bodyPr>
          <a:lstStyle/>
          <a:p>
            <a:r>
              <a:rPr lang="en-US" dirty="0" smtClean="0"/>
              <a:t>The primary</a:t>
            </a:r>
            <a:r>
              <a:rPr lang="en-US" baseline="0" dirty="0" smtClean="0"/>
              <a:t> change in tasks being performed is that everyone now is concerned with marketing and strategic planning. It is not just creating ads for a campaign. It is understanding who buys the product and why. There is a greater level of partnership among these individuals to achieve measurable results.</a:t>
            </a:r>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a:prstGeom prst="rect">
            <a:avLst/>
          </a:prstGeom>
          <a:noFill/>
          <a:ln w="12700">
            <a:solidFill>
              <a:prstClr val="black"/>
            </a:solidFill>
          </a:ln>
        </p:spPr>
      </p:sp>
      <p:sp>
        <p:nvSpPr>
          <p:cNvPr id="3" name="Notes Placeholder 2"/>
          <p:cNvSpPr>
            <a:spLocks noGrp="1"/>
          </p:cNvSpPr>
          <p:nvPr>
            <p:ph type="body" idx="1"/>
          </p:nvPr>
        </p:nvSpPr>
        <p:spPr>
          <a:xfrm>
            <a:off x="685800" y="4343400"/>
            <a:ext cx="5486400" cy="4114800"/>
          </a:xfrm>
          <a:prstGeom prst="rect">
            <a:avLst/>
          </a:prstGeom>
        </p:spPr>
        <p:txBody>
          <a:bodyPr>
            <a:normAutofit/>
          </a:bodyPr>
          <a:lstStyle/>
          <a:p>
            <a:r>
              <a:rPr lang="en-US" dirty="0" smtClean="0"/>
              <a:t>Alternative</a:t>
            </a:r>
            <a:r>
              <a:rPr lang="en-US" baseline="0" dirty="0" smtClean="0"/>
              <a:t> media has become the new buzz phrase in advertising, especially online. The Internet provides an interactivity with consumers. Websites, blogs, and social networks all provide two-way communications. Smartphones are replacing cell phones so consumers now have the Internet with them at all times, increasing ways and means of reaching them. As a result, companies are shifting huge dollars from traditional media to newer, alternative media. For younger consumers, especially, technology-based interactions are the way to reach them. They do not watch TV or listen to the radio as much as they interact with newer technology. The challenge companies and agencies face now is how and when to reach consumers.</a:t>
            </a:r>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spect="1" noChangeArrowheads="1" noTextEdit="1"/>
          </p:cNvSpPr>
          <p:nvPr>
            <p:ph type="sldImg"/>
          </p:nvPr>
        </p:nvSpPr>
        <p:spPr bwMode="auto">
          <a:xfrm>
            <a:off x="1144588" y="687388"/>
            <a:ext cx="4568825" cy="3425825"/>
          </a:xfrm>
          <a:prstGeom prst="rect">
            <a:avLst/>
          </a:prstGeom>
          <a:noFill/>
          <a:ln w="12700">
            <a:solidFill>
              <a:srgbClr val="000000"/>
            </a:solidFill>
            <a:miter lim="800000"/>
            <a:headEnd/>
            <a:tailEnd/>
          </a:ln>
        </p:spPr>
      </p:sp>
      <p:sp>
        <p:nvSpPr>
          <p:cNvPr id="40963"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lIns="92075" tIns="46038" rIns="92075" bIns="46038"/>
          <a:lstStyle/>
          <a:p>
            <a:pPr eaLnBrk="1" hangingPunct="1"/>
            <a:r>
              <a:rPr lang="en-US" dirty="0" smtClean="0"/>
              <a:t>This graph</a:t>
            </a:r>
            <a:r>
              <a:rPr lang="en-US" baseline="0" dirty="0" smtClean="0"/>
              <a:t> shows the rapid increase in online retail spending. From $31 billion in 2001, retail spending has grown to $156 billion in 2009. While the rate of growth has slowed, online spending still is expected to grow for many years to come.</a:t>
            </a:r>
            <a:endParaRPr lang="en-US"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a:prstGeom prst="rect">
            <a:avLst/>
          </a:prstGeom>
          <a:noFill/>
          <a:ln w="12700">
            <a:solidFill>
              <a:prstClr val="black"/>
            </a:solidFill>
          </a:ln>
        </p:spPr>
      </p:sp>
      <p:sp>
        <p:nvSpPr>
          <p:cNvPr id="3" name="Notes Placeholder 2"/>
          <p:cNvSpPr>
            <a:spLocks noGrp="1"/>
          </p:cNvSpPr>
          <p:nvPr>
            <p:ph type="body" idx="1"/>
          </p:nvPr>
        </p:nvSpPr>
        <p:spPr>
          <a:xfrm>
            <a:off x="685800" y="4343400"/>
            <a:ext cx="5486400" cy="4114800"/>
          </a:xfrm>
          <a:prstGeom prst="rect">
            <a:avLst/>
          </a:prstGeom>
        </p:spPr>
        <p:txBody>
          <a:bodyPr>
            <a:normAutofit/>
          </a:bodyPr>
          <a:lstStyle/>
          <a:p>
            <a:r>
              <a:rPr lang="en-US" dirty="0" smtClean="0"/>
              <a:t>Because</a:t>
            </a:r>
            <a:r>
              <a:rPr lang="en-US" baseline="0" dirty="0" smtClean="0"/>
              <a:t> of the increase in global competition, firms must coordinate marketing efforts across multiple countries. Because of cultural differences and language differences, it is a greater challenge. Firms can use a standardized approach which means the same approach and message is used in every global market. This works only for global brands that are worldwide and well known. An alternative is adaptation, which means firms adapt their marketing communications to each country, region and culture. The idea is </a:t>
            </a:r>
            <a:r>
              <a:rPr lang="en-US" baseline="0" smtClean="0"/>
              <a:t>to “think </a:t>
            </a:r>
            <a:r>
              <a:rPr lang="en-US" baseline="0" dirty="0" smtClean="0"/>
              <a:t>globally, but act locally.”</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Rot="1" noChangeAspect="1" noChangeArrowheads="1" noTextEdit="1"/>
          </p:cNvSpPr>
          <p:nvPr>
            <p:ph type="sldImg"/>
          </p:nvPr>
        </p:nvSpPr>
        <p:spPr bwMode="auto">
          <a:xfrm>
            <a:off x="1144588" y="687388"/>
            <a:ext cx="4568825" cy="3425825"/>
          </a:xfrm>
          <a:prstGeom prst="rect">
            <a:avLst/>
          </a:prstGeom>
          <a:noFill/>
          <a:ln w="12700">
            <a:solidFill>
              <a:srgbClr val="000000"/>
            </a:solidFill>
            <a:miter lim="800000"/>
            <a:headEnd/>
            <a:tailEnd/>
          </a:ln>
        </p:spPr>
      </p:sp>
      <p:sp>
        <p:nvSpPr>
          <p:cNvPr id="43011"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lIns="92075" tIns="46038" rIns="92075" bIns="46038"/>
          <a:lstStyle/>
          <a:p>
            <a:pPr eaLnBrk="1" hangingPunct="1"/>
            <a:r>
              <a:rPr lang="en-US" dirty="0" smtClean="0"/>
              <a:t>This pyramid</a:t>
            </a:r>
            <a:r>
              <a:rPr lang="en-US" baseline="0" dirty="0" smtClean="0"/>
              <a:t> represents the structure of the text. At the bottom level are issues such as brand management, buyer behaviors, and the IMC planning process. Section 2 deals with advertising issues, section 3 with online and alternative channels, and level 4 with database and direct response marketing, sales promotions, and public relations. The book concludes with discussions on regulations, ethics, and evaluation of IMC effort.</a:t>
            </a:r>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2057400"/>
            <a:ext cx="37338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24400" y="2057400"/>
            <a:ext cx="37338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5.xml"/><Relationship Id="rId1"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32" name="Rectangle 8"/>
          <p:cNvSpPr>
            <a:spLocks noChangeArrowheads="1"/>
          </p:cNvSpPr>
          <p:nvPr userDrawn="1"/>
        </p:nvSpPr>
        <p:spPr bwMode="auto">
          <a:xfrm>
            <a:off x="0" y="0"/>
            <a:ext cx="9144000" cy="6858000"/>
          </a:xfrm>
          <a:prstGeom prst="rect">
            <a:avLst/>
          </a:prstGeom>
          <a:solidFill>
            <a:srgbClr val="000099"/>
          </a:solidFill>
          <a:ln w="38100">
            <a:noFill/>
            <a:miter lim="800000"/>
            <a:headEnd/>
            <a:tailEnd/>
          </a:ln>
        </p:spPr>
        <p:txBody>
          <a:bodyPr wrap="none" anchor="ctr"/>
          <a:lstStyle/>
          <a:p>
            <a:pPr algn="ctr">
              <a:defRPr/>
            </a:pPr>
            <a:endParaRPr lang="en-US" dirty="0">
              <a:solidFill>
                <a:srgbClr val="CC0000"/>
              </a:solidFill>
            </a:endParaRPr>
          </a:p>
        </p:txBody>
      </p:sp>
      <p:sp>
        <p:nvSpPr>
          <p:cNvPr id="1034" name="Rectangle 10"/>
          <p:cNvSpPr>
            <a:spLocks noChangeArrowheads="1"/>
          </p:cNvSpPr>
          <p:nvPr userDrawn="1"/>
        </p:nvSpPr>
        <p:spPr bwMode="auto">
          <a:xfrm>
            <a:off x="169984" y="211015"/>
            <a:ext cx="8821616" cy="6492240"/>
          </a:xfrm>
          <a:prstGeom prst="rect">
            <a:avLst/>
          </a:prstGeom>
          <a:solidFill>
            <a:schemeClr val="bg1"/>
          </a:solidFill>
          <a:ln w="76200">
            <a:noFill/>
            <a:miter lim="800000"/>
            <a:headEnd/>
            <a:tailEnd/>
          </a:ln>
          <a:effectLst/>
        </p:spPr>
        <p:txBody>
          <a:bodyPr wrap="none" anchor="ctr"/>
          <a:lstStyle/>
          <a:p>
            <a:pPr>
              <a:defRPr/>
            </a:pPr>
            <a:endParaRPr lang="en-US" dirty="0"/>
          </a:p>
        </p:txBody>
      </p:sp>
      <p:sp>
        <p:nvSpPr>
          <p:cNvPr id="1028" name="Rectangle 2"/>
          <p:cNvSpPr>
            <a:spLocks noGrp="1" noChangeArrowheads="1"/>
          </p:cNvSpPr>
          <p:nvPr>
            <p:ph type="title"/>
          </p:nvPr>
        </p:nvSpPr>
        <p:spPr bwMode="auto">
          <a:xfrm>
            <a:off x="685800" y="4572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a:t>
            </a:r>
            <a:br>
              <a:rPr lang="en-US" smtClean="0"/>
            </a:br>
            <a:r>
              <a:rPr lang="en-US" smtClean="0"/>
              <a:t>Master title style</a:t>
            </a:r>
          </a:p>
        </p:txBody>
      </p:sp>
      <p:sp>
        <p:nvSpPr>
          <p:cNvPr id="1029" name="Rectangle 3"/>
          <p:cNvSpPr>
            <a:spLocks noGrp="1" noChangeArrowheads="1"/>
          </p:cNvSpPr>
          <p:nvPr>
            <p:ph type="body" idx="1"/>
          </p:nvPr>
        </p:nvSpPr>
        <p:spPr bwMode="auto">
          <a:xfrm>
            <a:off x="838200" y="2057400"/>
            <a:ext cx="76200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   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Tree>
  </p:cSld>
  <p:clrMap bg1="lt1" tx1="dk1" bg2="lt2" tx2="dk2" accent1="accent1" accent2="accent2" accent3="accent3" accent4="accent4" accent5="accent5" accent6="accent6" hlink="hlink" folHlink="folHlink"/>
  <p:sldLayoutIdLst>
    <p:sldLayoutId id="2147483743" r:id="rId1"/>
    <p:sldLayoutId id="2147483745" r:id="rId2"/>
    <p:sldLayoutId id="2147483748" r:id="rId3"/>
  </p:sldLayoutIdLst>
  <p:timing>
    <p:tnLst>
      <p:par>
        <p:cTn id="1" dur="indefinite" restart="never" nodeType="tmRoot"/>
      </p:par>
    </p:tnLst>
  </p:timing>
  <p:hf hdr="0" dt="0"/>
  <p:txStyles>
    <p:titleStyle>
      <a:lvl1pPr algn="ctr" rtl="0" eaLnBrk="0" fontAlgn="base" hangingPunct="0">
        <a:spcBef>
          <a:spcPct val="0"/>
        </a:spcBef>
        <a:spcAft>
          <a:spcPct val="0"/>
        </a:spcAft>
        <a:defRPr sz="4800" b="1">
          <a:solidFill>
            <a:schemeClr val="tx2"/>
          </a:solidFill>
          <a:latin typeface="+mj-lt"/>
          <a:ea typeface="+mj-ea"/>
          <a:cs typeface="+mj-cs"/>
        </a:defRPr>
      </a:lvl1pPr>
      <a:lvl2pPr algn="ctr" rtl="0" eaLnBrk="0" fontAlgn="base" hangingPunct="0">
        <a:spcBef>
          <a:spcPct val="0"/>
        </a:spcBef>
        <a:spcAft>
          <a:spcPct val="0"/>
        </a:spcAft>
        <a:defRPr sz="4800" b="1">
          <a:solidFill>
            <a:schemeClr val="tx2"/>
          </a:solidFill>
          <a:latin typeface="Tahoma" pitchFamily="34" charset="0"/>
        </a:defRPr>
      </a:lvl2pPr>
      <a:lvl3pPr algn="ctr" rtl="0" eaLnBrk="0" fontAlgn="base" hangingPunct="0">
        <a:spcBef>
          <a:spcPct val="0"/>
        </a:spcBef>
        <a:spcAft>
          <a:spcPct val="0"/>
        </a:spcAft>
        <a:defRPr sz="4800" b="1">
          <a:solidFill>
            <a:schemeClr val="tx2"/>
          </a:solidFill>
          <a:latin typeface="Tahoma" pitchFamily="34" charset="0"/>
        </a:defRPr>
      </a:lvl3pPr>
      <a:lvl4pPr algn="ctr" rtl="0" eaLnBrk="0" fontAlgn="base" hangingPunct="0">
        <a:spcBef>
          <a:spcPct val="0"/>
        </a:spcBef>
        <a:spcAft>
          <a:spcPct val="0"/>
        </a:spcAft>
        <a:defRPr sz="4800" b="1">
          <a:solidFill>
            <a:schemeClr val="tx2"/>
          </a:solidFill>
          <a:latin typeface="Tahoma" pitchFamily="34" charset="0"/>
        </a:defRPr>
      </a:lvl4pPr>
      <a:lvl5pPr algn="ctr" rtl="0" eaLnBrk="0" fontAlgn="base" hangingPunct="0">
        <a:spcBef>
          <a:spcPct val="0"/>
        </a:spcBef>
        <a:spcAft>
          <a:spcPct val="0"/>
        </a:spcAft>
        <a:defRPr sz="4800" b="1">
          <a:solidFill>
            <a:schemeClr val="tx2"/>
          </a:solidFill>
          <a:latin typeface="Tahoma" pitchFamily="34" charset="0"/>
        </a:defRPr>
      </a:lvl5pPr>
      <a:lvl6pPr marL="457200" algn="ctr" rtl="0" fontAlgn="base">
        <a:spcBef>
          <a:spcPct val="0"/>
        </a:spcBef>
        <a:spcAft>
          <a:spcPct val="0"/>
        </a:spcAft>
        <a:defRPr sz="4800" b="1">
          <a:solidFill>
            <a:schemeClr val="tx2"/>
          </a:solidFill>
          <a:latin typeface="Tahoma" pitchFamily="34" charset="0"/>
        </a:defRPr>
      </a:lvl6pPr>
      <a:lvl7pPr marL="914400" algn="ctr" rtl="0" fontAlgn="base">
        <a:spcBef>
          <a:spcPct val="0"/>
        </a:spcBef>
        <a:spcAft>
          <a:spcPct val="0"/>
        </a:spcAft>
        <a:defRPr sz="4800" b="1">
          <a:solidFill>
            <a:schemeClr val="tx2"/>
          </a:solidFill>
          <a:latin typeface="Tahoma" pitchFamily="34" charset="0"/>
        </a:defRPr>
      </a:lvl7pPr>
      <a:lvl8pPr marL="1371600" algn="ctr" rtl="0" fontAlgn="base">
        <a:spcBef>
          <a:spcPct val="0"/>
        </a:spcBef>
        <a:spcAft>
          <a:spcPct val="0"/>
        </a:spcAft>
        <a:defRPr sz="4800" b="1">
          <a:solidFill>
            <a:schemeClr val="tx2"/>
          </a:solidFill>
          <a:latin typeface="Tahoma" pitchFamily="34" charset="0"/>
        </a:defRPr>
      </a:lvl8pPr>
      <a:lvl9pPr marL="1828800" algn="ctr" rtl="0" fontAlgn="base">
        <a:spcBef>
          <a:spcPct val="0"/>
        </a:spcBef>
        <a:spcAft>
          <a:spcPct val="0"/>
        </a:spcAft>
        <a:defRPr sz="4800" b="1">
          <a:solidFill>
            <a:schemeClr val="tx2"/>
          </a:solidFill>
          <a:latin typeface="Tahoma" pitchFamily="34" charset="0"/>
        </a:defRPr>
      </a:lvl9pPr>
    </p:titleStyle>
    <p:bodyStyle>
      <a:lvl1pPr marL="342900" indent="-342900" algn="l" rtl="0" eaLnBrk="0" fontAlgn="base" hangingPunct="0">
        <a:spcBef>
          <a:spcPct val="10000"/>
        </a:spcBef>
        <a:spcAft>
          <a:spcPct val="0"/>
        </a:spcAft>
        <a:buClr>
          <a:schemeClr val="tx1"/>
        </a:buClr>
        <a:buChar char="•"/>
        <a:tabLst>
          <a:tab pos="0" algn="l"/>
        </a:tabLst>
        <a:defRPr sz="3200" b="1">
          <a:solidFill>
            <a:srgbClr val="000099"/>
          </a:solidFill>
          <a:latin typeface="+mn-lt"/>
          <a:ea typeface="+mn-ea"/>
          <a:cs typeface="+mn-cs"/>
        </a:defRPr>
      </a:lvl1pPr>
      <a:lvl2pPr marL="742950" indent="-285750" algn="l" rtl="0" eaLnBrk="0" fontAlgn="base" hangingPunct="0">
        <a:spcBef>
          <a:spcPct val="10000"/>
        </a:spcBef>
        <a:spcAft>
          <a:spcPct val="0"/>
        </a:spcAft>
        <a:buClr>
          <a:srgbClr val="000099"/>
        </a:buClr>
        <a:buFont typeface="Wingdings" pitchFamily="2" charset="2"/>
        <a:buChar char="§"/>
        <a:tabLst>
          <a:tab pos="0" algn="l"/>
        </a:tabLst>
        <a:defRPr sz="2800" b="1">
          <a:solidFill>
            <a:schemeClr val="tx1"/>
          </a:solidFill>
          <a:latin typeface="+mn-lt"/>
        </a:defRPr>
      </a:lvl2pPr>
      <a:lvl3pPr marL="1143000" indent="-228600" algn="l" rtl="0" eaLnBrk="0" fontAlgn="base" hangingPunct="0">
        <a:spcBef>
          <a:spcPct val="5000"/>
        </a:spcBef>
        <a:spcAft>
          <a:spcPct val="0"/>
        </a:spcAft>
        <a:buClr>
          <a:srgbClr val="000099"/>
        </a:buClr>
        <a:buChar char="•"/>
        <a:tabLst>
          <a:tab pos="0" algn="l"/>
        </a:tabLst>
        <a:defRPr sz="2400" b="1">
          <a:solidFill>
            <a:schemeClr val="tx1"/>
          </a:solidFill>
          <a:latin typeface="+mn-lt"/>
        </a:defRPr>
      </a:lvl3pPr>
      <a:lvl4pPr marL="1600200" indent="-228600" algn="l" rtl="0" eaLnBrk="0" fontAlgn="base" hangingPunct="0">
        <a:spcBef>
          <a:spcPct val="5000"/>
        </a:spcBef>
        <a:spcAft>
          <a:spcPct val="0"/>
        </a:spcAft>
        <a:buClr>
          <a:srgbClr val="000099"/>
        </a:buClr>
        <a:buChar char="–"/>
        <a:tabLst>
          <a:tab pos="0" algn="l"/>
        </a:tabLst>
        <a:defRPr sz="2400" b="1">
          <a:solidFill>
            <a:schemeClr val="tx1"/>
          </a:solidFill>
          <a:latin typeface="+mn-lt"/>
        </a:defRPr>
      </a:lvl4pPr>
      <a:lvl5pPr marL="2057400" indent="-228600" algn="l" rtl="0" eaLnBrk="0" fontAlgn="base" hangingPunct="0">
        <a:spcBef>
          <a:spcPct val="5000"/>
        </a:spcBef>
        <a:spcAft>
          <a:spcPct val="0"/>
        </a:spcAft>
        <a:buClr>
          <a:srgbClr val="000099"/>
        </a:buClr>
        <a:buChar char="»"/>
        <a:tabLst>
          <a:tab pos="0" algn="l"/>
        </a:tabLst>
        <a:defRPr sz="2400" b="1">
          <a:solidFill>
            <a:schemeClr val="tx1"/>
          </a:solidFill>
          <a:latin typeface="+mn-lt"/>
        </a:defRPr>
      </a:lvl5pPr>
      <a:lvl6pPr marL="2514600" indent="-228600" algn="l" rtl="0" fontAlgn="base">
        <a:spcBef>
          <a:spcPct val="5000"/>
        </a:spcBef>
        <a:spcAft>
          <a:spcPct val="0"/>
        </a:spcAft>
        <a:buClr>
          <a:srgbClr val="000099"/>
        </a:buClr>
        <a:buChar char="»"/>
        <a:tabLst>
          <a:tab pos="0" algn="l"/>
        </a:tabLst>
        <a:defRPr sz="2400" b="1">
          <a:solidFill>
            <a:schemeClr val="tx1"/>
          </a:solidFill>
          <a:latin typeface="+mn-lt"/>
        </a:defRPr>
      </a:lvl6pPr>
      <a:lvl7pPr marL="2971800" indent="-228600" algn="l" rtl="0" fontAlgn="base">
        <a:spcBef>
          <a:spcPct val="5000"/>
        </a:spcBef>
        <a:spcAft>
          <a:spcPct val="0"/>
        </a:spcAft>
        <a:buClr>
          <a:srgbClr val="000099"/>
        </a:buClr>
        <a:buChar char="»"/>
        <a:tabLst>
          <a:tab pos="0" algn="l"/>
        </a:tabLst>
        <a:defRPr sz="2400" b="1">
          <a:solidFill>
            <a:schemeClr val="tx1"/>
          </a:solidFill>
          <a:latin typeface="+mn-lt"/>
        </a:defRPr>
      </a:lvl7pPr>
      <a:lvl8pPr marL="3429000" indent="-228600" algn="l" rtl="0" fontAlgn="base">
        <a:spcBef>
          <a:spcPct val="5000"/>
        </a:spcBef>
        <a:spcAft>
          <a:spcPct val="0"/>
        </a:spcAft>
        <a:buClr>
          <a:srgbClr val="000099"/>
        </a:buClr>
        <a:buChar char="»"/>
        <a:tabLst>
          <a:tab pos="0" algn="l"/>
        </a:tabLst>
        <a:defRPr sz="2400" b="1">
          <a:solidFill>
            <a:schemeClr val="tx1"/>
          </a:solidFill>
          <a:latin typeface="+mn-lt"/>
        </a:defRPr>
      </a:lvl8pPr>
      <a:lvl9pPr marL="3886200" indent="-228600" algn="l" rtl="0" fontAlgn="base">
        <a:spcBef>
          <a:spcPct val="5000"/>
        </a:spcBef>
        <a:spcAft>
          <a:spcPct val="0"/>
        </a:spcAft>
        <a:buClr>
          <a:srgbClr val="000099"/>
        </a:buClr>
        <a:buChar char="»"/>
        <a:tabLst>
          <a:tab pos="0" algn="l"/>
        </a:tabLst>
        <a:defRPr sz="2400" b="1">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32" name="Rectangle 8"/>
          <p:cNvSpPr>
            <a:spLocks noChangeArrowheads="1"/>
          </p:cNvSpPr>
          <p:nvPr userDrawn="1"/>
        </p:nvSpPr>
        <p:spPr bwMode="auto">
          <a:xfrm>
            <a:off x="0" y="0"/>
            <a:ext cx="9144000" cy="6858000"/>
          </a:xfrm>
          <a:prstGeom prst="rect">
            <a:avLst/>
          </a:prstGeom>
          <a:solidFill>
            <a:srgbClr val="000099"/>
          </a:solidFill>
          <a:ln w="38100">
            <a:noFill/>
            <a:miter lim="800000"/>
            <a:headEnd/>
            <a:tailEnd/>
          </a:ln>
        </p:spPr>
        <p:txBody>
          <a:bodyPr wrap="none" anchor="ctr"/>
          <a:lstStyle/>
          <a:p>
            <a:pPr algn="ctr">
              <a:defRPr/>
            </a:pPr>
            <a:endParaRPr lang="en-US" dirty="0">
              <a:solidFill>
                <a:srgbClr val="CC0000"/>
              </a:solidFill>
            </a:endParaRPr>
          </a:p>
        </p:txBody>
      </p:sp>
      <p:sp>
        <p:nvSpPr>
          <p:cNvPr id="1034" name="Rectangle 10"/>
          <p:cNvSpPr>
            <a:spLocks noChangeArrowheads="1"/>
          </p:cNvSpPr>
          <p:nvPr userDrawn="1"/>
        </p:nvSpPr>
        <p:spPr bwMode="auto">
          <a:xfrm>
            <a:off x="152400" y="152400"/>
            <a:ext cx="8839200" cy="6553200"/>
          </a:xfrm>
          <a:prstGeom prst="rect">
            <a:avLst/>
          </a:prstGeom>
          <a:solidFill>
            <a:schemeClr val="bg1"/>
          </a:solidFill>
          <a:ln w="76200">
            <a:noFill/>
            <a:miter lim="800000"/>
            <a:headEnd/>
            <a:tailEnd/>
          </a:ln>
          <a:effectLst/>
        </p:spPr>
        <p:txBody>
          <a:bodyPr wrap="none" anchor="ctr"/>
          <a:lstStyle/>
          <a:p>
            <a:pPr>
              <a:defRPr/>
            </a:pPr>
            <a:endParaRPr lang="en-US" dirty="0"/>
          </a:p>
        </p:txBody>
      </p:sp>
      <p:sp>
        <p:nvSpPr>
          <p:cNvPr id="2052" name="Rectangle 2"/>
          <p:cNvSpPr>
            <a:spLocks noGrp="1" noChangeArrowheads="1"/>
          </p:cNvSpPr>
          <p:nvPr>
            <p:ph type="title"/>
          </p:nvPr>
        </p:nvSpPr>
        <p:spPr bwMode="auto">
          <a:xfrm>
            <a:off x="685800" y="4572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a:t>
            </a:r>
            <a:br>
              <a:rPr lang="en-US" smtClean="0"/>
            </a:br>
            <a:r>
              <a:rPr lang="en-US" smtClean="0"/>
              <a:t>Master title style</a:t>
            </a:r>
          </a:p>
        </p:txBody>
      </p:sp>
      <p:sp>
        <p:nvSpPr>
          <p:cNvPr id="2053" name="Rectangle 3"/>
          <p:cNvSpPr>
            <a:spLocks noGrp="1" noChangeArrowheads="1"/>
          </p:cNvSpPr>
          <p:nvPr>
            <p:ph type="body" idx="1"/>
          </p:nvPr>
        </p:nvSpPr>
        <p:spPr bwMode="auto">
          <a:xfrm>
            <a:off x="838200" y="2057400"/>
            <a:ext cx="76200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   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4002" r:id="rId1"/>
    <p:sldLayoutId id="2147484007" r:id="rId2"/>
  </p:sldLayoutIdLst>
  <p:timing>
    <p:tnLst>
      <p:par>
        <p:cTn id="1" dur="indefinite" restart="never" nodeType="tmRoot"/>
      </p:par>
    </p:tnLst>
  </p:timing>
  <p:hf hdr="0" dt="0"/>
  <p:txStyles>
    <p:titleStyle>
      <a:lvl1pPr algn="ctr" rtl="0" eaLnBrk="0" fontAlgn="base" hangingPunct="0">
        <a:spcBef>
          <a:spcPct val="0"/>
        </a:spcBef>
        <a:spcAft>
          <a:spcPct val="0"/>
        </a:spcAft>
        <a:defRPr sz="4800" b="1">
          <a:solidFill>
            <a:schemeClr val="tx2"/>
          </a:solidFill>
          <a:latin typeface="+mj-lt"/>
          <a:ea typeface="+mj-ea"/>
          <a:cs typeface="+mj-cs"/>
        </a:defRPr>
      </a:lvl1pPr>
      <a:lvl2pPr algn="ctr" rtl="0" eaLnBrk="0" fontAlgn="base" hangingPunct="0">
        <a:spcBef>
          <a:spcPct val="0"/>
        </a:spcBef>
        <a:spcAft>
          <a:spcPct val="0"/>
        </a:spcAft>
        <a:defRPr sz="4800" b="1">
          <a:solidFill>
            <a:schemeClr val="tx2"/>
          </a:solidFill>
          <a:latin typeface="Tahoma" pitchFamily="34" charset="0"/>
        </a:defRPr>
      </a:lvl2pPr>
      <a:lvl3pPr algn="ctr" rtl="0" eaLnBrk="0" fontAlgn="base" hangingPunct="0">
        <a:spcBef>
          <a:spcPct val="0"/>
        </a:spcBef>
        <a:spcAft>
          <a:spcPct val="0"/>
        </a:spcAft>
        <a:defRPr sz="4800" b="1">
          <a:solidFill>
            <a:schemeClr val="tx2"/>
          </a:solidFill>
          <a:latin typeface="Tahoma" pitchFamily="34" charset="0"/>
        </a:defRPr>
      </a:lvl3pPr>
      <a:lvl4pPr algn="ctr" rtl="0" eaLnBrk="0" fontAlgn="base" hangingPunct="0">
        <a:spcBef>
          <a:spcPct val="0"/>
        </a:spcBef>
        <a:spcAft>
          <a:spcPct val="0"/>
        </a:spcAft>
        <a:defRPr sz="4800" b="1">
          <a:solidFill>
            <a:schemeClr val="tx2"/>
          </a:solidFill>
          <a:latin typeface="Tahoma" pitchFamily="34" charset="0"/>
        </a:defRPr>
      </a:lvl4pPr>
      <a:lvl5pPr algn="ctr" rtl="0" eaLnBrk="0" fontAlgn="base" hangingPunct="0">
        <a:spcBef>
          <a:spcPct val="0"/>
        </a:spcBef>
        <a:spcAft>
          <a:spcPct val="0"/>
        </a:spcAft>
        <a:defRPr sz="4800" b="1">
          <a:solidFill>
            <a:schemeClr val="tx2"/>
          </a:solidFill>
          <a:latin typeface="Tahoma" pitchFamily="34" charset="0"/>
        </a:defRPr>
      </a:lvl5pPr>
      <a:lvl6pPr marL="457200" algn="ctr" rtl="0" fontAlgn="base">
        <a:spcBef>
          <a:spcPct val="0"/>
        </a:spcBef>
        <a:spcAft>
          <a:spcPct val="0"/>
        </a:spcAft>
        <a:defRPr sz="4800" b="1">
          <a:solidFill>
            <a:schemeClr val="tx2"/>
          </a:solidFill>
          <a:latin typeface="Tahoma" pitchFamily="34" charset="0"/>
        </a:defRPr>
      </a:lvl6pPr>
      <a:lvl7pPr marL="914400" algn="ctr" rtl="0" fontAlgn="base">
        <a:spcBef>
          <a:spcPct val="0"/>
        </a:spcBef>
        <a:spcAft>
          <a:spcPct val="0"/>
        </a:spcAft>
        <a:defRPr sz="4800" b="1">
          <a:solidFill>
            <a:schemeClr val="tx2"/>
          </a:solidFill>
          <a:latin typeface="Tahoma" pitchFamily="34" charset="0"/>
        </a:defRPr>
      </a:lvl7pPr>
      <a:lvl8pPr marL="1371600" algn="ctr" rtl="0" fontAlgn="base">
        <a:spcBef>
          <a:spcPct val="0"/>
        </a:spcBef>
        <a:spcAft>
          <a:spcPct val="0"/>
        </a:spcAft>
        <a:defRPr sz="4800" b="1">
          <a:solidFill>
            <a:schemeClr val="tx2"/>
          </a:solidFill>
          <a:latin typeface="Tahoma" pitchFamily="34" charset="0"/>
        </a:defRPr>
      </a:lvl8pPr>
      <a:lvl9pPr marL="1828800" algn="ctr" rtl="0" fontAlgn="base">
        <a:spcBef>
          <a:spcPct val="0"/>
        </a:spcBef>
        <a:spcAft>
          <a:spcPct val="0"/>
        </a:spcAft>
        <a:defRPr sz="4800" b="1">
          <a:solidFill>
            <a:schemeClr val="tx2"/>
          </a:solidFill>
          <a:latin typeface="Tahoma" pitchFamily="34" charset="0"/>
        </a:defRPr>
      </a:lvl9pPr>
    </p:titleStyle>
    <p:bodyStyle>
      <a:lvl1pPr marL="342900" indent="-342900" algn="l" rtl="0" eaLnBrk="0" fontAlgn="base" hangingPunct="0">
        <a:spcBef>
          <a:spcPct val="10000"/>
        </a:spcBef>
        <a:spcAft>
          <a:spcPct val="0"/>
        </a:spcAft>
        <a:buClr>
          <a:schemeClr val="tx1"/>
        </a:buClr>
        <a:buChar char="•"/>
        <a:tabLst>
          <a:tab pos="0" algn="l"/>
        </a:tabLst>
        <a:defRPr sz="3200" b="1">
          <a:solidFill>
            <a:srgbClr val="000099"/>
          </a:solidFill>
          <a:latin typeface="+mn-lt"/>
          <a:ea typeface="+mn-ea"/>
          <a:cs typeface="+mn-cs"/>
        </a:defRPr>
      </a:lvl1pPr>
      <a:lvl2pPr marL="742950" indent="-285750" algn="l" rtl="0" eaLnBrk="0" fontAlgn="base" hangingPunct="0">
        <a:spcBef>
          <a:spcPct val="10000"/>
        </a:spcBef>
        <a:spcAft>
          <a:spcPct val="0"/>
        </a:spcAft>
        <a:buClr>
          <a:srgbClr val="000099"/>
        </a:buClr>
        <a:buFont typeface="Wingdings" pitchFamily="2" charset="2"/>
        <a:buChar char="§"/>
        <a:tabLst>
          <a:tab pos="0" algn="l"/>
        </a:tabLst>
        <a:defRPr sz="2800" b="1">
          <a:solidFill>
            <a:schemeClr val="tx1"/>
          </a:solidFill>
          <a:latin typeface="+mn-lt"/>
        </a:defRPr>
      </a:lvl2pPr>
      <a:lvl3pPr marL="1143000" indent="-228600" algn="l" rtl="0" eaLnBrk="0" fontAlgn="base" hangingPunct="0">
        <a:spcBef>
          <a:spcPct val="5000"/>
        </a:spcBef>
        <a:spcAft>
          <a:spcPct val="0"/>
        </a:spcAft>
        <a:buClr>
          <a:srgbClr val="000099"/>
        </a:buClr>
        <a:buChar char="•"/>
        <a:tabLst>
          <a:tab pos="0" algn="l"/>
        </a:tabLst>
        <a:defRPr sz="2400" b="1">
          <a:solidFill>
            <a:schemeClr val="tx1"/>
          </a:solidFill>
          <a:latin typeface="+mn-lt"/>
        </a:defRPr>
      </a:lvl3pPr>
      <a:lvl4pPr marL="1600200" indent="-228600" algn="l" rtl="0" eaLnBrk="0" fontAlgn="base" hangingPunct="0">
        <a:spcBef>
          <a:spcPct val="5000"/>
        </a:spcBef>
        <a:spcAft>
          <a:spcPct val="0"/>
        </a:spcAft>
        <a:buClr>
          <a:srgbClr val="000099"/>
        </a:buClr>
        <a:buChar char="–"/>
        <a:tabLst>
          <a:tab pos="0" algn="l"/>
        </a:tabLst>
        <a:defRPr sz="2400" b="1">
          <a:solidFill>
            <a:schemeClr val="tx1"/>
          </a:solidFill>
          <a:latin typeface="+mn-lt"/>
        </a:defRPr>
      </a:lvl4pPr>
      <a:lvl5pPr marL="2057400" indent="-228600" algn="l" rtl="0" eaLnBrk="0" fontAlgn="base" hangingPunct="0">
        <a:spcBef>
          <a:spcPct val="5000"/>
        </a:spcBef>
        <a:spcAft>
          <a:spcPct val="0"/>
        </a:spcAft>
        <a:buClr>
          <a:srgbClr val="000099"/>
        </a:buClr>
        <a:buChar char="»"/>
        <a:tabLst>
          <a:tab pos="0" algn="l"/>
        </a:tabLst>
        <a:defRPr sz="2400" b="1">
          <a:solidFill>
            <a:schemeClr val="tx1"/>
          </a:solidFill>
          <a:latin typeface="+mn-lt"/>
        </a:defRPr>
      </a:lvl5pPr>
      <a:lvl6pPr marL="2514600" indent="-228600" algn="l" rtl="0" fontAlgn="base">
        <a:spcBef>
          <a:spcPct val="5000"/>
        </a:spcBef>
        <a:spcAft>
          <a:spcPct val="0"/>
        </a:spcAft>
        <a:buClr>
          <a:srgbClr val="000099"/>
        </a:buClr>
        <a:buChar char="»"/>
        <a:tabLst>
          <a:tab pos="0" algn="l"/>
        </a:tabLst>
        <a:defRPr sz="2400" b="1">
          <a:solidFill>
            <a:schemeClr val="tx1"/>
          </a:solidFill>
          <a:latin typeface="+mn-lt"/>
        </a:defRPr>
      </a:lvl6pPr>
      <a:lvl7pPr marL="2971800" indent="-228600" algn="l" rtl="0" fontAlgn="base">
        <a:spcBef>
          <a:spcPct val="5000"/>
        </a:spcBef>
        <a:spcAft>
          <a:spcPct val="0"/>
        </a:spcAft>
        <a:buClr>
          <a:srgbClr val="000099"/>
        </a:buClr>
        <a:buChar char="»"/>
        <a:tabLst>
          <a:tab pos="0" algn="l"/>
        </a:tabLst>
        <a:defRPr sz="2400" b="1">
          <a:solidFill>
            <a:schemeClr val="tx1"/>
          </a:solidFill>
          <a:latin typeface="+mn-lt"/>
        </a:defRPr>
      </a:lvl7pPr>
      <a:lvl8pPr marL="3429000" indent="-228600" algn="l" rtl="0" fontAlgn="base">
        <a:spcBef>
          <a:spcPct val="5000"/>
        </a:spcBef>
        <a:spcAft>
          <a:spcPct val="0"/>
        </a:spcAft>
        <a:buClr>
          <a:srgbClr val="000099"/>
        </a:buClr>
        <a:buChar char="»"/>
        <a:tabLst>
          <a:tab pos="0" algn="l"/>
        </a:tabLst>
        <a:defRPr sz="2400" b="1">
          <a:solidFill>
            <a:schemeClr val="tx1"/>
          </a:solidFill>
          <a:latin typeface="+mn-lt"/>
        </a:defRPr>
      </a:lvl8pPr>
      <a:lvl9pPr marL="3886200" indent="-228600" algn="l" rtl="0" fontAlgn="base">
        <a:spcBef>
          <a:spcPct val="5000"/>
        </a:spcBef>
        <a:spcAft>
          <a:spcPct val="0"/>
        </a:spcAft>
        <a:buClr>
          <a:srgbClr val="000099"/>
        </a:buClr>
        <a:buChar char="»"/>
        <a:tabLst>
          <a:tab pos="0" algn="l"/>
        </a:tabLst>
        <a:defRPr sz="2400" b="1">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hyperlink" Target="http://www.census.,gov/compendia/statab/cats/wholesale_retail_trade/online_retail_sales" TargetMode="Externa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p:txBody>
          <a:bodyPr/>
          <a:lstStyle/>
          <a:p>
            <a:pPr eaLnBrk="1" hangingPunct="1"/>
            <a:r>
              <a:rPr lang="en-US" dirty="0" smtClean="0">
                <a:solidFill>
                  <a:schemeClr val="accent2"/>
                </a:solidFill>
              </a:rPr>
              <a:t>Integrated Marketing Communications</a:t>
            </a:r>
          </a:p>
        </p:txBody>
      </p:sp>
      <p:sp>
        <p:nvSpPr>
          <p:cNvPr id="6147" name="Rectangle 3"/>
          <p:cNvSpPr>
            <a:spLocks noGrp="1" noChangeArrowheads="1"/>
          </p:cNvSpPr>
          <p:nvPr>
            <p:ph type="subTitle" idx="1"/>
          </p:nvPr>
        </p:nvSpPr>
        <p:spPr/>
        <p:txBody>
          <a:bodyPr/>
          <a:lstStyle/>
          <a:p>
            <a:pPr marL="0" indent="0" algn="ctr" eaLnBrk="1" hangingPunct="1">
              <a:buFontTx/>
              <a:buNone/>
            </a:pPr>
            <a:r>
              <a:rPr lang="en-US" sz="6600" dirty="0" smtClean="0">
                <a:solidFill>
                  <a:srgbClr val="FF0000"/>
                </a:solidFill>
              </a:rPr>
              <a:t>Chapter 1</a:t>
            </a:r>
          </a:p>
        </p:txBody>
      </p:sp>
      <p:sp>
        <p:nvSpPr>
          <p:cNvPr id="6148" name="Slide Number Placeholder 8"/>
          <p:cNvSpPr>
            <a:spLocks noGrp="1"/>
          </p:cNvSpPr>
          <p:nvPr>
            <p:ph type="sldNum" sz="quarter" idx="4294967295"/>
          </p:nvPr>
        </p:nvSpPr>
        <p:spPr bwMode="auto">
          <a:xfrm>
            <a:off x="7239000" y="6400800"/>
            <a:ext cx="1905000" cy="304800"/>
          </a:xfrm>
          <a:prstGeom prst="rect">
            <a:avLst/>
          </a:prstGeom>
          <a:noFill/>
          <a:ln>
            <a:miter lim="800000"/>
            <a:headEnd/>
            <a:tailEnd/>
          </a:ln>
        </p:spPr>
        <p:txBody>
          <a:bodyPr/>
          <a:lstStyle/>
          <a:p>
            <a:pPr algn="r"/>
            <a:r>
              <a:rPr lang="en-US" sz="1400" dirty="0">
                <a:solidFill>
                  <a:schemeClr val="accent2"/>
                </a:solidFill>
              </a:rPr>
              <a:t>1-</a:t>
            </a:r>
            <a:fld id="{010E535D-9851-492F-9EE0-AF4FC3BFE4AF}" type="slidenum">
              <a:rPr lang="en-US" sz="1400">
                <a:solidFill>
                  <a:schemeClr val="accent2"/>
                </a:solidFill>
              </a:rPr>
              <a:pPr algn="r"/>
              <a:t>1</a:t>
            </a:fld>
            <a:endParaRPr lang="en-US" sz="1400" dirty="0">
              <a:solidFill>
                <a:schemeClr val="accent2"/>
              </a:solidFill>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0" name="Rectangle 7"/>
          <p:cNvSpPr>
            <a:spLocks noChangeArrowheads="1"/>
          </p:cNvSpPr>
          <p:nvPr/>
        </p:nvSpPr>
        <p:spPr bwMode="auto">
          <a:xfrm>
            <a:off x="166914" y="214086"/>
            <a:ext cx="8824686" cy="1233714"/>
          </a:xfrm>
          <a:prstGeom prst="rect">
            <a:avLst/>
          </a:prstGeom>
          <a:solidFill>
            <a:srgbClr val="FFC000">
              <a:alpha val="50000"/>
            </a:srgbClr>
          </a:solidFill>
          <a:ln w="9525">
            <a:noFill/>
            <a:miter lim="800000"/>
            <a:headEnd/>
            <a:tailEnd/>
          </a:ln>
        </p:spPr>
        <p:txBody>
          <a:bodyPr wrap="none" anchor="ctr"/>
          <a:lstStyle/>
          <a:p>
            <a:endParaRPr lang="en-US"/>
          </a:p>
        </p:txBody>
      </p:sp>
      <p:sp>
        <p:nvSpPr>
          <p:cNvPr id="17410" name="Content Placeholder 2"/>
          <p:cNvSpPr>
            <a:spLocks noGrp="1"/>
          </p:cNvSpPr>
          <p:nvPr>
            <p:ph idx="1"/>
          </p:nvPr>
        </p:nvSpPr>
        <p:spPr>
          <a:xfrm>
            <a:off x="647700" y="2362200"/>
            <a:ext cx="7848600" cy="3124200"/>
          </a:xfrm>
        </p:spPr>
        <p:txBody>
          <a:bodyPr/>
          <a:lstStyle/>
          <a:p>
            <a:pPr>
              <a:buClr>
                <a:schemeClr val="accent2"/>
              </a:buClr>
            </a:pPr>
            <a:r>
              <a:rPr lang="en-US" u="sng" dirty="0" smtClean="0">
                <a:solidFill>
                  <a:schemeClr val="accent2"/>
                </a:solidFill>
                <a:cs typeface="Arial" pitchFamily="34" charset="0"/>
              </a:rPr>
              <a:t>Account executive </a:t>
            </a:r>
            <a:r>
              <a:rPr lang="en-US" dirty="0" smtClean="0">
                <a:solidFill>
                  <a:schemeClr val="accent2"/>
                </a:solidFill>
                <a:cs typeface="Arial" pitchFamily="34" charset="0"/>
              </a:rPr>
              <a:t>– represents agency with clients</a:t>
            </a:r>
          </a:p>
          <a:p>
            <a:pPr>
              <a:buClr>
                <a:schemeClr val="accent2"/>
              </a:buClr>
            </a:pPr>
            <a:r>
              <a:rPr lang="en-US" u="sng" dirty="0" smtClean="0">
                <a:solidFill>
                  <a:schemeClr val="accent2"/>
                </a:solidFill>
                <a:cs typeface="Arial" pitchFamily="34" charset="0"/>
              </a:rPr>
              <a:t>Brand/product manager </a:t>
            </a:r>
            <a:r>
              <a:rPr lang="en-US" dirty="0" smtClean="0">
                <a:solidFill>
                  <a:schemeClr val="accent2"/>
                </a:solidFill>
                <a:cs typeface="Arial" pitchFamily="34" charset="0"/>
              </a:rPr>
              <a:t>– oversees specific brands or line of products</a:t>
            </a:r>
          </a:p>
          <a:p>
            <a:pPr>
              <a:buClr>
                <a:schemeClr val="accent2"/>
              </a:buClr>
            </a:pPr>
            <a:r>
              <a:rPr lang="en-US" u="sng" dirty="0" smtClean="0">
                <a:solidFill>
                  <a:schemeClr val="accent2"/>
                </a:solidFill>
                <a:cs typeface="Arial" pitchFamily="34" charset="0"/>
              </a:rPr>
              <a:t>Creatives</a:t>
            </a:r>
            <a:r>
              <a:rPr lang="en-US" dirty="0" smtClean="0">
                <a:solidFill>
                  <a:schemeClr val="accent2"/>
                </a:solidFill>
                <a:cs typeface="Arial" pitchFamily="34" charset="0"/>
              </a:rPr>
              <a:t> – design ads and promotional materials</a:t>
            </a:r>
          </a:p>
          <a:p>
            <a:pPr lvl="1">
              <a:buClr>
                <a:schemeClr val="accent2"/>
              </a:buClr>
            </a:pPr>
            <a:r>
              <a:rPr lang="en-US" sz="2400" dirty="0" smtClean="0">
                <a:solidFill>
                  <a:schemeClr val="accent2"/>
                </a:solidFill>
                <a:cs typeface="Arial" pitchFamily="34" charset="0"/>
              </a:rPr>
              <a:t>Requires co-development of creative brief</a:t>
            </a:r>
          </a:p>
        </p:txBody>
      </p:sp>
      <p:sp>
        <p:nvSpPr>
          <p:cNvPr id="17416" name="Title 1"/>
          <p:cNvSpPr>
            <a:spLocks noGrp="1"/>
          </p:cNvSpPr>
          <p:nvPr>
            <p:ph type="title"/>
          </p:nvPr>
        </p:nvSpPr>
        <p:spPr>
          <a:xfrm>
            <a:off x="304800" y="304800"/>
            <a:ext cx="8532813" cy="1143000"/>
          </a:xfrm>
        </p:spPr>
        <p:txBody>
          <a:bodyPr/>
          <a:lstStyle/>
          <a:p>
            <a:r>
              <a:rPr lang="en-US" sz="4000" dirty="0" smtClean="0">
                <a:solidFill>
                  <a:schemeClr val="accent2"/>
                </a:solidFill>
              </a:rPr>
              <a:t>Agency Roles &amp; Tasks</a:t>
            </a: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9" name="Rectangle 7"/>
          <p:cNvSpPr>
            <a:spLocks noChangeArrowheads="1"/>
          </p:cNvSpPr>
          <p:nvPr/>
        </p:nvSpPr>
        <p:spPr bwMode="auto">
          <a:xfrm>
            <a:off x="174168" y="217716"/>
            <a:ext cx="8823960" cy="1295400"/>
          </a:xfrm>
          <a:prstGeom prst="rect">
            <a:avLst/>
          </a:prstGeom>
          <a:solidFill>
            <a:srgbClr val="FFC000">
              <a:alpha val="50000"/>
            </a:srgbClr>
          </a:solidFill>
          <a:ln w="9525">
            <a:noFill/>
            <a:miter lim="800000"/>
            <a:headEnd/>
            <a:tailEnd/>
          </a:ln>
        </p:spPr>
        <p:txBody>
          <a:bodyPr wrap="none" anchor="ctr"/>
          <a:lstStyle/>
          <a:p>
            <a:endParaRPr lang="en-US"/>
          </a:p>
        </p:txBody>
      </p:sp>
      <p:sp>
        <p:nvSpPr>
          <p:cNvPr id="18434" name="Title 1"/>
          <p:cNvSpPr>
            <a:spLocks noGrp="1"/>
          </p:cNvSpPr>
          <p:nvPr>
            <p:ph type="title"/>
          </p:nvPr>
        </p:nvSpPr>
        <p:spPr>
          <a:xfrm>
            <a:off x="181428" y="304800"/>
            <a:ext cx="8778240" cy="1143000"/>
          </a:xfrm>
        </p:spPr>
        <p:txBody>
          <a:bodyPr/>
          <a:lstStyle/>
          <a:p>
            <a:r>
              <a:rPr lang="en-US" sz="4000" dirty="0" smtClean="0">
                <a:solidFill>
                  <a:schemeClr val="accent2"/>
                </a:solidFill>
              </a:rPr>
              <a:t>Emergence of Alternative Media</a:t>
            </a:r>
          </a:p>
        </p:txBody>
      </p:sp>
      <p:sp>
        <p:nvSpPr>
          <p:cNvPr id="18435" name="Content Placeholder 2"/>
          <p:cNvSpPr>
            <a:spLocks noGrp="1"/>
          </p:cNvSpPr>
          <p:nvPr>
            <p:ph idx="1"/>
          </p:nvPr>
        </p:nvSpPr>
        <p:spPr>
          <a:xfrm>
            <a:off x="914400" y="2133600"/>
            <a:ext cx="7315200" cy="3810000"/>
          </a:xfrm>
        </p:spPr>
        <p:txBody>
          <a:bodyPr/>
          <a:lstStyle/>
          <a:p>
            <a:pPr>
              <a:buClr>
                <a:schemeClr val="accent2"/>
              </a:buClr>
            </a:pPr>
            <a:r>
              <a:rPr lang="en-US" sz="2800" dirty="0" smtClean="0">
                <a:solidFill>
                  <a:schemeClr val="accent2"/>
                </a:solidFill>
                <a:cs typeface="Arial" pitchFamily="34" charset="0"/>
              </a:rPr>
              <a:t>Emergence of interactive sites, blogs, and social networks</a:t>
            </a:r>
          </a:p>
          <a:p>
            <a:pPr>
              <a:buClr>
                <a:schemeClr val="accent2"/>
              </a:buClr>
            </a:pPr>
            <a:r>
              <a:rPr lang="en-US" sz="2800" dirty="0" smtClean="0">
                <a:solidFill>
                  <a:schemeClr val="accent2"/>
                </a:solidFill>
                <a:cs typeface="Arial" pitchFamily="34" charset="0"/>
              </a:rPr>
              <a:t>Shifting expenditures to new media</a:t>
            </a:r>
          </a:p>
          <a:p>
            <a:pPr>
              <a:buClr>
                <a:schemeClr val="accent2"/>
              </a:buClr>
            </a:pPr>
            <a:r>
              <a:rPr lang="en-US" sz="2800" dirty="0" smtClean="0">
                <a:solidFill>
                  <a:schemeClr val="accent2"/>
                </a:solidFill>
                <a:cs typeface="Arial" pitchFamily="34" charset="0"/>
              </a:rPr>
              <a:t>Less TV, customers using technology-based interactions</a:t>
            </a:r>
          </a:p>
          <a:p>
            <a:pPr>
              <a:buClr>
                <a:schemeClr val="accent2"/>
              </a:buClr>
            </a:pPr>
            <a:r>
              <a:rPr lang="en-US" sz="2800" dirty="0" smtClean="0">
                <a:solidFill>
                  <a:schemeClr val="accent2"/>
                </a:solidFill>
                <a:cs typeface="Arial" pitchFamily="34" charset="0"/>
              </a:rPr>
              <a:t>Challenge</a:t>
            </a:r>
          </a:p>
          <a:p>
            <a:pPr lvl="1">
              <a:buClr>
                <a:schemeClr val="accent2"/>
              </a:buClr>
            </a:pPr>
            <a:r>
              <a:rPr lang="en-US" sz="2400" dirty="0" smtClean="0">
                <a:solidFill>
                  <a:srgbClr val="00B050"/>
                </a:solidFill>
                <a:cs typeface="Arial" pitchFamily="34" charset="0"/>
              </a:rPr>
              <a:t>Reach your customers the way they want to be reached!</a:t>
            </a: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 name="Rectangle 7"/>
          <p:cNvSpPr>
            <a:spLocks noChangeArrowheads="1"/>
          </p:cNvSpPr>
          <p:nvPr/>
        </p:nvSpPr>
        <p:spPr bwMode="auto">
          <a:xfrm>
            <a:off x="181428" y="214086"/>
            <a:ext cx="8823960" cy="1371600"/>
          </a:xfrm>
          <a:prstGeom prst="rect">
            <a:avLst/>
          </a:prstGeom>
          <a:solidFill>
            <a:srgbClr val="FFC000">
              <a:alpha val="50000"/>
            </a:srgbClr>
          </a:solidFill>
          <a:ln w="9525">
            <a:noFill/>
            <a:miter lim="800000"/>
            <a:headEnd/>
            <a:tailEnd/>
          </a:ln>
        </p:spPr>
        <p:txBody>
          <a:bodyPr wrap="none" anchor="ctr"/>
          <a:lstStyle/>
          <a:p>
            <a:endParaRPr lang="en-US"/>
          </a:p>
        </p:txBody>
      </p:sp>
      <p:sp>
        <p:nvSpPr>
          <p:cNvPr id="22538" name="Rectangle 9"/>
          <p:cNvSpPr>
            <a:spLocks noChangeArrowheads="1"/>
          </p:cNvSpPr>
          <p:nvPr/>
        </p:nvSpPr>
        <p:spPr bwMode="auto">
          <a:xfrm>
            <a:off x="990600" y="685800"/>
            <a:ext cx="7010400" cy="457200"/>
          </a:xfrm>
          <a:prstGeom prst="rect">
            <a:avLst/>
          </a:prstGeom>
          <a:noFill/>
          <a:ln w="9525">
            <a:noFill/>
            <a:miter lim="800000"/>
            <a:headEnd/>
            <a:tailEnd/>
          </a:ln>
        </p:spPr>
        <p:txBody>
          <a:bodyPr lIns="92075" tIns="46038" rIns="92075" bIns="46038" anchor="ctr"/>
          <a:lstStyle/>
          <a:p>
            <a:pPr algn="ctr" eaLnBrk="0" hangingPunct="0"/>
            <a:r>
              <a:rPr lang="en-US" sz="4400" b="1" dirty="0">
                <a:solidFill>
                  <a:schemeClr val="accent2"/>
                </a:solidFill>
                <a:latin typeface="+mj-lt"/>
              </a:rPr>
              <a:t>Online Retail Spending</a:t>
            </a:r>
          </a:p>
        </p:txBody>
      </p:sp>
      <p:graphicFrame>
        <p:nvGraphicFramePr>
          <p:cNvPr id="13" name="Chart 12"/>
          <p:cNvGraphicFramePr/>
          <p:nvPr/>
        </p:nvGraphicFramePr>
        <p:xfrm>
          <a:off x="1066800" y="1905000"/>
          <a:ext cx="7467600" cy="3886200"/>
        </p:xfrm>
        <a:graphic>
          <a:graphicData uri="http://schemas.openxmlformats.org/drawingml/2006/chart">
            <c:chart xmlns:c="http://schemas.openxmlformats.org/drawingml/2006/chart" xmlns:r="http://schemas.openxmlformats.org/officeDocument/2006/relationships" r:id="rId3"/>
          </a:graphicData>
        </a:graphic>
      </p:graphicFrame>
      <p:sp>
        <p:nvSpPr>
          <p:cNvPr id="14" name="TextBox 13"/>
          <p:cNvSpPr txBox="1"/>
          <p:nvPr/>
        </p:nvSpPr>
        <p:spPr>
          <a:xfrm>
            <a:off x="1828800" y="6096000"/>
            <a:ext cx="6934200" cy="507831"/>
          </a:xfrm>
          <a:prstGeom prst="rect">
            <a:avLst/>
          </a:prstGeom>
          <a:noFill/>
        </p:spPr>
        <p:txBody>
          <a:bodyPr wrap="square" rtlCol="0">
            <a:spAutoFit/>
          </a:bodyPr>
          <a:lstStyle/>
          <a:p>
            <a:r>
              <a:rPr lang="en-US" sz="900" b="0" dirty="0" smtClean="0">
                <a:solidFill>
                  <a:schemeClr val="tx1">
                    <a:lumMod val="95000"/>
                    <a:lumOff val="5000"/>
                  </a:schemeClr>
                </a:solidFill>
              </a:rPr>
              <a:t>Source: Adapted from Cate </a:t>
            </a:r>
            <a:r>
              <a:rPr lang="en-US" sz="900" b="0" dirty="0">
                <a:solidFill>
                  <a:schemeClr val="tx1">
                    <a:lumMod val="95000"/>
                    <a:lumOff val="5000"/>
                  </a:schemeClr>
                </a:solidFill>
              </a:rPr>
              <a:t>T. Corcoran, “Delivering the Goods: E-Tailing Sales to Rise But Gains Seen Slowing,” </a:t>
            </a:r>
            <a:r>
              <a:rPr lang="en-US" sz="900" b="0" i="1" dirty="0">
                <a:solidFill>
                  <a:schemeClr val="tx1">
                    <a:lumMod val="95000"/>
                    <a:lumOff val="5000"/>
                  </a:schemeClr>
                </a:solidFill>
              </a:rPr>
              <a:t>Women’s Wear Daily</a:t>
            </a:r>
            <a:r>
              <a:rPr lang="en-US" sz="900" b="0" dirty="0">
                <a:solidFill>
                  <a:schemeClr val="tx1">
                    <a:lumMod val="95000"/>
                    <a:lumOff val="5000"/>
                  </a:schemeClr>
                </a:solidFill>
              </a:rPr>
              <a:t>, 197, no. 94 (May 5, 2009), p. 1; “Online Retail Spending, 2001-2007, and Projections, 2008,” </a:t>
            </a:r>
            <a:r>
              <a:rPr lang="en-US" sz="900" b="0" i="1" dirty="0">
                <a:solidFill>
                  <a:schemeClr val="tx1">
                    <a:lumMod val="95000"/>
                    <a:lumOff val="5000"/>
                  </a:schemeClr>
                </a:solidFill>
              </a:rPr>
              <a:t>The 2009 Statistical Abstract: Online Retail Sales</a:t>
            </a:r>
            <a:r>
              <a:rPr lang="en-US" sz="900" b="0" dirty="0">
                <a:solidFill>
                  <a:schemeClr val="tx1">
                    <a:lumMod val="95000"/>
                    <a:lumOff val="5000"/>
                  </a:schemeClr>
                </a:solidFill>
              </a:rPr>
              <a:t> (</a:t>
            </a:r>
            <a:r>
              <a:rPr lang="en-US" sz="900" b="0" u="sng" dirty="0">
                <a:solidFill>
                  <a:schemeClr val="tx1">
                    <a:lumMod val="95000"/>
                    <a:lumOff val="5000"/>
                  </a:schemeClr>
                </a:solidFill>
                <a:hlinkClick r:id="rId4"/>
              </a:rPr>
              <a:t>www.census.,gov/compendia/statab/cats/wholesale_retail_trade/online_retail_sales</a:t>
            </a:r>
            <a:r>
              <a:rPr lang="en-US" sz="900" b="0" dirty="0">
                <a:solidFill>
                  <a:schemeClr val="tx1">
                    <a:lumMod val="95000"/>
                    <a:lumOff val="5000"/>
                  </a:schemeClr>
                </a:solidFill>
              </a:rPr>
              <a:t>, accessed November 23, 2009).</a:t>
            </a:r>
          </a:p>
        </p:txBody>
      </p:sp>
      <p:sp>
        <p:nvSpPr>
          <p:cNvPr id="6" name="TextBox 1"/>
          <p:cNvSpPr txBox="1"/>
          <p:nvPr/>
        </p:nvSpPr>
        <p:spPr>
          <a:xfrm>
            <a:off x="6096000" y="1752600"/>
            <a:ext cx="2133600" cy="381000"/>
          </a:xfrm>
          <a:prstGeom prst="rect">
            <a:avLst/>
          </a:prstGeom>
        </p:spPr>
        <p:txBody>
          <a:bodyPr wrap="non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2000" dirty="0" smtClean="0"/>
              <a:t>2014 SALES </a:t>
            </a:r>
            <a:r>
              <a:rPr lang="en-US" sz="2000" dirty="0" smtClean="0"/>
              <a:t>~</a:t>
            </a:r>
            <a:r>
              <a:rPr lang="en-US" sz="2000" dirty="0" smtClean="0"/>
              <a:t>249B</a:t>
            </a:r>
            <a:endParaRPr lang="en-US" sz="2000" dirty="0"/>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7"/>
          <p:cNvSpPr>
            <a:spLocks noChangeArrowheads="1"/>
          </p:cNvSpPr>
          <p:nvPr/>
        </p:nvSpPr>
        <p:spPr bwMode="auto">
          <a:xfrm>
            <a:off x="166914" y="217716"/>
            <a:ext cx="8824686" cy="1295400"/>
          </a:xfrm>
          <a:prstGeom prst="rect">
            <a:avLst/>
          </a:prstGeom>
          <a:solidFill>
            <a:srgbClr val="FFC000">
              <a:alpha val="50000"/>
            </a:srgbClr>
          </a:solidFill>
          <a:ln w="9525">
            <a:noFill/>
            <a:miter lim="800000"/>
            <a:headEnd/>
            <a:tailEnd/>
          </a:ln>
        </p:spPr>
        <p:txBody>
          <a:bodyPr wrap="none" anchor="ctr"/>
          <a:lstStyle/>
          <a:p>
            <a:endParaRPr lang="en-US"/>
          </a:p>
        </p:txBody>
      </p:sp>
      <p:sp>
        <p:nvSpPr>
          <p:cNvPr id="29698" name="Title 1"/>
          <p:cNvSpPr>
            <a:spLocks noGrp="1"/>
          </p:cNvSpPr>
          <p:nvPr>
            <p:ph type="title"/>
          </p:nvPr>
        </p:nvSpPr>
        <p:spPr>
          <a:xfrm>
            <a:off x="381000" y="304800"/>
            <a:ext cx="8380413" cy="1143000"/>
          </a:xfrm>
        </p:spPr>
        <p:txBody>
          <a:bodyPr/>
          <a:lstStyle/>
          <a:p>
            <a:r>
              <a:rPr lang="en-US" sz="4000" dirty="0" smtClean="0">
                <a:solidFill>
                  <a:schemeClr val="accent2"/>
                </a:solidFill>
              </a:rPr>
              <a:t>International Implications</a:t>
            </a:r>
          </a:p>
        </p:txBody>
      </p:sp>
      <p:sp>
        <p:nvSpPr>
          <p:cNvPr id="29704" name="Content Placeholder 9"/>
          <p:cNvSpPr>
            <a:spLocks noGrp="1"/>
          </p:cNvSpPr>
          <p:nvPr>
            <p:ph idx="1"/>
          </p:nvPr>
        </p:nvSpPr>
        <p:spPr>
          <a:xfrm>
            <a:off x="990600" y="1981200"/>
            <a:ext cx="8151813" cy="3276600"/>
          </a:xfrm>
        </p:spPr>
        <p:txBody>
          <a:bodyPr/>
          <a:lstStyle/>
          <a:p>
            <a:r>
              <a:rPr lang="en-US" dirty="0" smtClean="0"/>
              <a:t>Goal – to coordinate marketing efforts</a:t>
            </a:r>
          </a:p>
          <a:p>
            <a:r>
              <a:rPr lang="en-US" dirty="0" smtClean="0"/>
              <a:t>Greater challenge due to national and cultural differences</a:t>
            </a:r>
          </a:p>
          <a:p>
            <a:r>
              <a:rPr lang="en-US" dirty="0" smtClean="0"/>
              <a:t>Standardization versus Adaptation</a:t>
            </a:r>
          </a:p>
          <a:p>
            <a:r>
              <a:rPr lang="en-US" dirty="0" smtClean="0"/>
              <a:t>“Think globally, but act locally”</a:t>
            </a: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 name="Rectangle 7"/>
          <p:cNvSpPr>
            <a:spLocks noChangeArrowheads="1"/>
          </p:cNvSpPr>
          <p:nvPr/>
        </p:nvSpPr>
        <p:spPr bwMode="auto">
          <a:xfrm>
            <a:off x="166914" y="217716"/>
            <a:ext cx="8824686" cy="1295400"/>
          </a:xfrm>
          <a:prstGeom prst="rect">
            <a:avLst/>
          </a:prstGeom>
          <a:solidFill>
            <a:srgbClr val="FFC000">
              <a:alpha val="50000"/>
            </a:srgbClr>
          </a:solidFill>
          <a:ln w="9525">
            <a:noFill/>
            <a:miter lim="800000"/>
            <a:headEnd/>
            <a:tailEnd/>
          </a:ln>
        </p:spPr>
        <p:txBody>
          <a:bodyPr wrap="none" anchor="ctr"/>
          <a:lstStyle/>
          <a:p>
            <a:endParaRPr lang="en-US"/>
          </a:p>
        </p:txBody>
      </p:sp>
      <p:sp>
        <p:nvSpPr>
          <p:cNvPr id="28682" name="Rectangle 9"/>
          <p:cNvSpPr>
            <a:spLocks noChangeArrowheads="1"/>
          </p:cNvSpPr>
          <p:nvPr/>
        </p:nvSpPr>
        <p:spPr bwMode="auto">
          <a:xfrm>
            <a:off x="1219200" y="457200"/>
            <a:ext cx="6400800" cy="838200"/>
          </a:xfrm>
          <a:prstGeom prst="rect">
            <a:avLst/>
          </a:prstGeom>
          <a:noFill/>
          <a:ln w="9525">
            <a:noFill/>
            <a:miter lim="800000"/>
            <a:headEnd/>
            <a:tailEnd/>
          </a:ln>
        </p:spPr>
        <p:txBody>
          <a:bodyPr lIns="92075" tIns="46038" rIns="92075" bIns="46038" anchor="ctr"/>
          <a:lstStyle/>
          <a:p>
            <a:pPr algn="ctr" eaLnBrk="0" hangingPunct="0"/>
            <a:r>
              <a:rPr lang="en-US" sz="3600" b="1" dirty="0">
                <a:solidFill>
                  <a:schemeClr val="accent2"/>
                </a:solidFill>
                <a:latin typeface="+mj-lt"/>
              </a:rPr>
              <a:t>Overview of IMC Text</a:t>
            </a:r>
          </a:p>
        </p:txBody>
      </p:sp>
      <p:sp>
        <p:nvSpPr>
          <p:cNvPr id="102" name="AutoShape 6"/>
          <p:cNvSpPr>
            <a:spLocks noChangeArrowheads="1"/>
          </p:cNvSpPr>
          <p:nvPr/>
        </p:nvSpPr>
        <p:spPr bwMode="auto">
          <a:xfrm>
            <a:off x="685800" y="1524000"/>
            <a:ext cx="7848600" cy="4800600"/>
          </a:xfrm>
          <a:prstGeom prst="triangle">
            <a:avLst>
              <a:gd name="adj" fmla="val 50000"/>
            </a:avLst>
          </a:prstGeom>
          <a:noFill/>
          <a:ln w="9525">
            <a:solidFill>
              <a:schemeClr val="tx1"/>
            </a:solidFill>
            <a:miter lim="800000"/>
            <a:headEnd/>
            <a:tailEnd/>
          </a:ln>
          <a:effectLst/>
        </p:spPr>
        <p:txBody>
          <a:bodyPr wrap="none" anchor="ctr"/>
          <a:lstStyle/>
          <a:p>
            <a:endParaRPr lang="en-US" dirty="0">
              <a:solidFill>
                <a:sysClr val="windowText" lastClr="000000"/>
              </a:solidFill>
            </a:endParaRPr>
          </a:p>
        </p:txBody>
      </p:sp>
      <p:sp>
        <p:nvSpPr>
          <p:cNvPr id="107" name="Text Box 16"/>
          <p:cNvSpPr txBox="1">
            <a:spLocks noChangeArrowheads="1"/>
          </p:cNvSpPr>
          <p:nvPr/>
        </p:nvSpPr>
        <p:spPr bwMode="auto">
          <a:xfrm>
            <a:off x="1371600" y="5725180"/>
            <a:ext cx="1845377" cy="523220"/>
          </a:xfrm>
          <a:prstGeom prst="rect">
            <a:avLst/>
          </a:prstGeom>
          <a:noFill/>
          <a:ln w="9525">
            <a:noFill/>
            <a:miter lim="800000"/>
            <a:headEnd/>
            <a:tailEnd/>
          </a:ln>
          <a:effectLst/>
        </p:spPr>
        <p:txBody>
          <a:bodyPr wrap="none">
            <a:spAutoFit/>
          </a:bodyPr>
          <a:lstStyle/>
          <a:p>
            <a:pPr algn="ctr"/>
            <a:r>
              <a:rPr lang="en-US" sz="1400" dirty="0">
                <a:solidFill>
                  <a:srgbClr val="FF0000"/>
                </a:solidFill>
                <a:latin typeface="+mj-lt"/>
              </a:rPr>
              <a:t>Corporate Image</a:t>
            </a:r>
          </a:p>
          <a:p>
            <a:pPr algn="ctr"/>
            <a:r>
              <a:rPr lang="en-US" sz="1400" dirty="0">
                <a:solidFill>
                  <a:srgbClr val="FF0000"/>
                </a:solidFill>
                <a:latin typeface="+mj-lt"/>
              </a:rPr>
              <a:t>Brand Management</a:t>
            </a:r>
          </a:p>
        </p:txBody>
      </p:sp>
      <p:sp>
        <p:nvSpPr>
          <p:cNvPr id="108" name="Text Box 17"/>
          <p:cNvSpPr txBox="1">
            <a:spLocks noChangeArrowheads="1"/>
          </p:cNvSpPr>
          <p:nvPr/>
        </p:nvSpPr>
        <p:spPr bwMode="auto">
          <a:xfrm>
            <a:off x="4191000" y="5715000"/>
            <a:ext cx="1050288" cy="523220"/>
          </a:xfrm>
          <a:prstGeom prst="rect">
            <a:avLst/>
          </a:prstGeom>
          <a:noFill/>
          <a:ln w="9525">
            <a:noFill/>
            <a:miter lim="800000"/>
            <a:headEnd/>
            <a:tailEnd/>
          </a:ln>
          <a:effectLst/>
        </p:spPr>
        <p:txBody>
          <a:bodyPr wrap="none">
            <a:spAutoFit/>
          </a:bodyPr>
          <a:lstStyle/>
          <a:p>
            <a:pPr algn="ctr"/>
            <a:r>
              <a:rPr lang="en-US" sz="1400" dirty="0">
                <a:solidFill>
                  <a:srgbClr val="FF0000"/>
                </a:solidFill>
                <a:latin typeface="+mj-lt"/>
              </a:rPr>
              <a:t>Buyer</a:t>
            </a:r>
          </a:p>
          <a:p>
            <a:pPr algn="ctr"/>
            <a:r>
              <a:rPr lang="en-US" sz="1400" dirty="0">
                <a:solidFill>
                  <a:srgbClr val="FF0000"/>
                </a:solidFill>
                <a:latin typeface="+mj-lt"/>
              </a:rPr>
              <a:t>Behaviors</a:t>
            </a:r>
          </a:p>
        </p:txBody>
      </p:sp>
      <p:sp>
        <p:nvSpPr>
          <p:cNvPr id="109" name="Text Box 18"/>
          <p:cNvSpPr txBox="1">
            <a:spLocks noChangeArrowheads="1"/>
          </p:cNvSpPr>
          <p:nvPr/>
        </p:nvSpPr>
        <p:spPr bwMode="auto">
          <a:xfrm>
            <a:off x="6019800" y="5864423"/>
            <a:ext cx="2064989" cy="307777"/>
          </a:xfrm>
          <a:prstGeom prst="rect">
            <a:avLst/>
          </a:prstGeom>
          <a:noFill/>
          <a:ln w="9525">
            <a:noFill/>
            <a:miter lim="800000"/>
            <a:headEnd/>
            <a:tailEnd/>
          </a:ln>
          <a:effectLst/>
        </p:spPr>
        <p:txBody>
          <a:bodyPr wrap="none">
            <a:spAutoFit/>
          </a:bodyPr>
          <a:lstStyle/>
          <a:p>
            <a:pPr algn="ctr"/>
            <a:r>
              <a:rPr lang="en-US" sz="1400" dirty="0" smtClean="0">
                <a:solidFill>
                  <a:srgbClr val="FF0000"/>
                </a:solidFill>
                <a:latin typeface="+mj-lt"/>
              </a:rPr>
              <a:t>IMC Planning Process</a:t>
            </a:r>
            <a:endParaRPr lang="en-US" sz="1400" dirty="0">
              <a:solidFill>
                <a:srgbClr val="FF0000"/>
              </a:solidFill>
              <a:latin typeface="+mj-lt"/>
            </a:endParaRPr>
          </a:p>
        </p:txBody>
      </p:sp>
      <p:sp>
        <p:nvSpPr>
          <p:cNvPr id="110" name="Text Box 21"/>
          <p:cNvSpPr txBox="1">
            <a:spLocks noChangeArrowheads="1"/>
          </p:cNvSpPr>
          <p:nvPr/>
        </p:nvSpPr>
        <p:spPr bwMode="auto">
          <a:xfrm>
            <a:off x="1981200" y="5029200"/>
            <a:ext cx="1277915" cy="523220"/>
          </a:xfrm>
          <a:prstGeom prst="rect">
            <a:avLst/>
          </a:prstGeom>
          <a:noFill/>
          <a:ln w="9525">
            <a:noFill/>
            <a:miter lim="800000"/>
            <a:headEnd/>
            <a:tailEnd/>
          </a:ln>
          <a:effectLst/>
        </p:spPr>
        <p:txBody>
          <a:bodyPr wrap="none">
            <a:spAutoFit/>
          </a:bodyPr>
          <a:lstStyle/>
          <a:p>
            <a:pPr algn="ctr"/>
            <a:r>
              <a:rPr lang="en-US" sz="1400" dirty="0">
                <a:solidFill>
                  <a:srgbClr val="7030A0"/>
                </a:solidFill>
                <a:latin typeface="+mj-lt"/>
              </a:rPr>
              <a:t>Advertising</a:t>
            </a:r>
          </a:p>
          <a:p>
            <a:pPr algn="ctr"/>
            <a:r>
              <a:rPr lang="en-US" sz="1400" dirty="0">
                <a:solidFill>
                  <a:srgbClr val="7030A0"/>
                </a:solidFill>
                <a:latin typeface="+mj-lt"/>
              </a:rPr>
              <a:t>Management</a:t>
            </a:r>
          </a:p>
        </p:txBody>
      </p:sp>
      <p:sp>
        <p:nvSpPr>
          <p:cNvPr id="111" name="Text Box 22"/>
          <p:cNvSpPr txBox="1">
            <a:spLocks noChangeArrowheads="1"/>
          </p:cNvSpPr>
          <p:nvPr/>
        </p:nvSpPr>
        <p:spPr bwMode="auto">
          <a:xfrm>
            <a:off x="3429000" y="5029200"/>
            <a:ext cx="1814920" cy="523220"/>
          </a:xfrm>
          <a:prstGeom prst="rect">
            <a:avLst/>
          </a:prstGeom>
          <a:noFill/>
          <a:ln w="9525">
            <a:noFill/>
            <a:miter lim="800000"/>
            <a:headEnd/>
            <a:tailEnd/>
          </a:ln>
          <a:effectLst/>
        </p:spPr>
        <p:txBody>
          <a:bodyPr wrap="none">
            <a:spAutoFit/>
          </a:bodyPr>
          <a:lstStyle/>
          <a:p>
            <a:pPr algn="ctr"/>
            <a:r>
              <a:rPr lang="en-US" sz="1400" dirty="0">
                <a:solidFill>
                  <a:srgbClr val="7030A0"/>
                </a:solidFill>
                <a:latin typeface="+mj-lt"/>
              </a:rPr>
              <a:t>Advertising Design</a:t>
            </a:r>
          </a:p>
          <a:p>
            <a:pPr algn="ctr"/>
            <a:r>
              <a:rPr lang="en-US" sz="1400" dirty="0">
                <a:solidFill>
                  <a:srgbClr val="7030A0"/>
                </a:solidFill>
                <a:latin typeface="+mj-lt"/>
              </a:rPr>
              <a:t>Theory &amp; Appeals</a:t>
            </a:r>
          </a:p>
        </p:txBody>
      </p:sp>
      <p:sp>
        <p:nvSpPr>
          <p:cNvPr id="112" name="Text Box 23"/>
          <p:cNvSpPr txBox="1">
            <a:spLocks noChangeArrowheads="1"/>
          </p:cNvSpPr>
          <p:nvPr/>
        </p:nvSpPr>
        <p:spPr bwMode="auto">
          <a:xfrm>
            <a:off x="5334000" y="5039380"/>
            <a:ext cx="2324675" cy="523220"/>
          </a:xfrm>
          <a:prstGeom prst="rect">
            <a:avLst/>
          </a:prstGeom>
          <a:noFill/>
          <a:ln w="9525">
            <a:noFill/>
            <a:miter lim="800000"/>
            <a:headEnd/>
            <a:tailEnd/>
          </a:ln>
          <a:effectLst/>
        </p:spPr>
        <p:txBody>
          <a:bodyPr wrap="none">
            <a:spAutoFit/>
          </a:bodyPr>
          <a:lstStyle/>
          <a:p>
            <a:pPr algn="ctr"/>
            <a:r>
              <a:rPr lang="en-US" sz="1400" dirty="0">
                <a:solidFill>
                  <a:srgbClr val="7030A0"/>
                </a:solidFill>
                <a:latin typeface="+mj-lt"/>
              </a:rPr>
              <a:t>Advertising Design</a:t>
            </a:r>
          </a:p>
          <a:p>
            <a:pPr algn="ctr"/>
            <a:r>
              <a:rPr lang="en-US" sz="1400" dirty="0">
                <a:solidFill>
                  <a:srgbClr val="7030A0"/>
                </a:solidFill>
                <a:latin typeface="+mj-lt"/>
              </a:rPr>
              <a:t>Messages &amp; Frameworks</a:t>
            </a:r>
          </a:p>
        </p:txBody>
      </p:sp>
      <p:sp>
        <p:nvSpPr>
          <p:cNvPr id="113" name="Text Box 24"/>
          <p:cNvSpPr txBox="1">
            <a:spLocks noChangeArrowheads="1"/>
          </p:cNvSpPr>
          <p:nvPr/>
        </p:nvSpPr>
        <p:spPr bwMode="auto">
          <a:xfrm>
            <a:off x="2557047" y="4267200"/>
            <a:ext cx="1003608" cy="523220"/>
          </a:xfrm>
          <a:prstGeom prst="rect">
            <a:avLst/>
          </a:prstGeom>
          <a:noFill/>
          <a:ln w="9525">
            <a:noFill/>
            <a:miter lim="800000"/>
            <a:headEnd/>
            <a:tailEnd/>
          </a:ln>
          <a:effectLst/>
        </p:spPr>
        <p:txBody>
          <a:bodyPr wrap="none">
            <a:spAutoFit/>
          </a:bodyPr>
          <a:lstStyle/>
          <a:p>
            <a:pPr algn="ctr"/>
            <a:r>
              <a:rPr lang="en-US" sz="1400" dirty="0">
                <a:solidFill>
                  <a:srgbClr val="C00000"/>
                </a:solidFill>
                <a:latin typeface="+mj-lt"/>
              </a:rPr>
              <a:t>Traditional</a:t>
            </a:r>
          </a:p>
          <a:p>
            <a:pPr algn="ctr"/>
            <a:r>
              <a:rPr lang="en-US" sz="1400" dirty="0">
                <a:solidFill>
                  <a:srgbClr val="C00000"/>
                </a:solidFill>
                <a:latin typeface="+mj-lt"/>
              </a:rPr>
              <a:t>Media</a:t>
            </a:r>
          </a:p>
        </p:txBody>
      </p:sp>
      <p:sp>
        <p:nvSpPr>
          <p:cNvPr id="114" name="Text Box 25"/>
          <p:cNvSpPr txBox="1">
            <a:spLocks noChangeArrowheads="1"/>
          </p:cNvSpPr>
          <p:nvPr/>
        </p:nvSpPr>
        <p:spPr bwMode="auto">
          <a:xfrm>
            <a:off x="4136065" y="4277380"/>
            <a:ext cx="963725" cy="523220"/>
          </a:xfrm>
          <a:prstGeom prst="rect">
            <a:avLst/>
          </a:prstGeom>
          <a:noFill/>
          <a:ln w="9525">
            <a:noFill/>
            <a:miter lim="800000"/>
            <a:headEnd/>
            <a:tailEnd/>
          </a:ln>
          <a:effectLst/>
        </p:spPr>
        <p:txBody>
          <a:bodyPr wrap="none">
            <a:spAutoFit/>
          </a:bodyPr>
          <a:lstStyle/>
          <a:p>
            <a:pPr algn="ctr"/>
            <a:r>
              <a:rPr lang="en-US" sz="1400" dirty="0">
                <a:solidFill>
                  <a:srgbClr val="C00000"/>
                </a:solidFill>
                <a:latin typeface="+mj-lt"/>
              </a:rPr>
              <a:t>E-Active</a:t>
            </a:r>
          </a:p>
          <a:p>
            <a:pPr algn="ctr"/>
            <a:r>
              <a:rPr lang="en-US" sz="1400" dirty="0">
                <a:solidFill>
                  <a:srgbClr val="C00000"/>
                </a:solidFill>
                <a:latin typeface="+mj-lt"/>
              </a:rPr>
              <a:t>Marketing</a:t>
            </a:r>
          </a:p>
        </p:txBody>
      </p:sp>
      <p:sp>
        <p:nvSpPr>
          <p:cNvPr id="115" name="Text Box 26"/>
          <p:cNvSpPr txBox="1">
            <a:spLocks noChangeArrowheads="1"/>
          </p:cNvSpPr>
          <p:nvPr/>
        </p:nvSpPr>
        <p:spPr bwMode="auto">
          <a:xfrm>
            <a:off x="5754818" y="4267200"/>
            <a:ext cx="1029962" cy="523220"/>
          </a:xfrm>
          <a:prstGeom prst="rect">
            <a:avLst/>
          </a:prstGeom>
          <a:noFill/>
          <a:ln w="9525">
            <a:noFill/>
            <a:miter lim="800000"/>
            <a:headEnd/>
            <a:tailEnd/>
          </a:ln>
          <a:effectLst/>
        </p:spPr>
        <p:txBody>
          <a:bodyPr wrap="none">
            <a:spAutoFit/>
          </a:bodyPr>
          <a:lstStyle/>
          <a:p>
            <a:pPr algn="ctr"/>
            <a:r>
              <a:rPr lang="en-US" sz="1400" dirty="0">
                <a:solidFill>
                  <a:srgbClr val="C00000"/>
                </a:solidFill>
                <a:latin typeface="+mj-lt"/>
              </a:rPr>
              <a:t>Alternative</a:t>
            </a:r>
          </a:p>
          <a:p>
            <a:pPr algn="ctr"/>
            <a:r>
              <a:rPr lang="en-US" sz="1400" dirty="0">
                <a:solidFill>
                  <a:srgbClr val="C00000"/>
                </a:solidFill>
                <a:latin typeface="+mj-lt"/>
              </a:rPr>
              <a:t>Channels</a:t>
            </a:r>
          </a:p>
        </p:txBody>
      </p:sp>
      <p:sp>
        <p:nvSpPr>
          <p:cNvPr id="116" name="Line 27"/>
          <p:cNvSpPr>
            <a:spLocks noChangeShapeType="1"/>
          </p:cNvSpPr>
          <p:nvPr/>
        </p:nvSpPr>
        <p:spPr bwMode="auto">
          <a:xfrm>
            <a:off x="3810000" y="4114800"/>
            <a:ext cx="0" cy="838200"/>
          </a:xfrm>
          <a:prstGeom prst="line">
            <a:avLst/>
          </a:prstGeom>
          <a:noFill/>
          <a:ln w="12700">
            <a:solidFill>
              <a:schemeClr val="tx1"/>
            </a:solidFill>
            <a:round/>
            <a:headEnd/>
            <a:tailEnd/>
          </a:ln>
          <a:effectLst/>
        </p:spPr>
        <p:txBody>
          <a:bodyPr/>
          <a:lstStyle/>
          <a:p>
            <a:endParaRPr lang="en-US" dirty="0">
              <a:solidFill>
                <a:sysClr val="windowText" lastClr="000000"/>
              </a:solidFill>
            </a:endParaRPr>
          </a:p>
        </p:txBody>
      </p:sp>
      <p:sp>
        <p:nvSpPr>
          <p:cNvPr id="117" name="Line 28"/>
          <p:cNvSpPr>
            <a:spLocks noChangeShapeType="1"/>
          </p:cNvSpPr>
          <p:nvPr/>
        </p:nvSpPr>
        <p:spPr bwMode="auto">
          <a:xfrm>
            <a:off x="5410200" y="4114800"/>
            <a:ext cx="0" cy="838200"/>
          </a:xfrm>
          <a:prstGeom prst="line">
            <a:avLst/>
          </a:prstGeom>
          <a:noFill/>
          <a:ln w="12700">
            <a:solidFill>
              <a:schemeClr val="tx1"/>
            </a:solidFill>
            <a:round/>
            <a:headEnd/>
            <a:tailEnd/>
          </a:ln>
          <a:effectLst/>
        </p:spPr>
        <p:txBody>
          <a:bodyPr/>
          <a:lstStyle/>
          <a:p>
            <a:endParaRPr lang="en-US" dirty="0">
              <a:solidFill>
                <a:sysClr val="windowText" lastClr="000000"/>
              </a:solidFill>
            </a:endParaRPr>
          </a:p>
        </p:txBody>
      </p:sp>
      <p:sp>
        <p:nvSpPr>
          <p:cNvPr id="118" name="Text Box 31"/>
          <p:cNvSpPr txBox="1">
            <a:spLocks noChangeArrowheads="1"/>
          </p:cNvSpPr>
          <p:nvPr/>
        </p:nvSpPr>
        <p:spPr bwMode="auto">
          <a:xfrm>
            <a:off x="3540203" y="2677180"/>
            <a:ext cx="1107997" cy="523220"/>
          </a:xfrm>
          <a:prstGeom prst="rect">
            <a:avLst/>
          </a:prstGeom>
          <a:noFill/>
          <a:ln w="9525">
            <a:noFill/>
            <a:miter lim="800000"/>
            <a:headEnd/>
            <a:tailEnd/>
          </a:ln>
          <a:effectLst/>
        </p:spPr>
        <p:txBody>
          <a:bodyPr wrap="none">
            <a:spAutoFit/>
          </a:bodyPr>
          <a:lstStyle/>
          <a:p>
            <a:pPr algn="ctr"/>
            <a:r>
              <a:rPr lang="en-US" sz="1400" dirty="0">
                <a:solidFill>
                  <a:srgbClr val="00B050"/>
                </a:solidFill>
                <a:latin typeface="+mj-lt"/>
              </a:rPr>
              <a:t>Regulation</a:t>
            </a:r>
          </a:p>
          <a:p>
            <a:pPr algn="ctr"/>
            <a:r>
              <a:rPr lang="en-US" sz="1400" dirty="0">
                <a:solidFill>
                  <a:srgbClr val="00B050"/>
                </a:solidFill>
                <a:latin typeface="+mj-lt"/>
              </a:rPr>
              <a:t>&amp; Ethics</a:t>
            </a:r>
          </a:p>
        </p:txBody>
      </p:sp>
      <p:sp>
        <p:nvSpPr>
          <p:cNvPr id="119" name="Text Box 32"/>
          <p:cNvSpPr txBox="1">
            <a:spLocks noChangeArrowheads="1"/>
          </p:cNvSpPr>
          <p:nvPr/>
        </p:nvSpPr>
        <p:spPr bwMode="auto">
          <a:xfrm>
            <a:off x="4626240" y="2743200"/>
            <a:ext cx="1088760" cy="307777"/>
          </a:xfrm>
          <a:prstGeom prst="rect">
            <a:avLst/>
          </a:prstGeom>
          <a:noFill/>
          <a:ln w="9525">
            <a:noFill/>
            <a:miter lim="800000"/>
            <a:headEnd/>
            <a:tailEnd/>
          </a:ln>
          <a:effectLst/>
        </p:spPr>
        <p:txBody>
          <a:bodyPr wrap="none">
            <a:spAutoFit/>
          </a:bodyPr>
          <a:lstStyle/>
          <a:p>
            <a:r>
              <a:rPr lang="en-US" sz="1400" dirty="0">
                <a:solidFill>
                  <a:srgbClr val="00B050"/>
                </a:solidFill>
                <a:latin typeface="+mj-lt"/>
              </a:rPr>
              <a:t>Evaluation</a:t>
            </a:r>
          </a:p>
        </p:txBody>
      </p:sp>
      <p:sp>
        <p:nvSpPr>
          <p:cNvPr id="120" name="Text Box 34"/>
          <p:cNvSpPr txBox="1">
            <a:spLocks noChangeArrowheads="1"/>
          </p:cNvSpPr>
          <p:nvPr/>
        </p:nvSpPr>
        <p:spPr bwMode="auto">
          <a:xfrm>
            <a:off x="2667000" y="3429000"/>
            <a:ext cx="1685936" cy="646331"/>
          </a:xfrm>
          <a:prstGeom prst="rect">
            <a:avLst/>
          </a:prstGeom>
          <a:noFill/>
          <a:ln w="9525">
            <a:noFill/>
            <a:miter lim="800000"/>
            <a:headEnd/>
            <a:tailEnd/>
          </a:ln>
          <a:effectLst/>
        </p:spPr>
        <p:txBody>
          <a:bodyPr wrap="square">
            <a:spAutoFit/>
          </a:bodyPr>
          <a:lstStyle/>
          <a:p>
            <a:pPr algn="ctr"/>
            <a:r>
              <a:rPr lang="en-US" sz="1200" dirty="0" smtClean="0">
                <a:solidFill>
                  <a:srgbClr val="3366FF"/>
                </a:solidFill>
                <a:latin typeface="+mj-lt"/>
              </a:rPr>
              <a:t>Database, </a:t>
            </a:r>
            <a:endParaRPr lang="en-US" sz="1200" dirty="0">
              <a:solidFill>
                <a:srgbClr val="3366FF"/>
              </a:solidFill>
              <a:latin typeface="+mj-lt"/>
            </a:endParaRPr>
          </a:p>
          <a:p>
            <a:pPr algn="ctr"/>
            <a:r>
              <a:rPr lang="en-US" sz="1200" dirty="0">
                <a:solidFill>
                  <a:srgbClr val="3366FF"/>
                </a:solidFill>
                <a:latin typeface="+mj-lt"/>
              </a:rPr>
              <a:t>Direct </a:t>
            </a:r>
            <a:r>
              <a:rPr lang="en-US" sz="1200" dirty="0" smtClean="0">
                <a:solidFill>
                  <a:srgbClr val="3366FF"/>
                </a:solidFill>
                <a:latin typeface="+mj-lt"/>
              </a:rPr>
              <a:t>Response, </a:t>
            </a:r>
          </a:p>
          <a:p>
            <a:pPr algn="ctr"/>
            <a:r>
              <a:rPr lang="en-US" sz="1200" dirty="0" smtClean="0">
                <a:solidFill>
                  <a:srgbClr val="3366FF"/>
                </a:solidFill>
                <a:latin typeface="+mj-lt"/>
              </a:rPr>
              <a:t>&amp;</a:t>
            </a:r>
            <a:r>
              <a:rPr lang="en-US" sz="1200" dirty="0">
                <a:solidFill>
                  <a:srgbClr val="3366FF"/>
                </a:solidFill>
                <a:latin typeface="+mj-lt"/>
              </a:rPr>
              <a:t> </a:t>
            </a:r>
            <a:r>
              <a:rPr lang="en-US" sz="1200" dirty="0" smtClean="0">
                <a:solidFill>
                  <a:srgbClr val="3366FF"/>
                </a:solidFill>
                <a:latin typeface="+mj-lt"/>
              </a:rPr>
              <a:t>Personal Selling</a:t>
            </a:r>
            <a:endParaRPr lang="en-US" sz="1200" dirty="0">
              <a:solidFill>
                <a:srgbClr val="3366FF"/>
              </a:solidFill>
              <a:latin typeface="+mj-lt"/>
            </a:endParaRPr>
          </a:p>
        </p:txBody>
      </p:sp>
      <p:sp>
        <p:nvSpPr>
          <p:cNvPr id="121" name="Text Box 37"/>
          <p:cNvSpPr txBox="1">
            <a:spLocks noChangeArrowheads="1"/>
          </p:cNvSpPr>
          <p:nvPr/>
        </p:nvSpPr>
        <p:spPr bwMode="auto">
          <a:xfrm>
            <a:off x="5257800" y="3392269"/>
            <a:ext cx="1212190" cy="646331"/>
          </a:xfrm>
          <a:prstGeom prst="rect">
            <a:avLst/>
          </a:prstGeom>
          <a:noFill/>
          <a:ln w="9525">
            <a:noFill/>
            <a:miter lim="800000"/>
            <a:headEnd/>
            <a:tailEnd/>
          </a:ln>
          <a:effectLst/>
        </p:spPr>
        <p:txBody>
          <a:bodyPr wrap="none">
            <a:spAutoFit/>
          </a:bodyPr>
          <a:lstStyle/>
          <a:p>
            <a:pPr algn="ctr"/>
            <a:r>
              <a:rPr lang="en-US" sz="1200" dirty="0">
                <a:solidFill>
                  <a:srgbClr val="3366FF"/>
                </a:solidFill>
                <a:latin typeface="+mj-lt"/>
              </a:rPr>
              <a:t>Public</a:t>
            </a:r>
          </a:p>
          <a:p>
            <a:pPr algn="ctr"/>
            <a:r>
              <a:rPr lang="en-US" sz="1200" dirty="0">
                <a:solidFill>
                  <a:srgbClr val="3366FF"/>
                </a:solidFill>
                <a:latin typeface="+mj-lt"/>
              </a:rPr>
              <a:t>Relations &amp;</a:t>
            </a:r>
          </a:p>
          <a:p>
            <a:pPr algn="ctr"/>
            <a:r>
              <a:rPr lang="en-US" sz="1200" dirty="0">
                <a:solidFill>
                  <a:srgbClr val="3366FF"/>
                </a:solidFill>
                <a:latin typeface="+mj-lt"/>
              </a:rPr>
              <a:t>Sponsorships</a:t>
            </a:r>
          </a:p>
        </p:txBody>
      </p:sp>
      <p:sp>
        <p:nvSpPr>
          <p:cNvPr id="122" name="Text Box 40"/>
          <p:cNvSpPr txBox="1">
            <a:spLocks noChangeArrowheads="1"/>
          </p:cNvSpPr>
          <p:nvPr/>
        </p:nvSpPr>
        <p:spPr bwMode="auto">
          <a:xfrm>
            <a:off x="4267200" y="3424535"/>
            <a:ext cx="1040670" cy="461665"/>
          </a:xfrm>
          <a:prstGeom prst="rect">
            <a:avLst/>
          </a:prstGeom>
          <a:noFill/>
          <a:ln w="9525">
            <a:noFill/>
            <a:miter lim="800000"/>
            <a:headEnd/>
            <a:tailEnd/>
          </a:ln>
          <a:effectLst/>
        </p:spPr>
        <p:txBody>
          <a:bodyPr wrap="none">
            <a:spAutoFit/>
          </a:bodyPr>
          <a:lstStyle/>
          <a:p>
            <a:pPr algn="ctr"/>
            <a:r>
              <a:rPr lang="en-US" sz="1200" dirty="0">
                <a:solidFill>
                  <a:srgbClr val="3366FF"/>
                </a:solidFill>
                <a:latin typeface="+mj-lt"/>
              </a:rPr>
              <a:t>Sales</a:t>
            </a:r>
          </a:p>
          <a:p>
            <a:pPr algn="ctr"/>
            <a:r>
              <a:rPr lang="en-US" sz="1200" dirty="0">
                <a:solidFill>
                  <a:srgbClr val="3366FF"/>
                </a:solidFill>
                <a:latin typeface="+mj-lt"/>
              </a:rPr>
              <a:t>Promotions</a:t>
            </a:r>
          </a:p>
        </p:txBody>
      </p:sp>
      <p:cxnSp>
        <p:nvCxnSpPr>
          <p:cNvPr id="125" name="Straight Connector 124"/>
          <p:cNvCxnSpPr/>
          <p:nvPr/>
        </p:nvCxnSpPr>
        <p:spPr bwMode="auto">
          <a:xfrm>
            <a:off x="1295400" y="5638800"/>
            <a:ext cx="6629400" cy="1588"/>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129" name="Straight Connector 128"/>
          <p:cNvCxnSpPr/>
          <p:nvPr/>
        </p:nvCxnSpPr>
        <p:spPr bwMode="auto">
          <a:xfrm>
            <a:off x="1828800" y="4953000"/>
            <a:ext cx="5562600" cy="1588"/>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131" name="Straight Connector 130"/>
          <p:cNvCxnSpPr/>
          <p:nvPr/>
        </p:nvCxnSpPr>
        <p:spPr bwMode="auto">
          <a:xfrm>
            <a:off x="2514600" y="4114800"/>
            <a:ext cx="4191000" cy="1588"/>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133" name="Straight Connector 132"/>
          <p:cNvCxnSpPr/>
          <p:nvPr/>
        </p:nvCxnSpPr>
        <p:spPr bwMode="auto">
          <a:xfrm>
            <a:off x="3276600" y="3200400"/>
            <a:ext cx="2667000" cy="1588"/>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135" name="Straight Connector 134"/>
          <p:cNvCxnSpPr>
            <a:stCxn id="102" idx="0"/>
          </p:cNvCxnSpPr>
          <p:nvPr/>
        </p:nvCxnSpPr>
        <p:spPr bwMode="auto">
          <a:xfrm rot="16200000" flipH="1">
            <a:off x="3790950" y="2343150"/>
            <a:ext cx="1676400" cy="38100"/>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137" name="Straight Connector 136"/>
          <p:cNvCxnSpPr/>
          <p:nvPr/>
        </p:nvCxnSpPr>
        <p:spPr bwMode="auto">
          <a:xfrm rot="5400000">
            <a:off x="3810000" y="3657600"/>
            <a:ext cx="914400" cy="1588"/>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139" name="Straight Connector 138"/>
          <p:cNvCxnSpPr/>
          <p:nvPr/>
        </p:nvCxnSpPr>
        <p:spPr bwMode="auto">
          <a:xfrm rot="5400000">
            <a:off x="4800600" y="3657600"/>
            <a:ext cx="914400" cy="1588"/>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141" name="Straight Connector 140"/>
          <p:cNvCxnSpPr/>
          <p:nvPr/>
        </p:nvCxnSpPr>
        <p:spPr bwMode="auto">
          <a:xfrm rot="5400000">
            <a:off x="3009900" y="5295900"/>
            <a:ext cx="685800" cy="1588"/>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143" name="Straight Connector 142"/>
          <p:cNvCxnSpPr/>
          <p:nvPr/>
        </p:nvCxnSpPr>
        <p:spPr bwMode="auto">
          <a:xfrm rot="5400000">
            <a:off x="4914900" y="5295900"/>
            <a:ext cx="685800" cy="1588"/>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145" name="Straight Connector 144"/>
          <p:cNvCxnSpPr/>
          <p:nvPr/>
        </p:nvCxnSpPr>
        <p:spPr bwMode="auto">
          <a:xfrm rot="5400000">
            <a:off x="3238500" y="5981700"/>
            <a:ext cx="685800" cy="1588"/>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147" name="Straight Connector 146"/>
          <p:cNvCxnSpPr/>
          <p:nvPr/>
        </p:nvCxnSpPr>
        <p:spPr bwMode="auto">
          <a:xfrm rot="5400000">
            <a:off x="5372100" y="5981700"/>
            <a:ext cx="685800" cy="1588"/>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35" name="Shape 34"/>
          <p:cNvCxnSpPr>
            <a:endCxn id="122" idx="0"/>
          </p:cNvCxnSpPr>
          <p:nvPr/>
        </p:nvCxnSpPr>
        <p:spPr>
          <a:xfrm rot="10800000">
            <a:off x="4787536" y="3424536"/>
            <a:ext cx="3365865" cy="2671465"/>
          </a:xfrm>
          <a:prstGeom prst="curvedConnector4">
            <a:avLst>
              <a:gd name="adj1" fmla="val -11201"/>
              <a:gd name="adj2" fmla="val 108557"/>
            </a:avLst>
          </a:prstGeom>
          <a:ln w="41275">
            <a:tailEnd type="triangle" w="med" len="lg"/>
          </a:ln>
        </p:spPr>
        <p:style>
          <a:lnRef idx="1">
            <a:schemeClr val="accent1"/>
          </a:lnRef>
          <a:fillRef idx="0">
            <a:schemeClr val="accent1"/>
          </a:fillRef>
          <a:effectRef idx="0">
            <a:schemeClr val="accent1"/>
          </a:effectRef>
          <a:fontRef idx="minor">
            <a:schemeClr val="tx1"/>
          </a:fontRef>
        </p:style>
      </p:cxn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2" name="Group 31"/>
          <p:cNvGrpSpPr/>
          <p:nvPr/>
        </p:nvGrpSpPr>
        <p:grpSpPr>
          <a:xfrm>
            <a:off x="261258" y="228600"/>
            <a:ext cx="8686800" cy="6629400"/>
            <a:chOff x="381000" y="0"/>
            <a:chExt cx="8686800" cy="6629400"/>
          </a:xfrm>
        </p:grpSpPr>
        <p:sp>
          <p:nvSpPr>
            <p:cNvPr id="8194" name="Text Box 2"/>
            <p:cNvSpPr txBox="1">
              <a:spLocks noChangeArrowheads="1"/>
            </p:cNvSpPr>
            <p:nvPr/>
          </p:nvSpPr>
          <p:spPr bwMode="auto">
            <a:xfrm>
              <a:off x="1600200" y="990600"/>
              <a:ext cx="2895600" cy="300038"/>
            </a:xfrm>
            <a:prstGeom prst="rect">
              <a:avLst/>
            </a:prstGeom>
            <a:noFill/>
            <a:ln w="25400">
              <a:solidFill>
                <a:schemeClr val="tx1"/>
              </a:solidFill>
              <a:miter lim="800000"/>
              <a:headEnd/>
              <a:tailEnd/>
            </a:ln>
          </p:spPr>
          <p:txBody>
            <a:bodyPr>
              <a:spAutoFit/>
            </a:bodyPr>
            <a:lstStyle/>
            <a:p>
              <a:pPr algn="ctr">
                <a:spcBef>
                  <a:spcPct val="50000"/>
                </a:spcBef>
              </a:pPr>
              <a:r>
                <a:rPr lang="en-US" sz="1200" b="1"/>
                <a:t>2. Promotion Opportunity Analysis</a:t>
              </a:r>
            </a:p>
          </p:txBody>
        </p:sp>
        <p:sp>
          <p:nvSpPr>
            <p:cNvPr id="8195" name="Text Box 3"/>
            <p:cNvSpPr txBox="1">
              <a:spLocks noChangeArrowheads="1"/>
            </p:cNvSpPr>
            <p:nvPr/>
          </p:nvSpPr>
          <p:spPr bwMode="auto">
            <a:xfrm>
              <a:off x="2133600" y="1524000"/>
              <a:ext cx="2362200" cy="330200"/>
            </a:xfrm>
            <a:prstGeom prst="rect">
              <a:avLst/>
            </a:prstGeom>
            <a:noFill/>
            <a:ln w="25400">
              <a:solidFill>
                <a:schemeClr val="tx1"/>
              </a:solidFill>
              <a:miter lim="800000"/>
              <a:headEnd/>
              <a:tailEnd/>
            </a:ln>
          </p:spPr>
          <p:txBody>
            <a:bodyPr lIns="45720" rIns="45720"/>
            <a:lstStyle/>
            <a:p>
              <a:pPr algn="ctr">
                <a:spcBef>
                  <a:spcPct val="50000"/>
                </a:spcBef>
              </a:pPr>
              <a:r>
                <a:rPr lang="en-US" sz="1200" b="1" dirty="0"/>
                <a:t>3. Corporate-Level Strategies</a:t>
              </a:r>
            </a:p>
          </p:txBody>
        </p:sp>
        <p:sp>
          <p:nvSpPr>
            <p:cNvPr id="8196" name="Text Box 4"/>
            <p:cNvSpPr txBox="1">
              <a:spLocks noChangeArrowheads="1"/>
            </p:cNvSpPr>
            <p:nvPr/>
          </p:nvSpPr>
          <p:spPr bwMode="auto">
            <a:xfrm>
              <a:off x="2819400" y="2057400"/>
              <a:ext cx="1676400" cy="330200"/>
            </a:xfrm>
            <a:prstGeom prst="rect">
              <a:avLst/>
            </a:prstGeom>
            <a:noFill/>
            <a:ln w="25400">
              <a:solidFill>
                <a:schemeClr val="tx1"/>
              </a:solidFill>
              <a:miter lim="800000"/>
              <a:headEnd/>
              <a:tailEnd/>
            </a:ln>
          </p:spPr>
          <p:txBody>
            <a:bodyPr lIns="45720" rIns="45720"/>
            <a:lstStyle/>
            <a:p>
              <a:pPr algn="ctr">
                <a:spcBef>
                  <a:spcPct val="50000"/>
                </a:spcBef>
              </a:pPr>
              <a:r>
                <a:rPr lang="en-US" sz="1200" b="1" dirty="0"/>
                <a:t>4. IMC Management</a:t>
              </a:r>
            </a:p>
          </p:txBody>
        </p:sp>
        <p:sp>
          <p:nvSpPr>
            <p:cNvPr id="8197" name="Text Box 5"/>
            <p:cNvSpPr txBox="1">
              <a:spLocks noChangeArrowheads="1"/>
            </p:cNvSpPr>
            <p:nvPr/>
          </p:nvSpPr>
          <p:spPr bwMode="auto">
            <a:xfrm>
              <a:off x="5048250" y="4292600"/>
              <a:ext cx="1765300" cy="1981200"/>
            </a:xfrm>
            <a:prstGeom prst="rect">
              <a:avLst/>
            </a:prstGeom>
            <a:noFill/>
            <a:ln w="19050">
              <a:solidFill>
                <a:schemeClr val="tx1"/>
              </a:solidFill>
              <a:miter lim="800000"/>
              <a:headEnd/>
              <a:tailEnd/>
            </a:ln>
          </p:spPr>
          <p:txBody>
            <a:bodyPr lIns="45720" rIns="45720"/>
            <a:lstStyle/>
            <a:p>
              <a:pPr>
                <a:spcBef>
                  <a:spcPct val="10000"/>
                </a:spcBef>
                <a:buFontTx/>
                <a:buChar char="•"/>
              </a:pPr>
              <a:r>
                <a:rPr lang="en-US" sz="1100" dirty="0"/>
                <a:t>Budget </a:t>
              </a:r>
            </a:p>
            <a:p>
              <a:pPr>
                <a:spcBef>
                  <a:spcPct val="10000"/>
                </a:spcBef>
                <a:buFontTx/>
                <a:buChar char="•"/>
              </a:pPr>
              <a:r>
                <a:rPr lang="en-US" sz="1100" dirty="0"/>
                <a:t>IMC Methodologies</a:t>
              </a:r>
            </a:p>
            <a:p>
              <a:pPr>
                <a:spcBef>
                  <a:spcPct val="10000"/>
                </a:spcBef>
                <a:buFontTx/>
                <a:buChar char="•"/>
              </a:pPr>
              <a:r>
                <a:rPr lang="en-US" sz="1100" dirty="0"/>
                <a:t>Advertising</a:t>
              </a:r>
            </a:p>
            <a:p>
              <a:pPr>
                <a:spcBef>
                  <a:spcPct val="10000"/>
                </a:spcBef>
                <a:buFontTx/>
                <a:buChar char="•"/>
              </a:pPr>
              <a:r>
                <a:rPr lang="en-US" sz="1100" dirty="0"/>
                <a:t>Consumer Promotions</a:t>
              </a:r>
            </a:p>
            <a:p>
              <a:pPr>
                <a:spcBef>
                  <a:spcPct val="10000"/>
                </a:spcBef>
                <a:buFontTx/>
                <a:buChar char="•"/>
              </a:pPr>
              <a:r>
                <a:rPr lang="en-US" sz="1100" dirty="0"/>
                <a:t>Trade Promotions</a:t>
              </a:r>
            </a:p>
            <a:p>
              <a:pPr>
                <a:spcBef>
                  <a:spcPct val="10000"/>
                </a:spcBef>
                <a:buFontTx/>
                <a:buChar char="•"/>
              </a:pPr>
              <a:r>
                <a:rPr lang="en-US" sz="1100" dirty="0"/>
                <a:t>Personal Selling</a:t>
              </a:r>
            </a:p>
            <a:p>
              <a:pPr>
                <a:spcBef>
                  <a:spcPct val="10000"/>
                </a:spcBef>
                <a:buFontTx/>
                <a:buChar char="•"/>
              </a:pPr>
              <a:r>
                <a:rPr lang="en-US" sz="1100" dirty="0"/>
                <a:t>Sponsorships</a:t>
              </a:r>
            </a:p>
            <a:p>
              <a:pPr>
                <a:spcBef>
                  <a:spcPct val="10000"/>
                </a:spcBef>
                <a:buFontTx/>
                <a:buChar char="•"/>
              </a:pPr>
              <a:r>
                <a:rPr lang="en-US" sz="1100" dirty="0"/>
                <a:t>Database Programs</a:t>
              </a:r>
            </a:p>
            <a:p>
              <a:pPr>
                <a:spcBef>
                  <a:spcPct val="10000"/>
                </a:spcBef>
                <a:buFontTx/>
                <a:buChar char="•"/>
              </a:pPr>
              <a:r>
                <a:rPr lang="en-US" sz="1100" dirty="0"/>
                <a:t>Media Plan</a:t>
              </a:r>
            </a:p>
            <a:p>
              <a:pPr>
                <a:spcBef>
                  <a:spcPct val="10000"/>
                </a:spcBef>
                <a:buFontTx/>
                <a:buChar char="•"/>
              </a:pPr>
              <a:r>
                <a:rPr lang="en-US" sz="1100" dirty="0"/>
                <a:t>Evaluation Methodology</a:t>
              </a:r>
            </a:p>
            <a:p>
              <a:pPr>
                <a:spcBef>
                  <a:spcPct val="10000"/>
                </a:spcBef>
                <a:buFontTx/>
                <a:buChar char="•"/>
              </a:pPr>
              <a:endParaRPr lang="en-US" sz="1100" dirty="0"/>
            </a:p>
          </p:txBody>
        </p:sp>
        <p:sp>
          <p:nvSpPr>
            <p:cNvPr id="8198" name="Text Box 6"/>
            <p:cNvSpPr txBox="1">
              <a:spLocks noChangeArrowheads="1"/>
            </p:cNvSpPr>
            <p:nvPr/>
          </p:nvSpPr>
          <p:spPr bwMode="auto">
            <a:xfrm>
              <a:off x="381000" y="533400"/>
              <a:ext cx="1905000" cy="276999"/>
            </a:xfrm>
            <a:prstGeom prst="rect">
              <a:avLst/>
            </a:prstGeom>
            <a:noFill/>
            <a:ln w="25400">
              <a:solidFill>
                <a:schemeClr val="tx1"/>
              </a:solidFill>
              <a:miter lim="800000"/>
              <a:headEnd/>
              <a:tailEnd/>
            </a:ln>
          </p:spPr>
          <p:txBody>
            <a:bodyPr wrap="square">
              <a:spAutoFit/>
            </a:bodyPr>
            <a:lstStyle/>
            <a:p>
              <a:pPr>
                <a:spcBef>
                  <a:spcPct val="50000"/>
                </a:spcBef>
              </a:pPr>
              <a:r>
                <a:rPr lang="en-US" sz="1200" b="1" dirty="0"/>
                <a:t>1. Executive </a:t>
              </a:r>
              <a:r>
                <a:rPr lang="en-US" sz="1200" b="1" dirty="0" smtClean="0"/>
                <a:t>Summary</a:t>
              </a:r>
              <a:endParaRPr lang="en-US" sz="1200" b="1" dirty="0"/>
            </a:p>
          </p:txBody>
        </p:sp>
        <p:sp>
          <p:nvSpPr>
            <p:cNvPr id="8199" name="AutoShape 7"/>
            <p:cNvSpPr>
              <a:spLocks/>
            </p:cNvSpPr>
            <p:nvPr/>
          </p:nvSpPr>
          <p:spPr bwMode="auto">
            <a:xfrm>
              <a:off x="4724400" y="838200"/>
              <a:ext cx="457200" cy="1752600"/>
            </a:xfrm>
            <a:prstGeom prst="rightBrace">
              <a:avLst>
                <a:gd name="adj1" fmla="val 31944"/>
                <a:gd name="adj2" fmla="val 50000"/>
              </a:avLst>
            </a:prstGeom>
            <a:noFill/>
            <a:ln w="38100">
              <a:solidFill>
                <a:schemeClr val="tx1"/>
              </a:solidFill>
              <a:round/>
              <a:headEnd/>
              <a:tailEnd/>
            </a:ln>
          </p:spPr>
          <p:txBody>
            <a:bodyPr wrap="none" anchor="ctr"/>
            <a:lstStyle/>
            <a:p>
              <a:endParaRPr lang="en-US"/>
            </a:p>
          </p:txBody>
        </p:sp>
        <p:sp>
          <p:nvSpPr>
            <p:cNvPr id="8200" name="Text Box 8"/>
            <p:cNvSpPr txBox="1">
              <a:spLocks noChangeArrowheads="1"/>
            </p:cNvSpPr>
            <p:nvPr/>
          </p:nvSpPr>
          <p:spPr bwMode="auto">
            <a:xfrm>
              <a:off x="5334000" y="381000"/>
              <a:ext cx="3200400" cy="2590800"/>
            </a:xfrm>
            <a:prstGeom prst="rect">
              <a:avLst/>
            </a:prstGeom>
            <a:noFill/>
            <a:ln w="12700">
              <a:solidFill>
                <a:schemeClr val="tx1"/>
              </a:solidFill>
              <a:miter lim="800000"/>
              <a:headEnd/>
              <a:tailEnd/>
            </a:ln>
          </p:spPr>
          <p:txBody>
            <a:bodyPr/>
            <a:lstStyle/>
            <a:p>
              <a:pPr>
                <a:spcBef>
                  <a:spcPct val="50000"/>
                </a:spcBef>
              </a:pPr>
              <a:r>
                <a:rPr lang="en-US" sz="1100" b="1" dirty="0"/>
                <a:t>Outline #2-4 occur at the corporate level and apply to all markets.  Some included items:</a:t>
              </a:r>
              <a:r>
                <a:rPr lang="en-US" sz="1100" dirty="0"/>
                <a:t> </a:t>
              </a:r>
            </a:p>
            <a:p>
              <a:pPr>
                <a:spcBef>
                  <a:spcPct val="10000"/>
                </a:spcBef>
                <a:buFontTx/>
                <a:buChar char="•"/>
              </a:pPr>
              <a:r>
                <a:rPr lang="en-US" sz="1100" dirty="0"/>
                <a:t>SWOT</a:t>
              </a:r>
            </a:p>
            <a:p>
              <a:pPr>
                <a:spcBef>
                  <a:spcPct val="10000"/>
                </a:spcBef>
                <a:buFontTx/>
                <a:buChar char="•"/>
              </a:pPr>
              <a:r>
                <a:rPr lang="en-US" sz="1100" dirty="0"/>
                <a:t>competitive analysis</a:t>
              </a:r>
            </a:p>
            <a:p>
              <a:pPr>
                <a:spcBef>
                  <a:spcPct val="10000"/>
                </a:spcBef>
                <a:buFontTx/>
                <a:buChar char="•"/>
              </a:pPr>
              <a:r>
                <a:rPr lang="en-US" sz="1100" dirty="0"/>
                <a:t>segmentation analysis and strategy</a:t>
              </a:r>
            </a:p>
            <a:p>
              <a:pPr>
                <a:spcBef>
                  <a:spcPct val="10000"/>
                </a:spcBef>
                <a:buFontTx/>
                <a:buChar char="•"/>
              </a:pPr>
              <a:r>
                <a:rPr lang="en-US" sz="1100" dirty="0"/>
                <a:t>target market selection</a:t>
              </a:r>
            </a:p>
            <a:p>
              <a:pPr>
                <a:spcBef>
                  <a:spcPct val="10000"/>
                </a:spcBef>
                <a:buFontTx/>
                <a:buChar char="•"/>
              </a:pPr>
              <a:r>
                <a:rPr lang="en-US" sz="1100" dirty="0"/>
                <a:t>Selection of channels to reach target markets</a:t>
              </a:r>
            </a:p>
            <a:p>
              <a:pPr>
                <a:spcBef>
                  <a:spcPct val="10000"/>
                </a:spcBef>
                <a:buFontTx/>
                <a:buChar char="•"/>
              </a:pPr>
              <a:r>
                <a:rPr lang="en-US" sz="1100" dirty="0"/>
                <a:t>positioning strategy (corporate and segment)</a:t>
              </a:r>
            </a:p>
            <a:p>
              <a:pPr>
                <a:spcBef>
                  <a:spcPct val="10000"/>
                </a:spcBef>
                <a:buFontTx/>
                <a:buChar char="•"/>
              </a:pPr>
              <a:r>
                <a:rPr lang="en-US" sz="1100" dirty="0"/>
                <a:t>Corporate Image</a:t>
              </a:r>
            </a:p>
            <a:p>
              <a:pPr>
                <a:spcBef>
                  <a:spcPct val="10000"/>
                </a:spcBef>
                <a:buFontTx/>
                <a:buChar char="•"/>
              </a:pPr>
              <a:r>
                <a:rPr lang="en-US" sz="1100" dirty="0"/>
                <a:t>Brand Development and positioning</a:t>
              </a:r>
            </a:p>
            <a:p>
              <a:pPr>
                <a:spcBef>
                  <a:spcPct val="10000"/>
                </a:spcBef>
                <a:buFontTx/>
                <a:buChar char="•"/>
              </a:pPr>
              <a:r>
                <a:rPr lang="en-US" sz="1100" dirty="0"/>
                <a:t>Promotion Mix Strategy (corporate &amp; target)</a:t>
              </a:r>
            </a:p>
            <a:p>
              <a:pPr>
                <a:spcBef>
                  <a:spcPct val="10000"/>
                </a:spcBef>
                <a:buFontTx/>
                <a:buChar char="•"/>
              </a:pPr>
              <a:r>
                <a:rPr lang="en-US" sz="1100" dirty="0"/>
                <a:t>Total </a:t>
              </a:r>
              <a:r>
                <a:rPr lang="en-US" sz="1100" dirty="0" smtClean="0"/>
                <a:t>budget , </a:t>
              </a:r>
            </a:p>
            <a:p>
              <a:pPr>
                <a:spcBef>
                  <a:spcPct val="10000"/>
                </a:spcBef>
                <a:buFontTx/>
                <a:buChar char="•"/>
              </a:pPr>
              <a:r>
                <a:rPr lang="en-US" sz="1100" dirty="0" smtClean="0"/>
                <a:t>And </a:t>
              </a:r>
              <a:r>
                <a:rPr lang="en-US" sz="1100" dirty="0"/>
                <a:t>so on . . . .</a:t>
              </a:r>
            </a:p>
          </p:txBody>
        </p:sp>
        <p:sp>
          <p:nvSpPr>
            <p:cNvPr id="8201" name="Text Box 9"/>
            <p:cNvSpPr txBox="1">
              <a:spLocks noChangeArrowheads="1"/>
            </p:cNvSpPr>
            <p:nvPr/>
          </p:nvSpPr>
          <p:spPr bwMode="auto">
            <a:xfrm>
              <a:off x="1411288" y="0"/>
              <a:ext cx="6321425" cy="336550"/>
            </a:xfrm>
            <a:prstGeom prst="rect">
              <a:avLst/>
            </a:prstGeom>
            <a:noFill/>
            <a:ln w="9525">
              <a:noFill/>
              <a:miter lim="800000"/>
              <a:headEnd/>
              <a:tailEnd/>
            </a:ln>
          </p:spPr>
          <p:txBody>
            <a:bodyPr wrap="none">
              <a:spAutoFit/>
            </a:bodyPr>
            <a:lstStyle/>
            <a:p>
              <a:r>
                <a:rPr lang="en-US" sz="1600" b="1" u="sng"/>
                <a:t>Integrated Marketing Communications Plan – Structural Outline</a:t>
              </a:r>
            </a:p>
          </p:txBody>
        </p:sp>
        <p:sp>
          <p:nvSpPr>
            <p:cNvPr id="8202" name="AutoShape 10"/>
            <p:cNvSpPr>
              <a:spLocks noChangeArrowheads="1"/>
            </p:cNvSpPr>
            <p:nvPr/>
          </p:nvSpPr>
          <p:spPr bwMode="auto">
            <a:xfrm rot="5400000">
              <a:off x="1714500" y="1409700"/>
              <a:ext cx="381000" cy="304800"/>
            </a:xfrm>
            <a:custGeom>
              <a:avLst/>
              <a:gdLst>
                <a:gd name="T0" fmla="*/ 275837 w 21600"/>
                <a:gd name="T1" fmla="*/ 0 h 21600"/>
                <a:gd name="T2" fmla="*/ 170656 w 21600"/>
                <a:gd name="T3" fmla="*/ 114300 h 21600"/>
                <a:gd name="T4" fmla="*/ 0 w 21600"/>
                <a:gd name="T5" fmla="*/ 289207 h 21600"/>
                <a:gd name="T6" fmla="*/ 145362 w 21600"/>
                <a:gd name="T7" fmla="*/ 304800 h 21600"/>
                <a:gd name="T8" fmla="*/ 290707 w 21600"/>
                <a:gd name="T9" fmla="*/ 227316 h 21600"/>
                <a:gd name="T10" fmla="*/ 381000 w 21600"/>
                <a:gd name="T11" fmla="*/ 114300 h 21600"/>
                <a:gd name="T12" fmla="*/ 17694720 60000 65536"/>
                <a:gd name="T13" fmla="*/ 11796480 60000 65536"/>
                <a:gd name="T14" fmla="*/ 11796480 60000 65536"/>
                <a:gd name="T15" fmla="*/ 5898240 60000 65536"/>
                <a:gd name="T16" fmla="*/ 0 60000 65536"/>
                <a:gd name="T17" fmla="*/ 0 60000 65536"/>
                <a:gd name="T18" fmla="*/ 0 w 21600"/>
                <a:gd name="T19" fmla="*/ 19389 h 21600"/>
                <a:gd name="T20" fmla="*/ 16481 w 21600"/>
                <a:gd name="T21" fmla="*/ 21600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5638" y="0"/>
                  </a:moveTo>
                  <a:lnTo>
                    <a:pt x="9675" y="8100"/>
                  </a:lnTo>
                  <a:lnTo>
                    <a:pt x="14794" y="8100"/>
                  </a:lnTo>
                  <a:lnTo>
                    <a:pt x="14794" y="19389"/>
                  </a:lnTo>
                  <a:lnTo>
                    <a:pt x="0" y="19389"/>
                  </a:lnTo>
                  <a:lnTo>
                    <a:pt x="0" y="21600"/>
                  </a:lnTo>
                  <a:lnTo>
                    <a:pt x="16481" y="21600"/>
                  </a:lnTo>
                  <a:lnTo>
                    <a:pt x="16481" y="8100"/>
                  </a:lnTo>
                  <a:lnTo>
                    <a:pt x="21600" y="8100"/>
                  </a:lnTo>
                  <a:close/>
                </a:path>
              </a:pathLst>
            </a:custGeom>
            <a:solidFill>
              <a:srgbClr val="333333"/>
            </a:solidFill>
            <a:ln w="12700">
              <a:solidFill>
                <a:schemeClr val="tx1"/>
              </a:solidFill>
              <a:miter lim="800000"/>
              <a:headEnd/>
              <a:tailEnd/>
            </a:ln>
          </p:spPr>
          <p:txBody>
            <a:bodyPr wrap="none" anchor="ctr"/>
            <a:lstStyle/>
            <a:p>
              <a:endParaRPr lang="en-US"/>
            </a:p>
          </p:txBody>
        </p:sp>
        <p:sp>
          <p:nvSpPr>
            <p:cNvPr id="8203" name="AutoShape 11"/>
            <p:cNvSpPr>
              <a:spLocks noChangeArrowheads="1"/>
            </p:cNvSpPr>
            <p:nvPr/>
          </p:nvSpPr>
          <p:spPr bwMode="auto">
            <a:xfrm rot="5400000">
              <a:off x="2400300" y="1971675"/>
              <a:ext cx="381000" cy="304800"/>
            </a:xfrm>
            <a:custGeom>
              <a:avLst/>
              <a:gdLst>
                <a:gd name="T0" fmla="*/ 275837 w 21600"/>
                <a:gd name="T1" fmla="*/ 0 h 21600"/>
                <a:gd name="T2" fmla="*/ 170656 w 21600"/>
                <a:gd name="T3" fmla="*/ 114300 h 21600"/>
                <a:gd name="T4" fmla="*/ 0 w 21600"/>
                <a:gd name="T5" fmla="*/ 289207 h 21600"/>
                <a:gd name="T6" fmla="*/ 145362 w 21600"/>
                <a:gd name="T7" fmla="*/ 304800 h 21600"/>
                <a:gd name="T8" fmla="*/ 290707 w 21600"/>
                <a:gd name="T9" fmla="*/ 227316 h 21600"/>
                <a:gd name="T10" fmla="*/ 381000 w 21600"/>
                <a:gd name="T11" fmla="*/ 114300 h 21600"/>
                <a:gd name="T12" fmla="*/ 17694720 60000 65536"/>
                <a:gd name="T13" fmla="*/ 11796480 60000 65536"/>
                <a:gd name="T14" fmla="*/ 11796480 60000 65536"/>
                <a:gd name="T15" fmla="*/ 5898240 60000 65536"/>
                <a:gd name="T16" fmla="*/ 0 60000 65536"/>
                <a:gd name="T17" fmla="*/ 0 60000 65536"/>
                <a:gd name="T18" fmla="*/ 0 w 21600"/>
                <a:gd name="T19" fmla="*/ 19389 h 21600"/>
                <a:gd name="T20" fmla="*/ 16481 w 21600"/>
                <a:gd name="T21" fmla="*/ 21600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5638" y="0"/>
                  </a:moveTo>
                  <a:lnTo>
                    <a:pt x="9675" y="8100"/>
                  </a:lnTo>
                  <a:lnTo>
                    <a:pt x="14794" y="8100"/>
                  </a:lnTo>
                  <a:lnTo>
                    <a:pt x="14794" y="19389"/>
                  </a:lnTo>
                  <a:lnTo>
                    <a:pt x="0" y="19389"/>
                  </a:lnTo>
                  <a:lnTo>
                    <a:pt x="0" y="21600"/>
                  </a:lnTo>
                  <a:lnTo>
                    <a:pt x="16481" y="21600"/>
                  </a:lnTo>
                  <a:lnTo>
                    <a:pt x="16481" y="8100"/>
                  </a:lnTo>
                  <a:lnTo>
                    <a:pt x="21600" y="8100"/>
                  </a:lnTo>
                  <a:close/>
                </a:path>
              </a:pathLst>
            </a:custGeom>
            <a:solidFill>
              <a:srgbClr val="333333"/>
            </a:solidFill>
            <a:ln w="12700">
              <a:solidFill>
                <a:schemeClr val="tx1"/>
              </a:solidFill>
              <a:miter lim="800000"/>
              <a:headEnd/>
              <a:tailEnd/>
            </a:ln>
          </p:spPr>
          <p:txBody>
            <a:bodyPr wrap="none" anchor="ctr"/>
            <a:lstStyle/>
            <a:p>
              <a:endParaRPr lang="en-US"/>
            </a:p>
          </p:txBody>
        </p:sp>
        <p:sp>
          <p:nvSpPr>
            <p:cNvPr id="8204" name="Text Box 12"/>
            <p:cNvSpPr txBox="1">
              <a:spLocks noChangeArrowheads="1"/>
            </p:cNvSpPr>
            <p:nvPr/>
          </p:nvSpPr>
          <p:spPr bwMode="auto">
            <a:xfrm>
              <a:off x="3886200" y="3429000"/>
              <a:ext cx="1295400" cy="482600"/>
            </a:xfrm>
            <a:prstGeom prst="rect">
              <a:avLst/>
            </a:prstGeom>
            <a:noFill/>
            <a:ln w="25400">
              <a:solidFill>
                <a:schemeClr val="tx1"/>
              </a:solidFill>
              <a:miter lim="800000"/>
              <a:headEnd/>
              <a:tailEnd/>
            </a:ln>
          </p:spPr>
          <p:txBody>
            <a:bodyPr lIns="45720" rIns="45720">
              <a:spAutoFit/>
            </a:bodyPr>
            <a:lstStyle/>
            <a:p>
              <a:pPr algn="ctr">
                <a:spcBef>
                  <a:spcPct val="50000"/>
                </a:spcBef>
              </a:pPr>
              <a:r>
                <a:rPr lang="en-US" sz="1200" b="1"/>
                <a:t>IMC Objective:</a:t>
              </a:r>
              <a:r>
                <a:rPr lang="en-US" sz="1200"/>
                <a:t> </a:t>
              </a:r>
              <a:r>
                <a:rPr lang="en-US" sz="1200" b="1"/>
                <a:t>Target Market 1</a:t>
              </a:r>
            </a:p>
          </p:txBody>
        </p:sp>
        <p:sp>
          <p:nvSpPr>
            <p:cNvPr id="8205" name="Text Box 13"/>
            <p:cNvSpPr txBox="1">
              <a:spLocks noChangeArrowheads="1"/>
            </p:cNvSpPr>
            <p:nvPr/>
          </p:nvSpPr>
          <p:spPr bwMode="auto">
            <a:xfrm>
              <a:off x="5334000" y="3429000"/>
              <a:ext cx="1295400" cy="482600"/>
            </a:xfrm>
            <a:prstGeom prst="rect">
              <a:avLst/>
            </a:prstGeom>
            <a:noFill/>
            <a:ln w="25400">
              <a:solidFill>
                <a:schemeClr val="tx1"/>
              </a:solidFill>
              <a:miter lim="800000"/>
              <a:headEnd/>
              <a:tailEnd/>
            </a:ln>
          </p:spPr>
          <p:txBody>
            <a:bodyPr lIns="45720" rIns="45720">
              <a:spAutoFit/>
            </a:bodyPr>
            <a:lstStyle/>
            <a:p>
              <a:pPr algn="ctr">
                <a:spcBef>
                  <a:spcPct val="50000"/>
                </a:spcBef>
              </a:pPr>
              <a:r>
                <a:rPr lang="en-US" sz="1200" b="1"/>
                <a:t>IMC Objective: Target Market 2</a:t>
              </a:r>
            </a:p>
          </p:txBody>
        </p:sp>
        <p:sp>
          <p:nvSpPr>
            <p:cNvPr id="8206" name="Text Box 14"/>
            <p:cNvSpPr txBox="1">
              <a:spLocks noChangeArrowheads="1"/>
            </p:cNvSpPr>
            <p:nvPr/>
          </p:nvSpPr>
          <p:spPr bwMode="auto">
            <a:xfrm>
              <a:off x="6781800" y="3429000"/>
              <a:ext cx="1295400" cy="482600"/>
            </a:xfrm>
            <a:prstGeom prst="rect">
              <a:avLst/>
            </a:prstGeom>
            <a:noFill/>
            <a:ln w="25400">
              <a:solidFill>
                <a:schemeClr val="tx1"/>
              </a:solidFill>
              <a:miter lim="800000"/>
              <a:headEnd/>
              <a:tailEnd/>
            </a:ln>
          </p:spPr>
          <p:txBody>
            <a:bodyPr lIns="45720" rIns="45720">
              <a:spAutoFit/>
            </a:bodyPr>
            <a:lstStyle/>
            <a:p>
              <a:pPr algn="ctr">
                <a:spcBef>
                  <a:spcPct val="50000"/>
                </a:spcBef>
              </a:pPr>
              <a:r>
                <a:rPr lang="en-US" sz="1200" b="1"/>
                <a:t>IMC Objective: Target Market 3</a:t>
              </a:r>
            </a:p>
          </p:txBody>
        </p:sp>
        <p:sp>
          <p:nvSpPr>
            <p:cNvPr id="8207" name="Text Box 15"/>
            <p:cNvSpPr txBox="1">
              <a:spLocks noChangeArrowheads="1"/>
            </p:cNvSpPr>
            <p:nvPr/>
          </p:nvSpPr>
          <p:spPr bwMode="auto">
            <a:xfrm>
              <a:off x="8229600" y="3429000"/>
              <a:ext cx="838200" cy="492125"/>
            </a:xfrm>
            <a:prstGeom prst="rect">
              <a:avLst/>
            </a:prstGeom>
            <a:noFill/>
            <a:ln w="25400">
              <a:solidFill>
                <a:schemeClr val="tx1"/>
              </a:solidFill>
              <a:prstDash val="dash"/>
              <a:miter lim="800000"/>
              <a:headEnd/>
              <a:tailEnd/>
            </a:ln>
          </p:spPr>
          <p:txBody>
            <a:bodyPr lIns="45720" rIns="45720">
              <a:spAutoFit/>
            </a:bodyPr>
            <a:lstStyle/>
            <a:p>
              <a:pPr algn="ctr">
                <a:spcBef>
                  <a:spcPct val="5000"/>
                </a:spcBef>
              </a:pPr>
              <a:r>
                <a:rPr lang="en-US" sz="1200"/>
                <a:t>Mkt 4, 5,</a:t>
              </a:r>
            </a:p>
            <a:p>
              <a:pPr algn="ctr">
                <a:spcBef>
                  <a:spcPct val="5000"/>
                </a:spcBef>
              </a:pPr>
              <a:r>
                <a:rPr lang="en-US" sz="1200"/>
                <a:t> etc.</a:t>
              </a:r>
            </a:p>
          </p:txBody>
        </p:sp>
        <p:sp>
          <p:nvSpPr>
            <p:cNvPr id="8208" name="Line 16"/>
            <p:cNvSpPr>
              <a:spLocks noChangeShapeType="1"/>
            </p:cNvSpPr>
            <p:nvPr/>
          </p:nvSpPr>
          <p:spPr bwMode="auto">
            <a:xfrm>
              <a:off x="4546600" y="3154363"/>
              <a:ext cx="0" cy="274637"/>
            </a:xfrm>
            <a:prstGeom prst="line">
              <a:avLst/>
            </a:prstGeom>
            <a:noFill/>
            <a:ln w="19050">
              <a:solidFill>
                <a:schemeClr val="tx1"/>
              </a:solidFill>
              <a:round/>
              <a:headEnd/>
              <a:tailEnd type="triangle" w="med" len="med"/>
            </a:ln>
          </p:spPr>
          <p:txBody>
            <a:bodyPr/>
            <a:lstStyle/>
            <a:p>
              <a:endParaRPr lang="en-US"/>
            </a:p>
          </p:txBody>
        </p:sp>
        <p:sp>
          <p:nvSpPr>
            <p:cNvPr id="8209" name="Line 17"/>
            <p:cNvSpPr>
              <a:spLocks noChangeShapeType="1"/>
            </p:cNvSpPr>
            <p:nvPr/>
          </p:nvSpPr>
          <p:spPr bwMode="auto">
            <a:xfrm>
              <a:off x="8610600" y="3154363"/>
              <a:ext cx="0" cy="274637"/>
            </a:xfrm>
            <a:prstGeom prst="line">
              <a:avLst/>
            </a:prstGeom>
            <a:noFill/>
            <a:ln w="19050">
              <a:solidFill>
                <a:schemeClr val="tx1"/>
              </a:solidFill>
              <a:prstDash val="dash"/>
              <a:round/>
              <a:headEnd/>
              <a:tailEnd type="triangle" w="med" len="med"/>
            </a:ln>
          </p:spPr>
          <p:txBody>
            <a:bodyPr/>
            <a:lstStyle/>
            <a:p>
              <a:endParaRPr lang="en-US"/>
            </a:p>
          </p:txBody>
        </p:sp>
        <p:sp>
          <p:nvSpPr>
            <p:cNvPr id="8210" name="Line 18"/>
            <p:cNvSpPr>
              <a:spLocks noChangeShapeType="1"/>
            </p:cNvSpPr>
            <p:nvPr/>
          </p:nvSpPr>
          <p:spPr bwMode="auto">
            <a:xfrm>
              <a:off x="5994400" y="3154363"/>
              <a:ext cx="0" cy="274637"/>
            </a:xfrm>
            <a:prstGeom prst="line">
              <a:avLst/>
            </a:prstGeom>
            <a:noFill/>
            <a:ln w="19050">
              <a:solidFill>
                <a:schemeClr val="tx1"/>
              </a:solidFill>
              <a:round/>
              <a:headEnd/>
              <a:tailEnd type="triangle" w="med" len="med"/>
            </a:ln>
          </p:spPr>
          <p:txBody>
            <a:bodyPr/>
            <a:lstStyle/>
            <a:p>
              <a:endParaRPr lang="en-US"/>
            </a:p>
          </p:txBody>
        </p:sp>
        <p:sp>
          <p:nvSpPr>
            <p:cNvPr id="8211" name="Line 19"/>
            <p:cNvSpPr>
              <a:spLocks noChangeShapeType="1"/>
            </p:cNvSpPr>
            <p:nvPr/>
          </p:nvSpPr>
          <p:spPr bwMode="auto">
            <a:xfrm>
              <a:off x="7423150" y="3154363"/>
              <a:ext cx="0" cy="274637"/>
            </a:xfrm>
            <a:prstGeom prst="line">
              <a:avLst/>
            </a:prstGeom>
            <a:noFill/>
            <a:ln w="19050">
              <a:solidFill>
                <a:schemeClr val="tx1"/>
              </a:solidFill>
              <a:round/>
              <a:headEnd/>
              <a:tailEnd type="triangle" w="med" len="med"/>
            </a:ln>
          </p:spPr>
          <p:txBody>
            <a:bodyPr/>
            <a:lstStyle/>
            <a:p>
              <a:endParaRPr lang="en-US"/>
            </a:p>
          </p:txBody>
        </p:sp>
        <p:sp>
          <p:nvSpPr>
            <p:cNvPr id="8212" name="Line 20"/>
            <p:cNvSpPr>
              <a:spLocks noChangeShapeType="1"/>
            </p:cNvSpPr>
            <p:nvPr/>
          </p:nvSpPr>
          <p:spPr bwMode="auto">
            <a:xfrm flipV="1">
              <a:off x="3581400" y="3143250"/>
              <a:ext cx="3821113" cy="0"/>
            </a:xfrm>
            <a:prstGeom prst="line">
              <a:avLst/>
            </a:prstGeom>
            <a:noFill/>
            <a:ln w="25400">
              <a:solidFill>
                <a:schemeClr val="tx1"/>
              </a:solidFill>
              <a:round/>
              <a:headEnd/>
              <a:tailEnd/>
            </a:ln>
          </p:spPr>
          <p:txBody>
            <a:bodyPr/>
            <a:lstStyle/>
            <a:p>
              <a:endParaRPr lang="en-US"/>
            </a:p>
          </p:txBody>
        </p:sp>
        <p:sp>
          <p:nvSpPr>
            <p:cNvPr id="8213" name="Line 21"/>
            <p:cNvSpPr>
              <a:spLocks noChangeShapeType="1"/>
            </p:cNvSpPr>
            <p:nvPr/>
          </p:nvSpPr>
          <p:spPr bwMode="auto">
            <a:xfrm>
              <a:off x="7461250" y="3143250"/>
              <a:ext cx="1160463" cy="0"/>
            </a:xfrm>
            <a:prstGeom prst="line">
              <a:avLst/>
            </a:prstGeom>
            <a:noFill/>
            <a:ln w="25400">
              <a:solidFill>
                <a:schemeClr val="tx1"/>
              </a:solidFill>
              <a:prstDash val="dash"/>
              <a:round/>
              <a:headEnd/>
              <a:tailEnd/>
            </a:ln>
          </p:spPr>
          <p:txBody>
            <a:bodyPr/>
            <a:lstStyle/>
            <a:p>
              <a:endParaRPr lang="en-US"/>
            </a:p>
          </p:txBody>
        </p:sp>
        <p:sp>
          <p:nvSpPr>
            <p:cNvPr id="8214" name="Line 22"/>
            <p:cNvSpPr>
              <a:spLocks noChangeShapeType="1"/>
            </p:cNvSpPr>
            <p:nvPr/>
          </p:nvSpPr>
          <p:spPr bwMode="auto">
            <a:xfrm flipV="1">
              <a:off x="3595914" y="2405742"/>
              <a:ext cx="0" cy="739775"/>
            </a:xfrm>
            <a:prstGeom prst="line">
              <a:avLst/>
            </a:prstGeom>
            <a:noFill/>
            <a:ln w="25400">
              <a:solidFill>
                <a:schemeClr val="tx1"/>
              </a:solidFill>
              <a:round/>
              <a:headEnd/>
              <a:tailEnd/>
            </a:ln>
          </p:spPr>
          <p:txBody>
            <a:bodyPr/>
            <a:lstStyle/>
            <a:p>
              <a:endParaRPr lang="en-US"/>
            </a:p>
          </p:txBody>
        </p:sp>
        <p:sp>
          <p:nvSpPr>
            <p:cNvPr id="8215" name="Text Box 23"/>
            <p:cNvSpPr txBox="1">
              <a:spLocks noChangeArrowheads="1"/>
            </p:cNvSpPr>
            <p:nvPr/>
          </p:nvSpPr>
          <p:spPr bwMode="auto">
            <a:xfrm>
              <a:off x="7543800" y="4648200"/>
              <a:ext cx="1371600" cy="1446213"/>
            </a:xfrm>
            <a:prstGeom prst="rect">
              <a:avLst/>
            </a:prstGeom>
            <a:noFill/>
            <a:ln w="12700">
              <a:solidFill>
                <a:schemeClr val="tx1"/>
              </a:solidFill>
              <a:miter lim="800000"/>
              <a:headEnd/>
              <a:tailEnd/>
            </a:ln>
          </p:spPr>
          <p:txBody>
            <a:bodyPr>
              <a:spAutoFit/>
            </a:bodyPr>
            <a:lstStyle/>
            <a:p>
              <a:pPr>
                <a:spcBef>
                  <a:spcPct val="50000"/>
                </a:spcBef>
              </a:pPr>
              <a:r>
                <a:rPr lang="en-US" sz="1100"/>
                <a:t>Each target market receives an analysis that includes these items. </a:t>
              </a:r>
              <a:r>
                <a:rPr lang="en-US" sz="1100" b="1" i="1"/>
                <a:t>This is repeated for every target market. </a:t>
              </a:r>
            </a:p>
          </p:txBody>
        </p:sp>
        <p:sp>
          <p:nvSpPr>
            <p:cNvPr id="8216" name="Line 24"/>
            <p:cNvSpPr>
              <a:spLocks noChangeShapeType="1"/>
            </p:cNvSpPr>
            <p:nvPr/>
          </p:nvSpPr>
          <p:spPr bwMode="auto">
            <a:xfrm>
              <a:off x="4495800" y="3924300"/>
              <a:ext cx="609600" cy="342900"/>
            </a:xfrm>
            <a:prstGeom prst="line">
              <a:avLst/>
            </a:prstGeom>
            <a:noFill/>
            <a:ln w="19050">
              <a:solidFill>
                <a:schemeClr val="tx1"/>
              </a:solidFill>
              <a:round/>
              <a:headEnd/>
              <a:tailEnd type="triangle" w="med" len="med"/>
            </a:ln>
          </p:spPr>
          <p:txBody>
            <a:bodyPr/>
            <a:lstStyle/>
            <a:p>
              <a:endParaRPr lang="en-US"/>
            </a:p>
          </p:txBody>
        </p:sp>
        <p:sp>
          <p:nvSpPr>
            <p:cNvPr id="8217" name="Line 25"/>
            <p:cNvSpPr>
              <a:spLocks noChangeShapeType="1"/>
            </p:cNvSpPr>
            <p:nvPr/>
          </p:nvSpPr>
          <p:spPr bwMode="auto">
            <a:xfrm flipH="1">
              <a:off x="6705600" y="3924300"/>
              <a:ext cx="715963" cy="342900"/>
            </a:xfrm>
            <a:prstGeom prst="line">
              <a:avLst/>
            </a:prstGeom>
            <a:noFill/>
            <a:ln w="19050">
              <a:solidFill>
                <a:schemeClr val="tx1"/>
              </a:solidFill>
              <a:round/>
              <a:headEnd/>
              <a:tailEnd type="triangle" w="med" len="med"/>
            </a:ln>
          </p:spPr>
          <p:txBody>
            <a:bodyPr/>
            <a:lstStyle/>
            <a:p>
              <a:endParaRPr lang="en-US"/>
            </a:p>
          </p:txBody>
        </p:sp>
        <p:sp>
          <p:nvSpPr>
            <p:cNvPr id="8218" name="Line 26"/>
            <p:cNvSpPr>
              <a:spLocks noChangeShapeType="1"/>
            </p:cNvSpPr>
            <p:nvPr/>
          </p:nvSpPr>
          <p:spPr bwMode="auto">
            <a:xfrm>
              <a:off x="5943600" y="3962400"/>
              <a:ext cx="0" cy="304800"/>
            </a:xfrm>
            <a:prstGeom prst="line">
              <a:avLst/>
            </a:prstGeom>
            <a:noFill/>
            <a:ln w="19050">
              <a:solidFill>
                <a:schemeClr val="tx1"/>
              </a:solidFill>
              <a:round/>
              <a:headEnd/>
              <a:tailEnd type="triangle" w="med" len="med"/>
            </a:ln>
          </p:spPr>
          <p:txBody>
            <a:bodyPr/>
            <a:lstStyle/>
            <a:p>
              <a:endParaRPr lang="en-US"/>
            </a:p>
          </p:txBody>
        </p:sp>
        <p:sp>
          <p:nvSpPr>
            <p:cNvPr id="8219" name="Line 27"/>
            <p:cNvSpPr>
              <a:spLocks noChangeShapeType="1"/>
            </p:cNvSpPr>
            <p:nvPr/>
          </p:nvSpPr>
          <p:spPr bwMode="auto">
            <a:xfrm flipH="1">
              <a:off x="6858000" y="3962400"/>
              <a:ext cx="1828800" cy="381000"/>
            </a:xfrm>
            <a:prstGeom prst="line">
              <a:avLst/>
            </a:prstGeom>
            <a:noFill/>
            <a:ln w="19050">
              <a:solidFill>
                <a:schemeClr val="tx1"/>
              </a:solidFill>
              <a:prstDash val="dash"/>
              <a:round/>
              <a:headEnd/>
              <a:tailEnd type="triangle" w="med" len="med"/>
            </a:ln>
          </p:spPr>
          <p:txBody>
            <a:bodyPr/>
            <a:lstStyle/>
            <a:p>
              <a:endParaRPr lang="en-US"/>
            </a:p>
          </p:txBody>
        </p:sp>
        <p:sp>
          <p:nvSpPr>
            <p:cNvPr id="8220" name="Text Box 28"/>
            <p:cNvSpPr txBox="1">
              <a:spLocks noChangeArrowheads="1"/>
            </p:cNvSpPr>
            <p:nvPr/>
          </p:nvSpPr>
          <p:spPr bwMode="auto">
            <a:xfrm>
              <a:off x="838200" y="4038600"/>
              <a:ext cx="1752600" cy="1793875"/>
            </a:xfrm>
            <a:prstGeom prst="rect">
              <a:avLst/>
            </a:prstGeom>
            <a:noFill/>
            <a:ln w="25400">
              <a:noFill/>
              <a:miter lim="800000"/>
              <a:headEnd/>
              <a:tailEnd/>
            </a:ln>
          </p:spPr>
          <p:txBody>
            <a:bodyPr>
              <a:spAutoFit/>
            </a:bodyPr>
            <a:lstStyle/>
            <a:p>
              <a:pPr>
                <a:spcBef>
                  <a:spcPct val="15000"/>
                </a:spcBef>
              </a:pPr>
              <a:r>
                <a:rPr lang="en-US" sz="1400" dirty="0"/>
                <a:t>The entire plan is summarized into a brief and concise document that presents the major elements of the plan to executive management.</a:t>
              </a:r>
            </a:p>
          </p:txBody>
        </p:sp>
        <p:sp>
          <p:nvSpPr>
            <p:cNvPr id="8221" name="AutoShape 29"/>
            <p:cNvSpPr>
              <a:spLocks/>
            </p:cNvSpPr>
            <p:nvPr/>
          </p:nvSpPr>
          <p:spPr bwMode="auto">
            <a:xfrm rot="-2086078">
              <a:off x="2598738" y="762000"/>
              <a:ext cx="449262" cy="5867400"/>
            </a:xfrm>
            <a:prstGeom prst="leftBrace">
              <a:avLst>
                <a:gd name="adj1" fmla="val 117722"/>
                <a:gd name="adj2" fmla="val 55935"/>
              </a:avLst>
            </a:prstGeom>
            <a:noFill/>
            <a:ln w="12700">
              <a:solidFill>
                <a:schemeClr val="tx1"/>
              </a:solidFill>
              <a:round/>
              <a:headEnd/>
              <a:tailEnd/>
            </a:ln>
          </p:spPr>
          <p:txBody>
            <a:bodyPr wrap="none" anchor="ctr"/>
            <a:lstStyle/>
            <a:p>
              <a:endParaRPr lang="en-US"/>
            </a:p>
          </p:txBody>
        </p:sp>
        <p:sp>
          <p:nvSpPr>
            <p:cNvPr id="8222" name="AutoShape 30"/>
            <p:cNvSpPr>
              <a:spLocks noChangeArrowheads="1"/>
            </p:cNvSpPr>
            <p:nvPr/>
          </p:nvSpPr>
          <p:spPr bwMode="auto">
            <a:xfrm rot="10800000">
              <a:off x="533400" y="3886200"/>
              <a:ext cx="2209800" cy="2057400"/>
            </a:xfrm>
            <a:prstGeom prst="wedgeRoundRectCallout">
              <a:avLst>
                <a:gd name="adj1" fmla="val 44785"/>
                <a:gd name="adj2" fmla="val 189628"/>
                <a:gd name="adj3" fmla="val 16667"/>
              </a:avLst>
            </a:prstGeom>
            <a:noFill/>
            <a:ln w="28575">
              <a:solidFill>
                <a:schemeClr val="tx1"/>
              </a:solidFill>
              <a:miter lim="800000"/>
              <a:headEnd/>
              <a:tailEnd/>
            </a:ln>
          </p:spPr>
          <p:txBody>
            <a:bodyPr rot="10800000"/>
            <a:lstStyle/>
            <a:p>
              <a:pPr algn="ctr"/>
              <a:endParaRPr lang="en-US"/>
            </a:p>
          </p:txBody>
        </p:sp>
        <p:sp>
          <p:nvSpPr>
            <p:cNvPr id="8223" name="AutoShape 31"/>
            <p:cNvSpPr>
              <a:spLocks noChangeArrowheads="1"/>
            </p:cNvSpPr>
            <p:nvPr/>
          </p:nvSpPr>
          <p:spPr bwMode="auto">
            <a:xfrm>
              <a:off x="6858000" y="5105400"/>
              <a:ext cx="685800" cy="215900"/>
            </a:xfrm>
            <a:prstGeom prst="leftArrow">
              <a:avLst>
                <a:gd name="adj1" fmla="val 33333"/>
                <a:gd name="adj2" fmla="val 79412"/>
              </a:avLst>
            </a:prstGeom>
            <a:solidFill>
              <a:schemeClr val="tx1"/>
            </a:solidFill>
            <a:ln w="9525">
              <a:solidFill>
                <a:schemeClr val="tx1"/>
              </a:solidFill>
              <a:miter lim="800000"/>
              <a:headEnd/>
              <a:tailEnd/>
            </a:ln>
          </p:spPr>
          <p:txBody>
            <a:bodyPr wrap="none" anchor="ctr"/>
            <a:lstStyle/>
            <a:p>
              <a:endParaRPr lang="en-US"/>
            </a:p>
          </p:txBody>
        </p:sp>
      </p:gr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bg>
      <p:bgPr>
        <a:solidFill>
          <a:schemeClr val="bg1">
            <a:alpha val="55000"/>
          </a:schemeClr>
        </a:solidFill>
        <a:effectLst/>
      </p:bgPr>
    </p:bg>
    <p:spTree>
      <p:nvGrpSpPr>
        <p:cNvPr id="1" name=""/>
        <p:cNvGrpSpPr/>
        <p:nvPr/>
      </p:nvGrpSpPr>
      <p:grpSpPr>
        <a:xfrm>
          <a:off x="0" y="0"/>
          <a:ext cx="0" cy="0"/>
          <a:chOff x="0" y="0"/>
          <a:chExt cx="0" cy="0"/>
        </a:xfrm>
      </p:grpSpPr>
      <p:sp>
        <p:nvSpPr>
          <p:cNvPr id="7172" name="Rectangle 2"/>
          <p:cNvSpPr>
            <a:spLocks noChangeArrowheads="1"/>
          </p:cNvSpPr>
          <p:nvPr/>
        </p:nvSpPr>
        <p:spPr bwMode="auto">
          <a:xfrm>
            <a:off x="137652" y="152400"/>
            <a:ext cx="8853948" cy="1219200"/>
          </a:xfrm>
          <a:prstGeom prst="rect">
            <a:avLst/>
          </a:prstGeom>
          <a:solidFill>
            <a:srgbClr val="FFC000">
              <a:alpha val="48000"/>
            </a:srgbClr>
          </a:solidFill>
          <a:ln w="9525">
            <a:noFill/>
            <a:miter lim="800000"/>
            <a:headEnd/>
            <a:tailEnd/>
          </a:ln>
        </p:spPr>
        <p:txBody>
          <a:bodyPr wrap="none" anchor="ctr"/>
          <a:lstStyle/>
          <a:p>
            <a:endParaRPr lang="en-US" dirty="0">
              <a:solidFill>
                <a:srgbClr val="FFFF00"/>
              </a:solidFill>
            </a:endParaRPr>
          </a:p>
        </p:txBody>
      </p:sp>
      <p:sp>
        <p:nvSpPr>
          <p:cNvPr id="7170" name="Slide Number Placeholder 8"/>
          <p:cNvSpPr>
            <a:spLocks noGrp="1"/>
          </p:cNvSpPr>
          <p:nvPr>
            <p:ph type="sldNum" sz="quarter" idx="4294967295"/>
          </p:nvPr>
        </p:nvSpPr>
        <p:spPr bwMode="auto">
          <a:xfrm>
            <a:off x="7239000" y="6400800"/>
            <a:ext cx="1905000" cy="304800"/>
          </a:xfrm>
          <a:prstGeom prst="rect">
            <a:avLst/>
          </a:prstGeom>
          <a:noFill/>
          <a:ln>
            <a:miter lim="800000"/>
            <a:headEnd/>
            <a:tailEnd/>
          </a:ln>
        </p:spPr>
        <p:txBody>
          <a:bodyPr/>
          <a:lstStyle/>
          <a:p>
            <a:pPr algn="r"/>
            <a:r>
              <a:rPr lang="en-US" sz="1400" dirty="0">
                <a:solidFill>
                  <a:schemeClr val="accent2"/>
                </a:solidFill>
              </a:rPr>
              <a:t>1-</a:t>
            </a:r>
            <a:fld id="{4AE93DDA-902E-43F8-9734-D715153044C0}" type="slidenum">
              <a:rPr lang="en-US" sz="1400">
                <a:solidFill>
                  <a:schemeClr val="accent2"/>
                </a:solidFill>
              </a:rPr>
              <a:pPr algn="r"/>
              <a:t>2</a:t>
            </a:fld>
            <a:endParaRPr lang="en-US" sz="1400" dirty="0">
              <a:solidFill>
                <a:schemeClr val="accent2"/>
              </a:solidFill>
            </a:endParaRPr>
          </a:p>
        </p:txBody>
      </p:sp>
      <p:sp>
        <p:nvSpPr>
          <p:cNvPr id="7171" name="Rectangle 3"/>
          <p:cNvSpPr txBox="1">
            <a:spLocks noChangeArrowheads="1"/>
          </p:cNvSpPr>
          <p:nvPr/>
        </p:nvSpPr>
        <p:spPr bwMode="auto">
          <a:xfrm>
            <a:off x="609600" y="2362200"/>
            <a:ext cx="7924800" cy="3657600"/>
          </a:xfrm>
          <a:prstGeom prst="rect">
            <a:avLst/>
          </a:prstGeom>
          <a:noFill/>
          <a:ln w="9525">
            <a:noFill/>
            <a:miter lim="800000"/>
            <a:headEnd/>
            <a:tailEnd/>
          </a:ln>
        </p:spPr>
        <p:txBody>
          <a:bodyPr/>
          <a:lstStyle/>
          <a:p>
            <a:pPr marL="342900" indent="-342900" eaLnBrk="0" hangingPunct="0">
              <a:lnSpc>
                <a:spcPct val="80000"/>
              </a:lnSpc>
              <a:spcBef>
                <a:spcPct val="10000"/>
              </a:spcBef>
              <a:buClr>
                <a:schemeClr val="accent2"/>
              </a:buClr>
              <a:buFontTx/>
              <a:buChar char="•"/>
              <a:tabLst>
                <a:tab pos="0" algn="l"/>
              </a:tabLst>
            </a:pPr>
            <a:r>
              <a:rPr lang="en-US" sz="2800" b="1" dirty="0">
                <a:solidFill>
                  <a:schemeClr val="accent2"/>
                </a:solidFill>
              </a:rPr>
              <a:t>Highly competitive global marketplace.</a:t>
            </a:r>
          </a:p>
          <a:p>
            <a:pPr marL="342900" indent="-342900" eaLnBrk="0" hangingPunct="0">
              <a:lnSpc>
                <a:spcPct val="80000"/>
              </a:lnSpc>
              <a:spcBef>
                <a:spcPct val="10000"/>
              </a:spcBef>
              <a:buClr>
                <a:schemeClr val="accent2"/>
              </a:buClr>
              <a:buFontTx/>
              <a:buChar char="•"/>
              <a:tabLst>
                <a:tab pos="0" algn="l"/>
              </a:tabLst>
            </a:pPr>
            <a:r>
              <a:rPr lang="en-US" sz="2800" b="1" dirty="0">
                <a:solidFill>
                  <a:schemeClr val="accent2"/>
                </a:solidFill>
              </a:rPr>
              <a:t>Greater variety of media </a:t>
            </a:r>
            <a:r>
              <a:rPr lang="en-US" sz="2800" b="1" dirty="0" smtClean="0">
                <a:solidFill>
                  <a:schemeClr val="accent2"/>
                </a:solidFill>
              </a:rPr>
              <a:t>available</a:t>
            </a:r>
            <a:endParaRPr lang="en-US" sz="2800" b="1" dirty="0">
              <a:solidFill>
                <a:schemeClr val="accent2"/>
              </a:solidFill>
            </a:endParaRPr>
          </a:p>
          <a:p>
            <a:pPr marL="342900" indent="-342900" eaLnBrk="0" hangingPunct="0">
              <a:lnSpc>
                <a:spcPct val="80000"/>
              </a:lnSpc>
              <a:spcBef>
                <a:spcPct val="10000"/>
              </a:spcBef>
              <a:buClr>
                <a:schemeClr val="accent2"/>
              </a:buClr>
              <a:buFontTx/>
              <a:buChar char="•"/>
              <a:tabLst>
                <a:tab pos="0" algn="l"/>
              </a:tabLst>
            </a:pPr>
            <a:r>
              <a:rPr lang="en-US" sz="2800" b="1" dirty="0" smtClean="0">
                <a:solidFill>
                  <a:schemeClr val="accent2"/>
                </a:solidFill>
              </a:rPr>
              <a:t>Emerging </a:t>
            </a:r>
            <a:r>
              <a:rPr lang="en-US" sz="2800" b="1" dirty="0">
                <a:solidFill>
                  <a:schemeClr val="accent2"/>
                </a:solidFill>
              </a:rPr>
              <a:t>trends.</a:t>
            </a:r>
          </a:p>
          <a:p>
            <a:pPr marL="742950" lvl="1" indent="-285750" eaLnBrk="0" hangingPunct="0">
              <a:lnSpc>
                <a:spcPct val="80000"/>
              </a:lnSpc>
              <a:spcBef>
                <a:spcPct val="10000"/>
              </a:spcBef>
              <a:buClr>
                <a:schemeClr val="accent2"/>
              </a:buClr>
              <a:buFontTx/>
              <a:buChar char="•"/>
              <a:tabLst>
                <a:tab pos="0" algn="l"/>
              </a:tabLst>
            </a:pPr>
            <a:r>
              <a:rPr lang="en-US" sz="2800" b="1" dirty="0">
                <a:solidFill>
                  <a:schemeClr val="accent2"/>
                </a:solidFill>
              </a:rPr>
              <a:t>Accountability.</a:t>
            </a:r>
          </a:p>
          <a:p>
            <a:pPr marL="742950" lvl="1" indent="-285750" eaLnBrk="0" hangingPunct="0">
              <a:lnSpc>
                <a:spcPct val="80000"/>
              </a:lnSpc>
              <a:spcBef>
                <a:spcPct val="10000"/>
              </a:spcBef>
              <a:buClr>
                <a:schemeClr val="accent2"/>
              </a:buClr>
              <a:buFontTx/>
              <a:buChar char="•"/>
              <a:tabLst>
                <a:tab pos="0" algn="l"/>
              </a:tabLst>
            </a:pPr>
            <a:r>
              <a:rPr lang="en-US" sz="2800" b="1" dirty="0">
                <a:solidFill>
                  <a:schemeClr val="accent2"/>
                </a:solidFill>
              </a:rPr>
              <a:t>Change in roles of account executives, </a:t>
            </a:r>
            <a:r>
              <a:rPr lang="en-US" sz="2800" b="1" dirty="0" err="1">
                <a:solidFill>
                  <a:schemeClr val="accent2"/>
                </a:solidFill>
              </a:rPr>
              <a:t>creatives</a:t>
            </a:r>
            <a:r>
              <a:rPr lang="en-US" sz="2800" b="1" dirty="0">
                <a:solidFill>
                  <a:schemeClr val="accent2"/>
                </a:solidFill>
              </a:rPr>
              <a:t> and brand managers.</a:t>
            </a:r>
          </a:p>
          <a:p>
            <a:pPr marL="742950" lvl="1" indent="-285750" eaLnBrk="0" hangingPunct="0">
              <a:lnSpc>
                <a:spcPct val="80000"/>
              </a:lnSpc>
              <a:spcBef>
                <a:spcPct val="10000"/>
              </a:spcBef>
              <a:buClr>
                <a:schemeClr val="accent2"/>
              </a:buClr>
              <a:buFontTx/>
              <a:buChar char="•"/>
              <a:tabLst>
                <a:tab pos="0" algn="l"/>
              </a:tabLst>
            </a:pPr>
            <a:r>
              <a:rPr lang="en-US" sz="2800" b="1" dirty="0">
                <a:solidFill>
                  <a:schemeClr val="accent2"/>
                </a:solidFill>
              </a:rPr>
              <a:t>Development of alternative media.</a:t>
            </a:r>
          </a:p>
        </p:txBody>
      </p:sp>
      <p:sp>
        <p:nvSpPr>
          <p:cNvPr id="8" name="Rectangle 4"/>
          <p:cNvSpPr>
            <a:spLocks noGrp="1" noChangeArrowheads="1"/>
          </p:cNvSpPr>
          <p:nvPr>
            <p:ph type="title"/>
          </p:nvPr>
        </p:nvSpPr>
        <p:spPr>
          <a:xfrm>
            <a:off x="685800" y="228600"/>
            <a:ext cx="7772400" cy="1143000"/>
          </a:xfrm>
          <a:ln>
            <a:noFill/>
          </a:ln>
        </p:spPr>
        <p:txBody>
          <a:bodyPr/>
          <a:lstStyle/>
          <a:p>
            <a:pPr eaLnBrk="1" hangingPunct="1">
              <a:defRPr/>
            </a:pPr>
            <a:r>
              <a:rPr lang="en-US" sz="4000" dirty="0" smtClean="0">
                <a:solidFill>
                  <a:schemeClr val="accent2"/>
                </a:solidFill>
              </a:rPr>
              <a:t>Chapter Overview</a:t>
            </a:r>
            <a:endParaRPr lang="en-US" sz="4000" dirty="0" smtClean="0">
              <a:solidFill>
                <a:schemeClr val="accent2"/>
              </a:solidFill>
              <a:effectLst>
                <a:outerShdw blurRad="38100" dist="38100" dir="2700000" algn="tl">
                  <a:srgbClr val="C0C0C0"/>
                </a:outerShdw>
              </a:effectLst>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1"/>
          <p:cNvSpPr>
            <a:spLocks noChangeArrowheads="1"/>
          </p:cNvSpPr>
          <p:nvPr/>
        </p:nvSpPr>
        <p:spPr bwMode="auto">
          <a:xfrm>
            <a:off x="152400" y="228600"/>
            <a:ext cx="8839200" cy="1524000"/>
          </a:xfrm>
          <a:prstGeom prst="rect">
            <a:avLst/>
          </a:prstGeom>
          <a:solidFill>
            <a:srgbClr val="FFC000">
              <a:alpha val="50000"/>
            </a:srgbClr>
          </a:solidFill>
          <a:ln w="9525">
            <a:noFill/>
            <a:miter lim="800000"/>
            <a:headEnd/>
            <a:tailEnd/>
          </a:ln>
        </p:spPr>
        <p:txBody>
          <a:bodyPr wrap="none" anchor="ctr"/>
          <a:lstStyle/>
          <a:p>
            <a:endParaRPr lang="en-US"/>
          </a:p>
        </p:txBody>
      </p:sp>
      <p:sp>
        <p:nvSpPr>
          <p:cNvPr id="11268" name="Rectangle 3"/>
          <p:cNvSpPr>
            <a:spLocks noGrp="1" noChangeArrowheads="1"/>
          </p:cNvSpPr>
          <p:nvPr>
            <p:ph type="body" idx="1"/>
          </p:nvPr>
        </p:nvSpPr>
        <p:spPr>
          <a:xfrm>
            <a:off x="533400" y="533400"/>
            <a:ext cx="8077200" cy="5867400"/>
          </a:xfrm>
        </p:spPr>
        <p:txBody>
          <a:bodyPr/>
          <a:lstStyle/>
          <a:p>
            <a:pPr algn="ctr">
              <a:lnSpc>
                <a:spcPct val="90000"/>
              </a:lnSpc>
              <a:buFont typeface="Monotype Sorts" charset="2"/>
              <a:buNone/>
            </a:pPr>
            <a:r>
              <a:rPr lang="en-US" dirty="0" smtClean="0">
                <a:solidFill>
                  <a:srgbClr val="FF3300"/>
                </a:solidFill>
                <a:latin typeface="Arial" pitchFamily="34" charset="0"/>
              </a:rPr>
              <a:t>   </a:t>
            </a:r>
            <a:r>
              <a:rPr lang="en-US" sz="3600" b="1" dirty="0" smtClean="0">
                <a:solidFill>
                  <a:schemeClr val="accent2"/>
                </a:solidFill>
                <a:latin typeface="+mj-lt"/>
              </a:rPr>
              <a:t>Integrated Marketing Communications </a:t>
            </a:r>
            <a:endParaRPr lang="en-US" sz="3600" dirty="0" smtClean="0">
              <a:solidFill>
                <a:schemeClr val="accent2"/>
              </a:solidFill>
              <a:latin typeface="+mj-lt"/>
            </a:endParaRPr>
          </a:p>
          <a:p>
            <a:pPr>
              <a:lnSpc>
                <a:spcPct val="90000"/>
              </a:lnSpc>
              <a:buFont typeface="Monotype Sorts" charset="2"/>
              <a:buNone/>
            </a:pPr>
            <a:endParaRPr lang="en-US" sz="2800" dirty="0" smtClean="0">
              <a:solidFill>
                <a:srgbClr val="000000"/>
              </a:solidFill>
              <a:latin typeface="Arial" pitchFamily="34" charset="0"/>
            </a:endParaRPr>
          </a:p>
          <a:p>
            <a:pPr>
              <a:lnSpc>
                <a:spcPct val="90000"/>
              </a:lnSpc>
              <a:buClr>
                <a:schemeClr val="accent2"/>
              </a:buClr>
              <a:buFont typeface="Monotype Sorts" charset="2"/>
              <a:buNone/>
            </a:pPr>
            <a:r>
              <a:rPr lang="en-US" sz="2800" b="1" dirty="0" smtClean="0">
                <a:solidFill>
                  <a:schemeClr val="accent2"/>
                </a:solidFill>
              </a:rPr>
              <a:t>Coordination and integration of </a:t>
            </a:r>
          </a:p>
          <a:p>
            <a:pPr>
              <a:lnSpc>
                <a:spcPct val="90000"/>
              </a:lnSpc>
              <a:buClr>
                <a:schemeClr val="accent2"/>
              </a:buClr>
            </a:pPr>
            <a:r>
              <a:rPr lang="en-US" sz="2800" dirty="0" smtClean="0">
                <a:solidFill>
                  <a:schemeClr val="accent2"/>
                </a:solidFill>
              </a:rPr>
              <a:t>all marketing communication tools</a:t>
            </a:r>
          </a:p>
          <a:p>
            <a:pPr>
              <a:lnSpc>
                <a:spcPct val="90000"/>
              </a:lnSpc>
              <a:buClr>
                <a:schemeClr val="accent2"/>
              </a:buClr>
            </a:pPr>
            <a:r>
              <a:rPr lang="en-US" sz="2800" dirty="0" smtClean="0">
                <a:solidFill>
                  <a:schemeClr val="accent2"/>
                </a:solidFill>
              </a:rPr>
              <a:t>All parts of the company</a:t>
            </a:r>
          </a:p>
          <a:p>
            <a:pPr>
              <a:lnSpc>
                <a:spcPct val="90000"/>
              </a:lnSpc>
              <a:buClr>
                <a:schemeClr val="accent2"/>
              </a:buClr>
            </a:pPr>
            <a:r>
              <a:rPr lang="en-US" sz="2800" dirty="0" smtClean="0">
                <a:solidFill>
                  <a:schemeClr val="accent2"/>
                </a:solidFill>
              </a:rPr>
              <a:t>Maximizes impact at a minimal cost. </a:t>
            </a:r>
          </a:p>
          <a:p>
            <a:pPr>
              <a:lnSpc>
                <a:spcPct val="90000"/>
              </a:lnSpc>
              <a:buClr>
                <a:schemeClr val="accent2"/>
              </a:buClr>
              <a:buNone/>
            </a:pPr>
            <a:r>
              <a:rPr lang="en-US" sz="2800" b="1" dirty="0" smtClean="0">
                <a:solidFill>
                  <a:schemeClr val="accent2"/>
                </a:solidFill>
              </a:rPr>
              <a:t>Includes all</a:t>
            </a:r>
          </a:p>
          <a:p>
            <a:pPr>
              <a:lnSpc>
                <a:spcPct val="90000"/>
              </a:lnSpc>
              <a:buClr>
                <a:schemeClr val="accent2"/>
              </a:buClr>
            </a:pPr>
            <a:r>
              <a:rPr lang="en-US" sz="2800" dirty="0" smtClean="0">
                <a:solidFill>
                  <a:schemeClr val="accent2"/>
                </a:solidFill>
              </a:rPr>
              <a:t>business-to-business</a:t>
            </a:r>
          </a:p>
          <a:p>
            <a:pPr>
              <a:lnSpc>
                <a:spcPct val="90000"/>
              </a:lnSpc>
              <a:buClr>
                <a:schemeClr val="accent2"/>
              </a:buClr>
            </a:pPr>
            <a:r>
              <a:rPr lang="en-US" sz="2800" dirty="0" smtClean="0">
                <a:solidFill>
                  <a:schemeClr val="accent2"/>
                </a:solidFill>
              </a:rPr>
              <a:t>Channel</a:t>
            </a:r>
          </a:p>
          <a:p>
            <a:pPr>
              <a:lnSpc>
                <a:spcPct val="90000"/>
              </a:lnSpc>
              <a:buClr>
                <a:schemeClr val="accent2"/>
              </a:buClr>
            </a:pPr>
            <a:r>
              <a:rPr lang="en-US" sz="2800" dirty="0" smtClean="0">
                <a:solidFill>
                  <a:schemeClr val="accent2"/>
                </a:solidFill>
              </a:rPr>
              <a:t>customer, </a:t>
            </a:r>
          </a:p>
          <a:p>
            <a:pPr>
              <a:lnSpc>
                <a:spcPct val="90000"/>
              </a:lnSpc>
              <a:buClr>
                <a:schemeClr val="accent2"/>
              </a:buClr>
            </a:pPr>
            <a:r>
              <a:rPr lang="en-US" sz="2800" dirty="0" smtClean="0">
                <a:solidFill>
                  <a:schemeClr val="accent2"/>
                </a:solidFill>
              </a:rPr>
              <a:t>External and internal communications.</a:t>
            </a: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3"/>
          <p:cNvSpPr>
            <a:spLocks noGrp="1" noChangeArrowheads="1"/>
          </p:cNvSpPr>
          <p:nvPr>
            <p:ph type="body" idx="4294967295"/>
          </p:nvPr>
        </p:nvSpPr>
        <p:spPr>
          <a:xfrm>
            <a:off x="762000" y="2438400"/>
            <a:ext cx="5029200" cy="2971800"/>
          </a:xfrm>
        </p:spPr>
        <p:txBody>
          <a:bodyPr/>
          <a:lstStyle/>
          <a:p>
            <a:pPr marL="0" indent="0" eaLnBrk="1" hangingPunct="1">
              <a:buClr>
                <a:schemeClr val="accent2"/>
              </a:buClr>
            </a:pPr>
            <a:r>
              <a:rPr lang="en-US" dirty="0" smtClean="0">
                <a:solidFill>
                  <a:schemeClr val="accent2"/>
                </a:solidFill>
              </a:rPr>
              <a:t> Sender</a:t>
            </a:r>
          </a:p>
          <a:p>
            <a:pPr marL="0" indent="0" eaLnBrk="1" hangingPunct="1">
              <a:buClr>
                <a:schemeClr val="accent2"/>
              </a:buClr>
            </a:pPr>
            <a:r>
              <a:rPr lang="en-US" dirty="0" smtClean="0">
                <a:solidFill>
                  <a:schemeClr val="accent2"/>
                </a:solidFill>
              </a:rPr>
              <a:t> Encoding</a:t>
            </a:r>
          </a:p>
          <a:p>
            <a:pPr marL="0" indent="0" eaLnBrk="1" hangingPunct="1">
              <a:buClr>
                <a:schemeClr val="accent2"/>
              </a:buClr>
            </a:pPr>
            <a:r>
              <a:rPr lang="en-US" dirty="0" smtClean="0">
                <a:solidFill>
                  <a:schemeClr val="accent2"/>
                </a:solidFill>
              </a:rPr>
              <a:t> Transmission device</a:t>
            </a:r>
          </a:p>
          <a:p>
            <a:pPr marL="0" indent="0" eaLnBrk="1" hangingPunct="1">
              <a:buClr>
                <a:schemeClr val="accent2"/>
              </a:buClr>
            </a:pPr>
            <a:r>
              <a:rPr lang="en-US" dirty="0" smtClean="0">
                <a:solidFill>
                  <a:schemeClr val="accent2"/>
                </a:solidFill>
              </a:rPr>
              <a:t> Decoding</a:t>
            </a:r>
          </a:p>
          <a:p>
            <a:pPr marL="0" indent="0" eaLnBrk="1" hangingPunct="1">
              <a:buClr>
                <a:schemeClr val="accent2"/>
              </a:buClr>
            </a:pPr>
            <a:r>
              <a:rPr lang="en-US" dirty="0" smtClean="0">
                <a:solidFill>
                  <a:schemeClr val="accent2"/>
                </a:solidFill>
              </a:rPr>
              <a:t> Receiver</a:t>
            </a:r>
          </a:p>
        </p:txBody>
      </p:sp>
      <p:sp>
        <p:nvSpPr>
          <p:cNvPr id="8195" name="Line 4"/>
          <p:cNvSpPr>
            <a:spLocks noChangeShapeType="1"/>
          </p:cNvSpPr>
          <p:nvPr/>
        </p:nvSpPr>
        <p:spPr bwMode="auto">
          <a:xfrm>
            <a:off x="5486400" y="1905000"/>
            <a:ext cx="0" cy="3733800"/>
          </a:xfrm>
          <a:prstGeom prst="line">
            <a:avLst/>
          </a:prstGeom>
          <a:noFill/>
          <a:ln w="38100">
            <a:solidFill>
              <a:srgbClr val="008000"/>
            </a:solidFill>
            <a:round/>
            <a:headEnd/>
            <a:tailEnd/>
          </a:ln>
        </p:spPr>
        <p:txBody>
          <a:bodyPr/>
          <a:lstStyle/>
          <a:p>
            <a:endParaRPr lang="en-US"/>
          </a:p>
        </p:txBody>
      </p:sp>
      <p:sp>
        <p:nvSpPr>
          <p:cNvPr id="8196" name="Text Box 5"/>
          <p:cNvSpPr txBox="1">
            <a:spLocks noChangeArrowheads="1"/>
          </p:cNvSpPr>
          <p:nvPr/>
        </p:nvSpPr>
        <p:spPr bwMode="auto">
          <a:xfrm>
            <a:off x="5791200" y="2667000"/>
            <a:ext cx="1179513" cy="519113"/>
          </a:xfrm>
          <a:prstGeom prst="rect">
            <a:avLst/>
          </a:prstGeom>
          <a:noFill/>
          <a:ln w="9525">
            <a:noFill/>
            <a:miter lim="800000"/>
            <a:headEnd/>
            <a:tailEnd/>
          </a:ln>
        </p:spPr>
        <p:txBody>
          <a:bodyPr wrap="none">
            <a:spAutoFit/>
          </a:bodyPr>
          <a:lstStyle/>
          <a:p>
            <a:r>
              <a:rPr lang="en-US" sz="2800" b="1" dirty="0">
                <a:solidFill>
                  <a:srgbClr val="00B050"/>
                </a:solidFill>
              </a:rPr>
              <a:t>Noise</a:t>
            </a:r>
          </a:p>
        </p:txBody>
      </p:sp>
      <p:sp>
        <p:nvSpPr>
          <p:cNvPr id="8197" name="Text Box 6"/>
          <p:cNvSpPr txBox="1">
            <a:spLocks noChangeArrowheads="1"/>
          </p:cNvSpPr>
          <p:nvPr/>
        </p:nvSpPr>
        <p:spPr bwMode="auto">
          <a:xfrm>
            <a:off x="6477000" y="3429000"/>
            <a:ext cx="1417638" cy="519113"/>
          </a:xfrm>
          <a:prstGeom prst="rect">
            <a:avLst/>
          </a:prstGeom>
          <a:noFill/>
          <a:ln w="9525">
            <a:noFill/>
            <a:miter lim="800000"/>
            <a:headEnd/>
            <a:tailEnd/>
          </a:ln>
        </p:spPr>
        <p:txBody>
          <a:bodyPr wrap="none">
            <a:spAutoFit/>
          </a:bodyPr>
          <a:lstStyle/>
          <a:p>
            <a:r>
              <a:rPr lang="en-US" sz="2800" b="1" dirty="0">
                <a:solidFill>
                  <a:srgbClr val="00B050"/>
                </a:solidFill>
              </a:rPr>
              <a:t>Clutter</a:t>
            </a:r>
          </a:p>
        </p:txBody>
      </p:sp>
      <p:sp>
        <p:nvSpPr>
          <p:cNvPr id="8198" name="Rectangle 11"/>
          <p:cNvSpPr>
            <a:spLocks noChangeArrowheads="1"/>
          </p:cNvSpPr>
          <p:nvPr/>
        </p:nvSpPr>
        <p:spPr bwMode="auto">
          <a:xfrm>
            <a:off x="181428" y="214086"/>
            <a:ext cx="8810172" cy="1309914"/>
          </a:xfrm>
          <a:prstGeom prst="rect">
            <a:avLst/>
          </a:prstGeom>
          <a:solidFill>
            <a:srgbClr val="FFC000">
              <a:alpha val="50000"/>
            </a:srgbClr>
          </a:solidFill>
          <a:ln w="9525">
            <a:noFill/>
            <a:miter lim="800000"/>
            <a:headEnd/>
            <a:tailEnd/>
          </a:ln>
        </p:spPr>
        <p:txBody>
          <a:bodyPr wrap="none" anchor="ctr"/>
          <a:lstStyle/>
          <a:p>
            <a:endParaRPr lang="en-US"/>
          </a:p>
        </p:txBody>
      </p:sp>
      <p:sp>
        <p:nvSpPr>
          <p:cNvPr id="458764" name="Rectangle 12"/>
          <p:cNvSpPr>
            <a:spLocks noChangeArrowheads="1"/>
          </p:cNvSpPr>
          <p:nvPr/>
        </p:nvSpPr>
        <p:spPr bwMode="auto">
          <a:xfrm>
            <a:off x="0" y="304800"/>
            <a:ext cx="9144000" cy="1143000"/>
          </a:xfrm>
          <a:prstGeom prst="rect">
            <a:avLst/>
          </a:prstGeom>
          <a:noFill/>
          <a:ln w="9525">
            <a:noFill/>
            <a:miter lim="800000"/>
            <a:headEnd/>
            <a:tailEnd/>
          </a:ln>
          <a:effectLst/>
        </p:spPr>
        <p:txBody>
          <a:bodyPr anchor="ctr"/>
          <a:lstStyle/>
          <a:p>
            <a:pPr algn="ctr">
              <a:defRPr/>
            </a:pPr>
            <a:r>
              <a:rPr lang="en-US" sz="4800" b="1" dirty="0">
                <a:solidFill>
                  <a:schemeClr val="accent2"/>
                </a:solidFill>
              </a:rPr>
              <a:t>Communication Process</a:t>
            </a:r>
            <a:endParaRPr lang="en-US" sz="4000" b="1" dirty="0">
              <a:solidFill>
                <a:schemeClr val="accent2"/>
              </a:solidFill>
              <a:effectLst>
                <a:outerShdw blurRad="38100" dist="38100" dir="2700000" algn="tl">
                  <a:srgbClr val="C0C0C0"/>
                </a:outerShdw>
              </a:effectLst>
            </a:endParaRPr>
          </a:p>
        </p:txBody>
      </p:sp>
      <p:sp>
        <p:nvSpPr>
          <p:cNvPr id="8200" name="Slide Number Placeholder 12"/>
          <p:cNvSpPr>
            <a:spLocks noGrp="1"/>
          </p:cNvSpPr>
          <p:nvPr>
            <p:ph type="sldNum" sz="quarter" idx="4294967295"/>
          </p:nvPr>
        </p:nvSpPr>
        <p:spPr bwMode="auto">
          <a:xfrm>
            <a:off x="6934200" y="6400800"/>
            <a:ext cx="1905000" cy="304800"/>
          </a:xfrm>
          <a:prstGeom prst="rect">
            <a:avLst/>
          </a:prstGeom>
          <a:noFill/>
          <a:ln>
            <a:miter lim="800000"/>
            <a:headEnd/>
            <a:tailEnd/>
          </a:ln>
        </p:spPr>
        <p:txBody>
          <a:bodyPr/>
          <a:lstStyle/>
          <a:p>
            <a:pPr algn="r"/>
            <a:r>
              <a:rPr lang="en-US" sz="1400">
                <a:solidFill>
                  <a:schemeClr val="accent2"/>
                </a:solidFill>
              </a:rPr>
              <a:t>1-</a:t>
            </a:r>
            <a:fld id="{0443489F-7E68-4C19-A1A2-8E289163A2C5}" type="slidenum">
              <a:rPr lang="en-US" sz="1400">
                <a:solidFill>
                  <a:schemeClr val="accent2"/>
                </a:solidFill>
              </a:rPr>
              <a:pPr algn="r"/>
              <a:t>4</a:t>
            </a:fld>
            <a:endParaRPr lang="en-US" sz="1400">
              <a:solidFill>
                <a:schemeClr val="accent2"/>
              </a:solidFill>
            </a:endParaRPr>
          </a:p>
        </p:txBody>
      </p:sp>
      <p:sp>
        <p:nvSpPr>
          <p:cNvPr id="8201" name="Text Box 5"/>
          <p:cNvSpPr txBox="1">
            <a:spLocks noChangeArrowheads="1"/>
          </p:cNvSpPr>
          <p:nvPr/>
        </p:nvSpPr>
        <p:spPr bwMode="auto">
          <a:xfrm>
            <a:off x="7162800" y="4191000"/>
            <a:ext cx="1398588" cy="519113"/>
          </a:xfrm>
          <a:prstGeom prst="rect">
            <a:avLst/>
          </a:prstGeom>
          <a:noFill/>
          <a:ln w="9525">
            <a:noFill/>
            <a:miter lim="800000"/>
            <a:headEnd/>
            <a:tailEnd/>
          </a:ln>
        </p:spPr>
        <p:txBody>
          <a:bodyPr wrap="none">
            <a:spAutoFit/>
          </a:bodyPr>
          <a:lstStyle/>
          <a:p>
            <a:r>
              <a:rPr lang="en-US" sz="2800" b="1" dirty="0">
                <a:solidFill>
                  <a:srgbClr val="00B050"/>
                </a:solidFill>
              </a:rPr>
              <a:t>Jargon</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C000">
            <a:alpha val="50000"/>
          </a:srgbClr>
        </a:solidFill>
        <a:effectLst/>
      </p:bgPr>
    </p:bg>
    <p:spTree>
      <p:nvGrpSpPr>
        <p:cNvPr id="1" name=""/>
        <p:cNvGrpSpPr/>
        <p:nvPr/>
      </p:nvGrpSpPr>
      <p:grpSpPr>
        <a:xfrm>
          <a:off x="0" y="0"/>
          <a:ext cx="0" cy="0"/>
          <a:chOff x="0" y="0"/>
          <a:chExt cx="0" cy="0"/>
        </a:xfrm>
      </p:grpSpPr>
      <p:sp>
        <p:nvSpPr>
          <p:cNvPr id="14338" name="Text Box 2"/>
          <p:cNvSpPr txBox="1">
            <a:spLocks noChangeArrowheads="1"/>
          </p:cNvSpPr>
          <p:nvPr/>
        </p:nvSpPr>
        <p:spPr bwMode="auto">
          <a:xfrm>
            <a:off x="152400" y="181428"/>
            <a:ext cx="8839200" cy="1143000"/>
          </a:xfrm>
          <a:prstGeom prst="rect">
            <a:avLst/>
          </a:prstGeom>
          <a:solidFill>
            <a:srgbClr val="FFC000">
              <a:alpha val="50000"/>
            </a:srgbClr>
          </a:solidFill>
          <a:ln w="9525">
            <a:noFill/>
            <a:miter lim="800000"/>
            <a:headEnd/>
            <a:tailEnd/>
          </a:ln>
        </p:spPr>
        <p:txBody>
          <a:bodyPr wrap="square">
            <a:noAutofit/>
          </a:bodyPr>
          <a:lstStyle/>
          <a:p>
            <a:pPr algn="ctr">
              <a:spcBef>
                <a:spcPct val="50000"/>
              </a:spcBef>
            </a:pPr>
            <a:r>
              <a:rPr lang="en-US" sz="2000" b="1" u="sng" dirty="0">
                <a:solidFill>
                  <a:schemeClr val="accent2"/>
                </a:solidFill>
                <a:latin typeface="+mn-lt"/>
              </a:rPr>
              <a:t> </a:t>
            </a:r>
          </a:p>
        </p:txBody>
      </p:sp>
      <p:sp>
        <p:nvSpPr>
          <p:cNvPr id="14342" name="Text Box 6"/>
          <p:cNvSpPr txBox="1">
            <a:spLocks noChangeArrowheads="1"/>
          </p:cNvSpPr>
          <p:nvPr/>
        </p:nvSpPr>
        <p:spPr bwMode="auto">
          <a:xfrm>
            <a:off x="7848600" y="1706562"/>
            <a:ext cx="914400" cy="274638"/>
          </a:xfrm>
          <a:prstGeom prst="rect">
            <a:avLst/>
          </a:prstGeom>
          <a:solidFill>
            <a:srgbClr val="CCFFFF">
              <a:alpha val="50195"/>
            </a:srgbClr>
          </a:solidFill>
          <a:ln w="9525">
            <a:noFill/>
            <a:miter lim="800000"/>
            <a:headEnd/>
            <a:tailEnd/>
          </a:ln>
        </p:spPr>
        <p:txBody>
          <a:bodyPr>
            <a:spAutoFit/>
          </a:bodyPr>
          <a:lstStyle/>
          <a:p>
            <a:pPr algn="ctr">
              <a:spcBef>
                <a:spcPct val="50000"/>
              </a:spcBef>
            </a:pPr>
            <a:r>
              <a:rPr lang="en-US" sz="1200" b="1" dirty="0">
                <a:latin typeface="Arial" charset="0"/>
              </a:rPr>
              <a:t>Outcome</a:t>
            </a:r>
          </a:p>
        </p:txBody>
      </p:sp>
      <p:sp>
        <p:nvSpPr>
          <p:cNvPr id="14355" name="Text Box 19"/>
          <p:cNvSpPr txBox="1">
            <a:spLocks noChangeArrowheads="1"/>
          </p:cNvSpPr>
          <p:nvPr/>
        </p:nvSpPr>
        <p:spPr bwMode="auto">
          <a:xfrm>
            <a:off x="4800600" y="5200471"/>
            <a:ext cx="3352800" cy="1200329"/>
          </a:xfrm>
          <a:prstGeom prst="rect">
            <a:avLst/>
          </a:prstGeom>
          <a:noFill/>
          <a:ln w="9525">
            <a:noFill/>
            <a:miter lim="800000"/>
            <a:headEnd/>
            <a:tailEnd/>
          </a:ln>
        </p:spPr>
        <p:txBody>
          <a:bodyPr wrap="square">
            <a:spAutoFit/>
          </a:bodyPr>
          <a:lstStyle/>
          <a:p>
            <a:pPr>
              <a:spcBef>
                <a:spcPct val="50000"/>
              </a:spcBef>
            </a:pPr>
            <a:r>
              <a:rPr lang="en-US" sz="1800" b="1" dirty="0">
                <a:latin typeface="+mn-lt"/>
              </a:rPr>
              <a:t>The message can suffer distortion </a:t>
            </a:r>
            <a:r>
              <a:rPr lang="en-US" sz="1800" b="1" dirty="0" smtClean="0">
                <a:latin typeface="+mn-lt"/>
              </a:rPr>
              <a:t>from jargon, timing, language, beliefs, competition, etc.</a:t>
            </a:r>
            <a:endParaRPr lang="en-US" sz="1800" b="1" dirty="0">
              <a:latin typeface="+mn-lt"/>
            </a:endParaRPr>
          </a:p>
        </p:txBody>
      </p:sp>
      <p:sp>
        <p:nvSpPr>
          <p:cNvPr id="14375" name="Text Box 52"/>
          <p:cNvSpPr txBox="1">
            <a:spLocks noChangeArrowheads="1"/>
          </p:cNvSpPr>
          <p:nvPr/>
        </p:nvSpPr>
        <p:spPr bwMode="auto">
          <a:xfrm>
            <a:off x="914400" y="4800600"/>
            <a:ext cx="2743200" cy="1200329"/>
          </a:xfrm>
          <a:prstGeom prst="rect">
            <a:avLst/>
          </a:prstGeom>
          <a:noFill/>
          <a:ln w="9525">
            <a:noFill/>
            <a:miter lim="800000"/>
            <a:headEnd/>
            <a:tailEnd/>
          </a:ln>
        </p:spPr>
        <p:txBody>
          <a:bodyPr wrap="square">
            <a:spAutoFit/>
          </a:bodyPr>
          <a:lstStyle/>
          <a:p>
            <a:pPr>
              <a:spcBef>
                <a:spcPct val="50000"/>
              </a:spcBef>
            </a:pPr>
            <a:r>
              <a:rPr lang="en-US" sz="1800" b="1" dirty="0">
                <a:latin typeface="+mn-lt"/>
              </a:rPr>
              <a:t>Feedback: </a:t>
            </a:r>
            <a:r>
              <a:rPr lang="en-US" sz="1800" b="1" dirty="0" smtClean="0">
                <a:latin typeface="+mn-lt"/>
              </a:rPr>
              <a:t>Info </a:t>
            </a:r>
            <a:r>
              <a:rPr lang="en-US" sz="1800" b="1" dirty="0">
                <a:latin typeface="+mn-lt"/>
              </a:rPr>
              <a:t>about the outcome returns to the sender, with </a:t>
            </a:r>
            <a:r>
              <a:rPr lang="en-US" sz="1800" b="1" dirty="0" smtClean="0">
                <a:latin typeface="+mn-lt"/>
              </a:rPr>
              <a:t>any  </a:t>
            </a:r>
            <a:r>
              <a:rPr lang="en-US" sz="1800" b="1" dirty="0">
                <a:latin typeface="+mn-lt"/>
              </a:rPr>
              <a:t>additional noise. </a:t>
            </a:r>
          </a:p>
        </p:txBody>
      </p:sp>
      <p:sp>
        <p:nvSpPr>
          <p:cNvPr id="72" name="TextBox 71"/>
          <p:cNvSpPr txBox="1"/>
          <p:nvPr/>
        </p:nvSpPr>
        <p:spPr>
          <a:xfrm>
            <a:off x="465747" y="533400"/>
            <a:ext cx="8212506" cy="584775"/>
          </a:xfrm>
          <a:prstGeom prst="rect">
            <a:avLst/>
          </a:prstGeom>
          <a:noFill/>
        </p:spPr>
        <p:txBody>
          <a:bodyPr wrap="none" rtlCol="0">
            <a:spAutoFit/>
          </a:bodyPr>
          <a:lstStyle/>
          <a:p>
            <a:pPr algn="ctr">
              <a:spcBef>
                <a:spcPct val="50000"/>
              </a:spcBef>
            </a:pPr>
            <a:r>
              <a:rPr lang="en-US" sz="3200" b="1" u="sng" dirty="0" smtClean="0">
                <a:solidFill>
                  <a:schemeClr val="accent2"/>
                </a:solidFill>
              </a:rPr>
              <a:t>A Model of the Communication Process</a:t>
            </a:r>
            <a:endParaRPr lang="en-US" sz="3200" b="1" u="sng" dirty="0">
              <a:solidFill>
                <a:schemeClr val="accent2"/>
              </a:solidFill>
            </a:endParaRPr>
          </a:p>
        </p:txBody>
      </p:sp>
      <p:grpSp>
        <p:nvGrpSpPr>
          <p:cNvPr id="71" name="Group 70"/>
          <p:cNvGrpSpPr/>
          <p:nvPr/>
        </p:nvGrpSpPr>
        <p:grpSpPr>
          <a:xfrm>
            <a:off x="228600" y="1506855"/>
            <a:ext cx="8458200" cy="3522345"/>
            <a:chOff x="228600" y="1066800"/>
            <a:chExt cx="8458200" cy="3522345"/>
          </a:xfrm>
        </p:grpSpPr>
        <p:sp>
          <p:nvSpPr>
            <p:cNvPr id="14377" name="Rectangle 54" descr="Dashed vertical"/>
            <p:cNvSpPr>
              <a:spLocks noChangeArrowheads="1"/>
            </p:cNvSpPr>
            <p:nvPr/>
          </p:nvSpPr>
          <p:spPr bwMode="auto">
            <a:xfrm rot="-7759404">
              <a:off x="1677316" y="3346762"/>
              <a:ext cx="328613" cy="1143000"/>
            </a:xfrm>
            <a:prstGeom prst="rect">
              <a:avLst/>
            </a:prstGeom>
            <a:pattFill prst="dashVert">
              <a:fgClr>
                <a:srgbClr val="FF0000"/>
              </a:fgClr>
              <a:bgClr>
                <a:schemeClr val="bg1"/>
              </a:bgClr>
            </a:pattFill>
            <a:ln w="9525">
              <a:noFill/>
              <a:miter lim="800000"/>
              <a:headEnd/>
              <a:tailEnd/>
            </a:ln>
          </p:spPr>
          <p:txBody>
            <a:bodyPr wrap="none" anchor="ctr"/>
            <a:lstStyle/>
            <a:p>
              <a:endParaRPr lang="en-US"/>
            </a:p>
          </p:txBody>
        </p:sp>
        <p:sp>
          <p:nvSpPr>
            <p:cNvPr id="14339" name="AutoShape 3"/>
            <p:cNvSpPr>
              <a:spLocks noChangeArrowheads="1"/>
            </p:cNvSpPr>
            <p:nvPr/>
          </p:nvSpPr>
          <p:spPr bwMode="auto">
            <a:xfrm rot="-5400000">
              <a:off x="8229600" y="1676400"/>
              <a:ext cx="457200" cy="457200"/>
            </a:xfrm>
            <a:prstGeom prst="doubleWave">
              <a:avLst>
                <a:gd name="adj1" fmla="val 10319"/>
                <a:gd name="adj2" fmla="val -10000"/>
              </a:avLst>
            </a:prstGeom>
            <a:solidFill>
              <a:srgbClr val="CCFFFF">
                <a:alpha val="50195"/>
              </a:srgbClr>
            </a:solidFill>
            <a:ln w="9525">
              <a:solidFill>
                <a:schemeClr val="tx1"/>
              </a:solidFill>
              <a:miter lim="800000"/>
              <a:headEnd/>
              <a:tailEnd/>
            </a:ln>
          </p:spPr>
          <p:txBody>
            <a:bodyPr wrap="none" anchor="ctr"/>
            <a:lstStyle/>
            <a:p>
              <a:endParaRPr lang="en-US"/>
            </a:p>
          </p:txBody>
        </p:sp>
        <p:sp>
          <p:nvSpPr>
            <p:cNvPr id="14340" name="Text Box 4"/>
            <p:cNvSpPr txBox="1">
              <a:spLocks noChangeArrowheads="1"/>
            </p:cNvSpPr>
            <p:nvPr/>
          </p:nvSpPr>
          <p:spPr bwMode="auto">
            <a:xfrm>
              <a:off x="3733800" y="1249363"/>
              <a:ext cx="1066800" cy="274637"/>
            </a:xfrm>
            <a:prstGeom prst="rect">
              <a:avLst/>
            </a:prstGeom>
            <a:solidFill>
              <a:srgbClr val="FFCC99">
                <a:alpha val="50195"/>
              </a:srgbClr>
            </a:solidFill>
            <a:ln w="9525">
              <a:noFill/>
              <a:miter lim="800000"/>
              <a:headEnd/>
              <a:tailEnd/>
            </a:ln>
          </p:spPr>
          <p:txBody>
            <a:bodyPr>
              <a:spAutoFit/>
            </a:bodyPr>
            <a:lstStyle/>
            <a:p>
              <a:pPr algn="ctr">
                <a:spcBef>
                  <a:spcPct val="50000"/>
                </a:spcBef>
              </a:pPr>
              <a:r>
                <a:rPr lang="en-US" sz="1200" b="1">
                  <a:latin typeface="Arial" charset="0"/>
                </a:rPr>
                <a:t>Medium</a:t>
              </a:r>
            </a:p>
          </p:txBody>
        </p:sp>
        <p:sp>
          <p:nvSpPr>
            <p:cNvPr id="14341" name="Text Box 5"/>
            <p:cNvSpPr txBox="1">
              <a:spLocks noChangeArrowheads="1"/>
            </p:cNvSpPr>
            <p:nvPr/>
          </p:nvSpPr>
          <p:spPr bwMode="auto">
            <a:xfrm>
              <a:off x="7543800" y="3276600"/>
              <a:ext cx="1066800" cy="274638"/>
            </a:xfrm>
            <a:prstGeom prst="rect">
              <a:avLst/>
            </a:prstGeom>
            <a:solidFill>
              <a:srgbClr val="FFFF99">
                <a:alpha val="50195"/>
              </a:srgbClr>
            </a:solidFill>
            <a:ln w="9525">
              <a:noFill/>
              <a:miter lim="800000"/>
              <a:headEnd/>
              <a:tailEnd/>
            </a:ln>
          </p:spPr>
          <p:txBody>
            <a:bodyPr>
              <a:spAutoFit/>
            </a:bodyPr>
            <a:lstStyle/>
            <a:p>
              <a:pPr algn="ctr">
                <a:spcBef>
                  <a:spcPct val="50000"/>
                </a:spcBef>
              </a:pPr>
              <a:r>
                <a:rPr lang="en-US" sz="1200" b="1">
                  <a:latin typeface="Arial" charset="0"/>
                </a:rPr>
                <a:t>Feedback</a:t>
              </a:r>
            </a:p>
          </p:txBody>
        </p:sp>
        <p:sp>
          <p:nvSpPr>
            <p:cNvPr id="14343" name="AutoShape 7"/>
            <p:cNvSpPr>
              <a:spLocks noChangeArrowheads="1"/>
            </p:cNvSpPr>
            <p:nvPr/>
          </p:nvSpPr>
          <p:spPr bwMode="auto">
            <a:xfrm rot="-10796970">
              <a:off x="2593975" y="1598613"/>
              <a:ext cx="2816225" cy="466725"/>
            </a:xfrm>
            <a:prstGeom prst="flowChartMagneticDrum">
              <a:avLst/>
            </a:prstGeom>
            <a:solidFill>
              <a:srgbClr val="FFCC99">
                <a:alpha val="50195"/>
              </a:srgbClr>
            </a:solidFill>
            <a:ln w="12700">
              <a:solidFill>
                <a:schemeClr val="tx1"/>
              </a:solidFill>
              <a:round/>
              <a:headEnd/>
              <a:tailEnd/>
            </a:ln>
          </p:spPr>
          <p:txBody>
            <a:bodyPr wrap="none" anchor="ctr"/>
            <a:lstStyle/>
            <a:p>
              <a:endParaRPr lang="en-US"/>
            </a:p>
          </p:txBody>
        </p:sp>
        <p:sp>
          <p:nvSpPr>
            <p:cNvPr id="14345" name="Line 9"/>
            <p:cNvSpPr>
              <a:spLocks noChangeShapeType="1"/>
            </p:cNvSpPr>
            <p:nvPr/>
          </p:nvSpPr>
          <p:spPr bwMode="auto">
            <a:xfrm>
              <a:off x="1295400" y="1828800"/>
              <a:ext cx="533400" cy="0"/>
            </a:xfrm>
            <a:prstGeom prst="line">
              <a:avLst/>
            </a:prstGeom>
            <a:noFill/>
            <a:ln w="57150">
              <a:solidFill>
                <a:schemeClr val="tx1"/>
              </a:solidFill>
              <a:round/>
              <a:headEnd/>
              <a:tailEnd type="triangle" w="med" len="med"/>
            </a:ln>
          </p:spPr>
          <p:txBody>
            <a:bodyPr/>
            <a:lstStyle/>
            <a:p>
              <a:endParaRPr lang="en-US"/>
            </a:p>
          </p:txBody>
        </p:sp>
        <p:sp>
          <p:nvSpPr>
            <p:cNvPr id="14346" name="Text Box 10"/>
            <p:cNvSpPr txBox="1">
              <a:spLocks noChangeArrowheads="1"/>
            </p:cNvSpPr>
            <p:nvPr/>
          </p:nvSpPr>
          <p:spPr bwMode="auto">
            <a:xfrm>
              <a:off x="304800" y="1447800"/>
              <a:ext cx="946150" cy="574675"/>
            </a:xfrm>
            <a:prstGeom prst="rect">
              <a:avLst/>
            </a:prstGeom>
            <a:solidFill>
              <a:srgbClr val="99CC00">
                <a:alpha val="50195"/>
              </a:srgbClr>
            </a:solidFill>
            <a:ln w="25400">
              <a:solidFill>
                <a:schemeClr val="tx1"/>
              </a:solidFill>
              <a:miter lim="800000"/>
              <a:headEnd/>
              <a:tailEnd/>
            </a:ln>
          </p:spPr>
          <p:txBody>
            <a:bodyPr>
              <a:spAutoFit/>
            </a:bodyPr>
            <a:lstStyle/>
            <a:p>
              <a:pPr algn="ctr">
                <a:spcBef>
                  <a:spcPct val="50000"/>
                </a:spcBef>
              </a:pPr>
              <a:r>
                <a:rPr lang="en-US" sz="1200" b="1">
                  <a:latin typeface="Arial" charset="0"/>
                </a:rPr>
                <a:t>Sender</a:t>
              </a:r>
            </a:p>
            <a:p>
              <a:pPr algn="ctr">
                <a:spcBef>
                  <a:spcPct val="50000"/>
                </a:spcBef>
              </a:pPr>
              <a:r>
                <a:rPr lang="en-US" sz="1200" b="1">
                  <a:latin typeface="Arial" charset="0"/>
                </a:rPr>
                <a:t>Encoding </a:t>
              </a:r>
            </a:p>
          </p:txBody>
        </p:sp>
        <p:sp>
          <p:nvSpPr>
            <p:cNvPr id="14347" name="Text Box 11"/>
            <p:cNvSpPr txBox="1">
              <a:spLocks noChangeArrowheads="1"/>
            </p:cNvSpPr>
            <p:nvPr/>
          </p:nvSpPr>
          <p:spPr bwMode="auto">
            <a:xfrm>
              <a:off x="6781800" y="1452563"/>
              <a:ext cx="930275" cy="574675"/>
            </a:xfrm>
            <a:prstGeom prst="rect">
              <a:avLst/>
            </a:prstGeom>
            <a:solidFill>
              <a:srgbClr val="99CC00">
                <a:alpha val="50195"/>
              </a:srgbClr>
            </a:solidFill>
            <a:ln w="25400">
              <a:solidFill>
                <a:schemeClr val="tx1"/>
              </a:solidFill>
              <a:miter lim="800000"/>
              <a:headEnd/>
              <a:tailEnd/>
            </a:ln>
          </p:spPr>
          <p:txBody>
            <a:bodyPr>
              <a:spAutoFit/>
            </a:bodyPr>
            <a:lstStyle/>
            <a:p>
              <a:pPr algn="ctr">
                <a:spcBef>
                  <a:spcPct val="50000"/>
                </a:spcBef>
              </a:pPr>
              <a:r>
                <a:rPr lang="en-US" sz="1200" b="1">
                  <a:latin typeface="Arial" charset="0"/>
                </a:rPr>
                <a:t>Receiver</a:t>
              </a:r>
            </a:p>
            <a:p>
              <a:pPr algn="ctr">
                <a:spcBef>
                  <a:spcPct val="50000"/>
                </a:spcBef>
              </a:pPr>
              <a:r>
                <a:rPr lang="en-US" sz="1200" b="1">
                  <a:latin typeface="Arial" charset="0"/>
                </a:rPr>
                <a:t>Decoding</a:t>
              </a:r>
            </a:p>
          </p:txBody>
        </p:sp>
        <p:sp>
          <p:nvSpPr>
            <p:cNvPr id="14348" name="Rectangle 12" descr="Dashed vertical"/>
            <p:cNvSpPr>
              <a:spLocks noChangeArrowheads="1"/>
            </p:cNvSpPr>
            <p:nvPr/>
          </p:nvSpPr>
          <p:spPr bwMode="auto">
            <a:xfrm rot="-11304">
              <a:off x="1827213" y="1293813"/>
              <a:ext cx="304800" cy="1143000"/>
            </a:xfrm>
            <a:prstGeom prst="rect">
              <a:avLst/>
            </a:prstGeom>
            <a:pattFill prst="dashVert">
              <a:fgClr>
                <a:srgbClr val="FF0000"/>
              </a:fgClr>
              <a:bgClr>
                <a:schemeClr val="bg1"/>
              </a:bgClr>
            </a:pattFill>
            <a:ln w="9525">
              <a:noFill/>
              <a:miter lim="800000"/>
              <a:headEnd/>
              <a:tailEnd/>
            </a:ln>
          </p:spPr>
          <p:txBody>
            <a:bodyPr wrap="none" anchor="ctr"/>
            <a:lstStyle/>
            <a:p>
              <a:endParaRPr lang="en-US"/>
            </a:p>
          </p:txBody>
        </p:sp>
        <p:sp>
          <p:nvSpPr>
            <p:cNvPr id="14350" name="Line 14"/>
            <p:cNvSpPr>
              <a:spLocks noChangeShapeType="1"/>
            </p:cNvSpPr>
            <p:nvPr/>
          </p:nvSpPr>
          <p:spPr bwMode="auto">
            <a:xfrm>
              <a:off x="1828800" y="1828800"/>
              <a:ext cx="1143000" cy="0"/>
            </a:xfrm>
            <a:prstGeom prst="line">
              <a:avLst/>
            </a:prstGeom>
            <a:noFill/>
            <a:ln w="57150">
              <a:solidFill>
                <a:schemeClr val="tx1"/>
              </a:solidFill>
              <a:round/>
              <a:headEnd/>
              <a:tailEnd type="triangle" w="med" len="med"/>
            </a:ln>
          </p:spPr>
          <p:txBody>
            <a:bodyPr/>
            <a:lstStyle/>
            <a:p>
              <a:endParaRPr lang="en-US"/>
            </a:p>
          </p:txBody>
        </p:sp>
        <p:sp>
          <p:nvSpPr>
            <p:cNvPr id="14351" name="Line 15"/>
            <p:cNvSpPr>
              <a:spLocks noChangeShapeType="1"/>
            </p:cNvSpPr>
            <p:nvPr/>
          </p:nvSpPr>
          <p:spPr bwMode="auto">
            <a:xfrm>
              <a:off x="3048000" y="1828800"/>
              <a:ext cx="2743200" cy="0"/>
            </a:xfrm>
            <a:prstGeom prst="line">
              <a:avLst/>
            </a:prstGeom>
            <a:noFill/>
            <a:ln w="57150">
              <a:solidFill>
                <a:schemeClr val="tx1"/>
              </a:solidFill>
              <a:round/>
              <a:headEnd/>
              <a:tailEnd type="triangle" w="med" len="med"/>
            </a:ln>
          </p:spPr>
          <p:txBody>
            <a:bodyPr/>
            <a:lstStyle/>
            <a:p>
              <a:endParaRPr lang="en-US"/>
            </a:p>
          </p:txBody>
        </p:sp>
        <p:sp>
          <p:nvSpPr>
            <p:cNvPr id="14352" name="Line 16"/>
            <p:cNvSpPr>
              <a:spLocks noChangeShapeType="1"/>
            </p:cNvSpPr>
            <p:nvPr/>
          </p:nvSpPr>
          <p:spPr bwMode="auto">
            <a:xfrm>
              <a:off x="7772400" y="1828800"/>
              <a:ext cx="400050" cy="0"/>
            </a:xfrm>
            <a:prstGeom prst="line">
              <a:avLst/>
            </a:prstGeom>
            <a:noFill/>
            <a:ln w="57150">
              <a:solidFill>
                <a:schemeClr val="tx1"/>
              </a:solidFill>
              <a:round/>
              <a:headEnd/>
              <a:tailEnd type="triangle" w="med" len="med"/>
            </a:ln>
          </p:spPr>
          <p:txBody>
            <a:bodyPr/>
            <a:lstStyle/>
            <a:p>
              <a:endParaRPr lang="en-US"/>
            </a:p>
          </p:txBody>
        </p:sp>
        <p:sp>
          <p:nvSpPr>
            <p:cNvPr id="14353" name="Line 17"/>
            <p:cNvSpPr>
              <a:spLocks noChangeShapeType="1"/>
            </p:cNvSpPr>
            <p:nvPr/>
          </p:nvSpPr>
          <p:spPr bwMode="auto">
            <a:xfrm>
              <a:off x="7315200" y="2286000"/>
              <a:ext cx="0" cy="838200"/>
            </a:xfrm>
            <a:prstGeom prst="line">
              <a:avLst/>
            </a:prstGeom>
            <a:noFill/>
            <a:ln w="57150">
              <a:solidFill>
                <a:schemeClr val="tx1"/>
              </a:solidFill>
              <a:round/>
              <a:headEnd/>
              <a:tailEnd type="triangle" w="med" len="med"/>
            </a:ln>
          </p:spPr>
          <p:txBody>
            <a:bodyPr/>
            <a:lstStyle/>
            <a:p>
              <a:endParaRPr lang="en-US"/>
            </a:p>
          </p:txBody>
        </p:sp>
        <p:sp>
          <p:nvSpPr>
            <p:cNvPr id="14357" name="AutoShape 21"/>
            <p:cNvSpPr>
              <a:spLocks noChangeArrowheads="1"/>
            </p:cNvSpPr>
            <p:nvPr/>
          </p:nvSpPr>
          <p:spPr bwMode="auto">
            <a:xfrm rot="-5400000">
              <a:off x="7086600" y="3124200"/>
              <a:ext cx="457200" cy="457200"/>
            </a:xfrm>
            <a:prstGeom prst="doubleWave">
              <a:avLst>
                <a:gd name="adj1" fmla="val 10319"/>
                <a:gd name="adj2" fmla="val -10000"/>
              </a:avLst>
            </a:prstGeom>
            <a:solidFill>
              <a:srgbClr val="CCFFFF">
                <a:alpha val="50195"/>
              </a:srgbClr>
            </a:solidFill>
            <a:ln w="9525">
              <a:solidFill>
                <a:schemeClr val="tx1"/>
              </a:solidFill>
              <a:miter lim="800000"/>
              <a:headEnd/>
              <a:tailEnd/>
            </a:ln>
          </p:spPr>
          <p:txBody>
            <a:bodyPr wrap="none" anchor="ctr"/>
            <a:lstStyle/>
            <a:p>
              <a:endParaRPr lang="en-US"/>
            </a:p>
          </p:txBody>
        </p:sp>
        <p:sp>
          <p:nvSpPr>
            <p:cNvPr id="14358" name="Line 22"/>
            <p:cNvSpPr>
              <a:spLocks noChangeShapeType="1"/>
            </p:cNvSpPr>
            <p:nvPr/>
          </p:nvSpPr>
          <p:spPr bwMode="auto">
            <a:xfrm flipH="1">
              <a:off x="6781800" y="3581400"/>
              <a:ext cx="533400" cy="381000"/>
            </a:xfrm>
            <a:prstGeom prst="line">
              <a:avLst/>
            </a:prstGeom>
            <a:noFill/>
            <a:ln w="57150">
              <a:solidFill>
                <a:schemeClr val="tx1"/>
              </a:solidFill>
              <a:round/>
              <a:headEnd/>
              <a:tailEnd type="triangle" w="med" len="med"/>
            </a:ln>
          </p:spPr>
          <p:txBody>
            <a:bodyPr/>
            <a:lstStyle/>
            <a:p>
              <a:endParaRPr lang="en-US"/>
            </a:p>
          </p:txBody>
        </p:sp>
        <p:sp>
          <p:nvSpPr>
            <p:cNvPr id="14359" name="Text Box 23"/>
            <p:cNvSpPr txBox="1">
              <a:spLocks noChangeArrowheads="1"/>
            </p:cNvSpPr>
            <p:nvPr/>
          </p:nvSpPr>
          <p:spPr bwMode="auto">
            <a:xfrm>
              <a:off x="1676400" y="1066800"/>
              <a:ext cx="609600" cy="228600"/>
            </a:xfrm>
            <a:prstGeom prst="rect">
              <a:avLst/>
            </a:prstGeom>
            <a:noFill/>
            <a:ln w="9525">
              <a:noFill/>
              <a:miter lim="800000"/>
              <a:headEnd/>
              <a:tailEnd/>
            </a:ln>
          </p:spPr>
          <p:txBody>
            <a:bodyPr>
              <a:spAutoFit/>
            </a:bodyPr>
            <a:lstStyle/>
            <a:p>
              <a:pPr algn="ctr">
                <a:spcBef>
                  <a:spcPct val="50000"/>
                </a:spcBef>
              </a:pPr>
              <a:r>
                <a:rPr lang="en-US" sz="900" i="1">
                  <a:latin typeface="Arial" charset="0"/>
                </a:rPr>
                <a:t>Noise</a:t>
              </a:r>
            </a:p>
          </p:txBody>
        </p:sp>
        <p:grpSp>
          <p:nvGrpSpPr>
            <p:cNvPr id="14363" name="Group 27"/>
            <p:cNvGrpSpPr>
              <a:grpSpLocks/>
            </p:cNvGrpSpPr>
            <p:nvPr/>
          </p:nvGrpSpPr>
          <p:grpSpPr bwMode="auto">
            <a:xfrm>
              <a:off x="228600" y="2971800"/>
              <a:ext cx="838200" cy="685800"/>
              <a:chOff x="192" y="2232"/>
              <a:chExt cx="528" cy="432"/>
            </a:xfrm>
          </p:grpSpPr>
          <p:sp>
            <p:nvSpPr>
              <p:cNvPr id="14405" name="AutoShape 28"/>
              <p:cNvSpPr>
                <a:spLocks noChangeArrowheads="1"/>
              </p:cNvSpPr>
              <p:nvPr/>
            </p:nvSpPr>
            <p:spPr bwMode="auto">
              <a:xfrm rot="-5400000">
                <a:off x="230" y="2256"/>
                <a:ext cx="432" cy="384"/>
              </a:xfrm>
              <a:prstGeom prst="doubleWave">
                <a:avLst>
                  <a:gd name="adj1" fmla="val 10319"/>
                  <a:gd name="adj2" fmla="val -10000"/>
                </a:avLst>
              </a:prstGeom>
              <a:solidFill>
                <a:schemeClr val="bg1"/>
              </a:solidFill>
              <a:ln w="9525">
                <a:solidFill>
                  <a:schemeClr val="tx1"/>
                </a:solidFill>
                <a:miter lim="800000"/>
                <a:headEnd/>
                <a:tailEnd/>
              </a:ln>
            </p:spPr>
            <p:txBody>
              <a:bodyPr wrap="none" anchor="ctr"/>
              <a:lstStyle/>
              <a:p>
                <a:endParaRPr lang="en-US"/>
              </a:p>
            </p:txBody>
          </p:sp>
          <p:sp>
            <p:nvSpPr>
              <p:cNvPr id="14406" name="Text Box 29"/>
              <p:cNvSpPr txBox="1">
                <a:spLocks noChangeArrowheads="1"/>
              </p:cNvSpPr>
              <p:nvPr/>
            </p:nvSpPr>
            <p:spPr bwMode="auto">
              <a:xfrm>
                <a:off x="192" y="2304"/>
                <a:ext cx="528" cy="144"/>
              </a:xfrm>
              <a:prstGeom prst="rect">
                <a:avLst/>
              </a:prstGeom>
              <a:noFill/>
              <a:ln w="9525">
                <a:noFill/>
                <a:miter lim="800000"/>
                <a:headEnd/>
                <a:tailEnd/>
              </a:ln>
            </p:spPr>
            <p:txBody>
              <a:bodyPr>
                <a:spAutoFit/>
              </a:bodyPr>
              <a:lstStyle/>
              <a:p>
                <a:pPr algn="ctr">
                  <a:spcBef>
                    <a:spcPct val="50000"/>
                  </a:spcBef>
                </a:pPr>
                <a:r>
                  <a:rPr lang="en-US" sz="900">
                    <a:latin typeface="Arial" charset="0"/>
                  </a:rPr>
                  <a:t>Feedback</a:t>
                </a:r>
              </a:p>
            </p:txBody>
          </p:sp>
        </p:grpSp>
        <p:sp>
          <p:nvSpPr>
            <p:cNvPr id="14365" name="Line 31"/>
            <p:cNvSpPr>
              <a:spLocks noChangeShapeType="1"/>
            </p:cNvSpPr>
            <p:nvPr/>
          </p:nvSpPr>
          <p:spPr bwMode="auto">
            <a:xfrm flipH="1" flipV="1">
              <a:off x="1905000" y="3962399"/>
              <a:ext cx="2667000" cy="169545"/>
            </a:xfrm>
            <a:prstGeom prst="line">
              <a:avLst/>
            </a:prstGeom>
            <a:noFill/>
            <a:ln w="57150">
              <a:solidFill>
                <a:schemeClr val="tx1"/>
              </a:solidFill>
              <a:round/>
              <a:headEnd/>
              <a:tailEnd type="triangle" w="med" len="med"/>
            </a:ln>
          </p:spPr>
          <p:txBody>
            <a:bodyPr/>
            <a:lstStyle/>
            <a:p>
              <a:endParaRPr lang="en-US"/>
            </a:p>
          </p:txBody>
        </p:sp>
        <p:sp>
          <p:nvSpPr>
            <p:cNvPr id="14366" name="Line 32"/>
            <p:cNvSpPr>
              <a:spLocks noChangeShapeType="1"/>
            </p:cNvSpPr>
            <p:nvPr/>
          </p:nvSpPr>
          <p:spPr bwMode="auto">
            <a:xfrm flipH="1" flipV="1">
              <a:off x="457200" y="2209800"/>
              <a:ext cx="0" cy="685800"/>
            </a:xfrm>
            <a:prstGeom prst="line">
              <a:avLst/>
            </a:prstGeom>
            <a:noFill/>
            <a:ln w="57150">
              <a:solidFill>
                <a:schemeClr val="tx1"/>
              </a:solidFill>
              <a:round/>
              <a:headEnd/>
              <a:tailEnd type="triangle" w="med" len="med"/>
            </a:ln>
          </p:spPr>
          <p:txBody>
            <a:bodyPr/>
            <a:lstStyle/>
            <a:p>
              <a:endParaRPr lang="en-US"/>
            </a:p>
          </p:txBody>
        </p:sp>
        <p:grpSp>
          <p:nvGrpSpPr>
            <p:cNvPr id="14369" name="Group 37"/>
            <p:cNvGrpSpPr>
              <a:grpSpLocks/>
            </p:cNvGrpSpPr>
            <p:nvPr/>
          </p:nvGrpSpPr>
          <p:grpSpPr bwMode="auto">
            <a:xfrm>
              <a:off x="4038600" y="1685925"/>
              <a:ext cx="533400" cy="257175"/>
              <a:chOff x="1248" y="1266"/>
              <a:chExt cx="336" cy="162"/>
            </a:xfrm>
          </p:grpSpPr>
          <p:sp>
            <p:nvSpPr>
              <p:cNvPr id="14401" name="Line 38"/>
              <p:cNvSpPr>
                <a:spLocks noChangeShapeType="1"/>
              </p:cNvSpPr>
              <p:nvPr/>
            </p:nvSpPr>
            <p:spPr bwMode="auto">
              <a:xfrm>
                <a:off x="1248" y="1266"/>
                <a:ext cx="336" cy="0"/>
              </a:xfrm>
              <a:prstGeom prst="line">
                <a:avLst/>
              </a:prstGeom>
              <a:noFill/>
              <a:ln w="12700">
                <a:solidFill>
                  <a:srgbClr val="FF6600"/>
                </a:solidFill>
                <a:prstDash val="sysDot"/>
                <a:round/>
                <a:headEnd/>
                <a:tailEnd type="triangle" w="sm" len="med"/>
              </a:ln>
            </p:spPr>
            <p:txBody>
              <a:bodyPr/>
              <a:lstStyle/>
              <a:p>
                <a:endParaRPr lang="en-US"/>
              </a:p>
            </p:txBody>
          </p:sp>
          <p:sp>
            <p:nvSpPr>
              <p:cNvPr id="14402" name="Line 39"/>
              <p:cNvSpPr>
                <a:spLocks noChangeShapeType="1"/>
              </p:cNvSpPr>
              <p:nvPr/>
            </p:nvSpPr>
            <p:spPr bwMode="auto">
              <a:xfrm>
                <a:off x="1248" y="1428"/>
                <a:ext cx="336" cy="0"/>
              </a:xfrm>
              <a:prstGeom prst="line">
                <a:avLst/>
              </a:prstGeom>
              <a:noFill/>
              <a:ln w="12700">
                <a:solidFill>
                  <a:srgbClr val="FF6600"/>
                </a:solidFill>
                <a:prstDash val="sysDot"/>
                <a:round/>
                <a:headEnd/>
                <a:tailEnd type="triangle" w="sm" len="med"/>
              </a:ln>
            </p:spPr>
            <p:txBody>
              <a:bodyPr/>
              <a:lstStyle/>
              <a:p>
                <a:endParaRPr lang="en-US"/>
              </a:p>
            </p:txBody>
          </p:sp>
        </p:grpSp>
        <p:grpSp>
          <p:nvGrpSpPr>
            <p:cNvPr id="14371" name="Group 43"/>
            <p:cNvGrpSpPr>
              <a:grpSpLocks/>
            </p:cNvGrpSpPr>
            <p:nvPr/>
          </p:nvGrpSpPr>
          <p:grpSpPr bwMode="auto">
            <a:xfrm>
              <a:off x="5789613" y="1066800"/>
              <a:ext cx="611187" cy="1331913"/>
              <a:chOff x="3647" y="672"/>
              <a:chExt cx="385" cy="839"/>
            </a:xfrm>
          </p:grpSpPr>
          <p:sp>
            <p:nvSpPr>
              <p:cNvPr id="14394" name="Text Box 44"/>
              <p:cNvSpPr txBox="1">
                <a:spLocks noChangeArrowheads="1"/>
              </p:cNvSpPr>
              <p:nvPr/>
            </p:nvSpPr>
            <p:spPr bwMode="auto">
              <a:xfrm>
                <a:off x="3648" y="672"/>
                <a:ext cx="384" cy="144"/>
              </a:xfrm>
              <a:prstGeom prst="rect">
                <a:avLst/>
              </a:prstGeom>
              <a:noFill/>
              <a:ln w="9525">
                <a:noFill/>
                <a:miter lim="800000"/>
                <a:headEnd/>
                <a:tailEnd/>
              </a:ln>
            </p:spPr>
            <p:txBody>
              <a:bodyPr>
                <a:spAutoFit/>
              </a:bodyPr>
              <a:lstStyle/>
              <a:p>
                <a:pPr algn="ctr">
                  <a:spcBef>
                    <a:spcPct val="50000"/>
                  </a:spcBef>
                </a:pPr>
                <a:r>
                  <a:rPr lang="en-US" sz="900" i="1">
                    <a:latin typeface="Arial" charset="0"/>
                  </a:rPr>
                  <a:t>Noise</a:t>
                </a:r>
              </a:p>
            </p:txBody>
          </p:sp>
          <p:sp>
            <p:nvSpPr>
              <p:cNvPr id="14395" name="Rectangle 45" descr="Dashed vertical"/>
              <p:cNvSpPr>
                <a:spLocks noChangeArrowheads="1"/>
              </p:cNvSpPr>
              <p:nvPr/>
            </p:nvSpPr>
            <p:spPr bwMode="auto">
              <a:xfrm rot="-11304">
                <a:off x="3647" y="791"/>
                <a:ext cx="192" cy="720"/>
              </a:xfrm>
              <a:prstGeom prst="rect">
                <a:avLst/>
              </a:prstGeom>
              <a:pattFill prst="dashVert">
                <a:fgClr>
                  <a:srgbClr val="FF0000"/>
                </a:fgClr>
                <a:bgClr>
                  <a:schemeClr val="bg1"/>
                </a:bgClr>
              </a:pattFill>
              <a:ln w="9525">
                <a:noFill/>
                <a:miter lim="800000"/>
                <a:headEnd/>
                <a:tailEnd/>
              </a:ln>
            </p:spPr>
            <p:txBody>
              <a:bodyPr wrap="none" anchor="ctr"/>
              <a:lstStyle/>
              <a:p>
                <a:endParaRPr lang="en-US"/>
              </a:p>
            </p:txBody>
          </p:sp>
        </p:grpSp>
        <p:sp>
          <p:nvSpPr>
            <p:cNvPr id="14373" name="AutoShape 50"/>
            <p:cNvSpPr>
              <a:spLocks noChangeArrowheads="1"/>
            </p:cNvSpPr>
            <p:nvPr/>
          </p:nvSpPr>
          <p:spPr bwMode="auto">
            <a:xfrm rot="-5400000">
              <a:off x="1028700" y="2019300"/>
              <a:ext cx="533400" cy="609600"/>
            </a:xfrm>
            <a:prstGeom prst="doubleWave">
              <a:avLst>
                <a:gd name="adj1" fmla="val 1819"/>
                <a:gd name="adj2" fmla="val 0"/>
              </a:avLst>
            </a:prstGeom>
            <a:solidFill>
              <a:schemeClr val="bg1"/>
            </a:solidFill>
            <a:ln w="9525">
              <a:solidFill>
                <a:schemeClr val="tx1"/>
              </a:solidFill>
              <a:miter lim="800000"/>
              <a:headEnd/>
              <a:tailEnd/>
            </a:ln>
          </p:spPr>
          <p:txBody>
            <a:bodyPr wrap="none" anchor="ctr"/>
            <a:lstStyle/>
            <a:p>
              <a:endParaRPr lang="en-US"/>
            </a:p>
          </p:txBody>
        </p:sp>
        <p:sp>
          <p:nvSpPr>
            <p:cNvPr id="14374" name="Text Box 51"/>
            <p:cNvSpPr txBox="1">
              <a:spLocks noChangeArrowheads="1"/>
            </p:cNvSpPr>
            <p:nvPr/>
          </p:nvSpPr>
          <p:spPr bwMode="auto">
            <a:xfrm>
              <a:off x="957942" y="2224314"/>
              <a:ext cx="685800" cy="228600"/>
            </a:xfrm>
            <a:prstGeom prst="rect">
              <a:avLst/>
            </a:prstGeom>
            <a:noFill/>
            <a:ln w="9525">
              <a:noFill/>
              <a:miter lim="800000"/>
              <a:headEnd/>
              <a:tailEnd/>
            </a:ln>
          </p:spPr>
          <p:txBody>
            <a:bodyPr>
              <a:spAutoFit/>
            </a:bodyPr>
            <a:lstStyle/>
            <a:p>
              <a:pPr algn="ctr">
                <a:spcBef>
                  <a:spcPct val="50000"/>
                </a:spcBef>
              </a:pPr>
              <a:r>
                <a:rPr lang="en-US" sz="900" dirty="0">
                  <a:latin typeface="Arial" charset="0"/>
                </a:rPr>
                <a:t>Message</a:t>
              </a:r>
            </a:p>
          </p:txBody>
        </p:sp>
        <p:sp>
          <p:nvSpPr>
            <p:cNvPr id="14376" name="Line 53"/>
            <p:cNvSpPr>
              <a:spLocks noChangeShapeType="1"/>
            </p:cNvSpPr>
            <p:nvPr/>
          </p:nvSpPr>
          <p:spPr bwMode="auto">
            <a:xfrm>
              <a:off x="5791200" y="1828800"/>
              <a:ext cx="914400" cy="0"/>
            </a:xfrm>
            <a:prstGeom prst="line">
              <a:avLst/>
            </a:prstGeom>
            <a:noFill/>
            <a:ln w="57150">
              <a:solidFill>
                <a:schemeClr val="tx1"/>
              </a:solidFill>
              <a:round/>
              <a:headEnd/>
              <a:tailEnd type="triangle" w="med" len="med"/>
            </a:ln>
          </p:spPr>
          <p:txBody>
            <a:bodyPr/>
            <a:lstStyle/>
            <a:p>
              <a:endParaRPr lang="en-US"/>
            </a:p>
          </p:txBody>
        </p:sp>
        <p:sp>
          <p:nvSpPr>
            <p:cNvPr id="14379" name="Line 58"/>
            <p:cNvSpPr>
              <a:spLocks noChangeShapeType="1"/>
            </p:cNvSpPr>
            <p:nvPr/>
          </p:nvSpPr>
          <p:spPr bwMode="auto">
            <a:xfrm flipH="1" flipV="1">
              <a:off x="685800" y="3657600"/>
              <a:ext cx="1143000" cy="304800"/>
            </a:xfrm>
            <a:prstGeom prst="line">
              <a:avLst/>
            </a:prstGeom>
            <a:noFill/>
            <a:ln w="57150">
              <a:solidFill>
                <a:schemeClr val="tx1"/>
              </a:solidFill>
              <a:round/>
              <a:headEnd/>
              <a:tailEnd type="triangle" w="med" len="med"/>
            </a:ln>
          </p:spPr>
          <p:txBody>
            <a:bodyPr/>
            <a:lstStyle/>
            <a:p>
              <a:endParaRPr lang="en-US"/>
            </a:p>
          </p:txBody>
        </p:sp>
        <p:sp>
          <p:nvSpPr>
            <p:cNvPr id="14380" name="Rectangle 59" descr="Dashed vertical"/>
            <p:cNvSpPr>
              <a:spLocks noChangeArrowheads="1"/>
            </p:cNvSpPr>
            <p:nvPr/>
          </p:nvSpPr>
          <p:spPr bwMode="auto">
            <a:xfrm rot="9535484">
              <a:off x="6443607" y="3446145"/>
              <a:ext cx="307975" cy="1143000"/>
            </a:xfrm>
            <a:prstGeom prst="rect">
              <a:avLst/>
            </a:prstGeom>
            <a:pattFill prst="dashVert">
              <a:fgClr>
                <a:srgbClr val="FF0000"/>
              </a:fgClr>
              <a:bgClr>
                <a:schemeClr val="bg1"/>
              </a:bgClr>
            </a:pattFill>
            <a:ln w="9525">
              <a:noFill/>
              <a:miter lim="800000"/>
              <a:headEnd/>
              <a:tailEnd/>
            </a:ln>
          </p:spPr>
          <p:txBody>
            <a:bodyPr wrap="none" anchor="ctr"/>
            <a:lstStyle/>
            <a:p>
              <a:endParaRPr lang="en-US"/>
            </a:p>
          </p:txBody>
        </p:sp>
        <p:sp>
          <p:nvSpPr>
            <p:cNvPr id="14383" name="Line 62"/>
            <p:cNvSpPr>
              <a:spLocks noChangeShapeType="1"/>
            </p:cNvSpPr>
            <p:nvPr/>
          </p:nvSpPr>
          <p:spPr bwMode="auto">
            <a:xfrm flipH="1">
              <a:off x="4572000" y="3962400"/>
              <a:ext cx="2209800" cy="169545"/>
            </a:xfrm>
            <a:prstGeom prst="line">
              <a:avLst/>
            </a:prstGeom>
            <a:noFill/>
            <a:ln w="57150">
              <a:solidFill>
                <a:schemeClr val="tx1"/>
              </a:solidFill>
              <a:round/>
              <a:headEnd/>
              <a:tailEnd type="triangle" w="med" len="med"/>
            </a:ln>
          </p:spPr>
          <p:txBody>
            <a:bodyPr/>
            <a:lstStyle/>
            <a:p>
              <a:endParaRPr lang="en-US"/>
            </a:p>
          </p:txBody>
        </p:sp>
      </p:gr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 name="Rectangle 3"/>
          <p:cNvSpPr>
            <a:spLocks noChangeArrowheads="1"/>
          </p:cNvSpPr>
          <p:nvPr/>
        </p:nvSpPr>
        <p:spPr bwMode="auto">
          <a:xfrm>
            <a:off x="457200" y="1645920"/>
            <a:ext cx="1447800" cy="762000"/>
          </a:xfrm>
          <a:prstGeom prst="rect">
            <a:avLst/>
          </a:prstGeom>
          <a:solidFill>
            <a:srgbClr val="0070C0">
              <a:alpha val="29000"/>
            </a:srgbClr>
          </a:solidFill>
          <a:ln w="9525">
            <a:solidFill>
              <a:schemeClr val="accent1"/>
            </a:solidFill>
            <a:miter lim="800000"/>
            <a:headEnd/>
            <a:tailEnd/>
          </a:ln>
          <a:effectLst/>
        </p:spPr>
        <p:txBody>
          <a:bodyPr wrap="none" anchor="ctr"/>
          <a:lstStyle/>
          <a:p>
            <a:pPr algn="ctr"/>
            <a:r>
              <a:rPr lang="en-US" b="1" dirty="0"/>
              <a:t>Product</a:t>
            </a:r>
          </a:p>
        </p:txBody>
      </p:sp>
      <p:sp>
        <p:nvSpPr>
          <p:cNvPr id="13" name="Rectangle 4"/>
          <p:cNvSpPr>
            <a:spLocks noChangeArrowheads="1"/>
          </p:cNvSpPr>
          <p:nvPr/>
        </p:nvSpPr>
        <p:spPr bwMode="auto">
          <a:xfrm>
            <a:off x="2286000" y="1645920"/>
            <a:ext cx="1447800" cy="758952"/>
          </a:xfrm>
          <a:prstGeom prst="rect">
            <a:avLst/>
          </a:prstGeom>
          <a:solidFill>
            <a:srgbClr val="0070C0">
              <a:alpha val="29000"/>
            </a:srgbClr>
          </a:solidFill>
          <a:ln w="9525">
            <a:solidFill>
              <a:schemeClr val="tx1"/>
            </a:solidFill>
            <a:miter lim="800000"/>
            <a:headEnd/>
            <a:tailEnd/>
          </a:ln>
          <a:effectLst/>
        </p:spPr>
        <p:txBody>
          <a:bodyPr wrap="none" anchor="ctr"/>
          <a:lstStyle/>
          <a:p>
            <a:pPr algn="ctr"/>
            <a:r>
              <a:rPr lang="en-US" b="1" dirty="0"/>
              <a:t>Price</a:t>
            </a:r>
          </a:p>
        </p:txBody>
      </p:sp>
      <p:sp>
        <p:nvSpPr>
          <p:cNvPr id="14" name="Rectangle 5"/>
          <p:cNvSpPr>
            <a:spLocks noChangeArrowheads="1"/>
          </p:cNvSpPr>
          <p:nvPr/>
        </p:nvSpPr>
        <p:spPr bwMode="auto">
          <a:xfrm>
            <a:off x="4191000" y="1645920"/>
            <a:ext cx="2286000" cy="758952"/>
          </a:xfrm>
          <a:prstGeom prst="rect">
            <a:avLst/>
          </a:prstGeom>
          <a:solidFill>
            <a:srgbClr val="0070C0">
              <a:alpha val="29000"/>
            </a:srgbClr>
          </a:solidFill>
          <a:ln w="9525">
            <a:solidFill>
              <a:schemeClr val="tx1"/>
            </a:solidFill>
            <a:miter lim="800000"/>
            <a:headEnd/>
            <a:tailEnd/>
          </a:ln>
          <a:effectLst/>
        </p:spPr>
        <p:txBody>
          <a:bodyPr wrap="none" anchor="ctr"/>
          <a:lstStyle/>
          <a:p>
            <a:pPr algn="ctr"/>
            <a:r>
              <a:rPr lang="en-US" b="1" dirty="0">
                <a:solidFill>
                  <a:srgbClr val="000099"/>
                </a:solidFill>
              </a:rPr>
              <a:t>Promotion</a:t>
            </a:r>
          </a:p>
        </p:txBody>
      </p:sp>
      <p:sp>
        <p:nvSpPr>
          <p:cNvPr id="15" name="Rectangle 6"/>
          <p:cNvSpPr>
            <a:spLocks noChangeArrowheads="1"/>
          </p:cNvSpPr>
          <p:nvPr/>
        </p:nvSpPr>
        <p:spPr bwMode="auto">
          <a:xfrm>
            <a:off x="6934200" y="1645920"/>
            <a:ext cx="1676400" cy="762000"/>
          </a:xfrm>
          <a:prstGeom prst="rect">
            <a:avLst/>
          </a:prstGeom>
          <a:solidFill>
            <a:srgbClr val="0070C0">
              <a:alpha val="29000"/>
            </a:srgbClr>
          </a:solidFill>
          <a:ln w="9525">
            <a:solidFill>
              <a:schemeClr val="tx1"/>
            </a:solidFill>
            <a:miter lim="800000"/>
            <a:headEnd/>
            <a:tailEnd/>
          </a:ln>
          <a:effectLst/>
        </p:spPr>
        <p:txBody>
          <a:bodyPr wrap="none" anchor="ctr"/>
          <a:lstStyle/>
          <a:p>
            <a:pPr algn="ctr"/>
            <a:r>
              <a:rPr lang="en-US" b="1" dirty="0" smtClean="0"/>
              <a:t>Place</a:t>
            </a:r>
            <a:endParaRPr lang="en-US" b="1" dirty="0"/>
          </a:p>
        </p:txBody>
      </p:sp>
      <p:sp>
        <p:nvSpPr>
          <p:cNvPr id="19" name="Rectangle 10"/>
          <p:cNvSpPr>
            <a:spLocks noChangeArrowheads="1"/>
          </p:cNvSpPr>
          <p:nvPr/>
        </p:nvSpPr>
        <p:spPr bwMode="auto">
          <a:xfrm>
            <a:off x="762000" y="3108960"/>
            <a:ext cx="3017520" cy="530352"/>
          </a:xfrm>
          <a:prstGeom prst="rect">
            <a:avLst/>
          </a:prstGeom>
          <a:solidFill>
            <a:srgbClr val="0070C0">
              <a:alpha val="29000"/>
            </a:srgbClr>
          </a:solidFill>
          <a:ln w="9525">
            <a:solidFill>
              <a:schemeClr val="tx1"/>
            </a:solidFill>
            <a:miter lim="800000"/>
            <a:headEnd/>
            <a:tailEnd/>
          </a:ln>
          <a:effectLst/>
        </p:spPr>
        <p:txBody>
          <a:bodyPr wrap="none" anchor="ctr"/>
          <a:lstStyle/>
          <a:p>
            <a:pPr algn="ctr"/>
            <a:r>
              <a:rPr lang="en-US" b="1" dirty="0">
                <a:solidFill>
                  <a:srgbClr val="000099"/>
                </a:solidFill>
              </a:rPr>
              <a:t>Advertising</a:t>
            </a:r>
          </a:p>
        </p:txBody>
      </p:sp>
      <p:sp>
        <p:nvSpPr>
          <p:cNvPr id="24" name="Rectangle 15"/>
          <p:cNvSpPr>
            <a:spLocks noChangeArrowheads="1"/>
          </p:cNvSpPr>
          <p:nvPr/>
        </p:nvSpPr>
        <p:spPr bwMode="auto">
          <a:xfrm>
            <a:off x="762000" y="4023360"/>
            <a:ext cx="3017520" cy="533400"/>
          </a:xfrm>
          <a:prstGeom prst="rect">
            <a:avLst/>
          </a:prstGeom>
          <a:solidFill>
            <a:srgbClr val="0070C0">
              <a:alpha val="29000"/>
            </a:srgbClr>
          </a:solidFill>
          <a:ln w="9525">
            <a:solidFill>
              <a:schemeClr val="tx1"/>
            </a:solidFill>
            <a:miter lim="800000"/>
            <a:headEnd/>
            <a:tailEnd/>
          </a:ln>
          <a:effectLst/>
        </p:spPr>
        <p:txBody>
          <a:bodyPr wrap="none" anchor="ctr"/>
          <a:lstStyle/>
          <a:p>
            <a:pPr algn="ctr"/>
            <a:r>
              <a:rPr lang="en-US" b="1" dirty="0">
                <a:solidFill>
                  <a:srgbClr val="000099"/>
                </a:solidFill>
              </a:rPr>
              <a:t>Sales Promotions</a:t>
            </a:r>
          </a:p>
        </p:txBody>
      </p:sp>
      <p:sp>
        <p:nvSpPr>
          <p:cNvPr id="25" name="Rectangle 16"/>
          <p:cNvSpPr>
            <a:spLocks noChangeArrowheads="1"/>
          </p:cNvSpPr>
          <p:nvPr/>
        </p:nvSpPr>
        <p:spPr bwMode="auto">
          <a:xfrm>
            <a:off x="762000" y="4937760"/>
            <a:ext cx="3017520" cy="533400"/>
          </a:xfrm>
          <a:prstGeom prst="rect">
            <a:avLst/>
          </a:prstGeom>
          <a:solidFill>
            <a:srgbClr val="0070C0">
              <a:alpha val="29000"/>
            </a:srgbClr>
          </a:solidFill>
          <a:ln w="9525">
            <a:solidFill>
              <a:schemeClr val="tx1"/>
            </a:solidFill>
            <a:miter lim="800000"/>
            <a:headEnd/>
            <a:tailEnd/>
          </a:ln>
          <a:effectLst/>
        </p:spPr>
        <p:txBody>
          <a:bodyPr wrap="none" anchor="ctr"/>
          <a:lstStyle/>
          <a:p>
            <a:pPr algn="ctr"/>
            <a:r>
              <a:rPr lang="en-US" b="1" dirty="0">
                <a:solidFill>
                  <a:srgbClr val="000099"/>
                </a:solidFill>
              </a:rPr>
              <a:t>Personal Selling</a:t>
            </a:r>
          </a:p>
        </p:txBody>
      </p:sp>
      <p:sp>
        <p:nvSpPr>
          <p:cNvPr id="26" name="Rectangle 17"/>
          <p:cNvSpPr>
            <a:spLocks noChangeArrowheads="1"/>
          </p:cNvSpPr>
          <p:nvPr/>
        </p:nvSpPr>
        <p:spPr bwMode="auto">
          <a:xfrm>
            <a:off x="4343400" y="3429000"/>
            <a:ext cx="4191000" cy="2590800"/>
          </a:xfrm>
          <a:prstGeom prst="rect">
            <a:avLst/>
          </a:prstGeom>
          <a:solidFill>
            <a:srgbClr val="FFFF00">
              <a:alpha val="70000"/>
            </a:srgbClr>
          </a:solidFill>
          <a:ln w="9525">
            <a:noFill/>
            <a:miter lim="800000"/>
            <a:headEnd/>
            <a:tailEnd/>
          </a:ln>
          <a:effectLst/>
        </p:spPr>
        <p:txBody>
          <a:bodyPr wrap="none" anchor="ctr"/>
          <a:lstStyle/>
          <a:p>
            <a:pPr algn="ctr"/>
            <a:r>
              <a:rPr lang="en-US" sz="2200" b="1" dirty="0" smtClean="0">
                <a:solidFill>
                  <a:schemeClr val="tx1">
                    <a:lumMod val="95000"/>
                    <a:lumOff val="5000"/>
                  </a:schemeClr>
                </a:solidFill>
              </a:rPr>
              <a:t>Database Marketing</a:t>
            </a:r>
          </a:p>
          <a:p>
            <a:pPr algn="ctr"/>
            <a:r>
              <a:rPr lang="en-US" sz="2200" b="1" dirty="0" smtClean="0">
                <a:solidFill>
                  <a:schemeClr val="tx1">
                    <a:lumMod val="95000"/>
                    <a:lumOff val="5000"/>
                  </a:schemeClr>
                </a:solidFill>
              </a:rPr>
              <a:t>Direct Response Marketing</a:t>
            </a:r>
          </a:p>
          <a:p>
            <a:pPr algn="ctr"/>
            <a:r>
              <a:rPr lang="en-US" sz="2200" b="1" dirty="0" smtClean="0">
                <a:solidFill>
                  <a:schemeClr val="tx1">
                    <a:lumMod val="95000"/>
                    <a:lumOff val="5000"/>
                  </a:schemeClr>
                </a:solidFill>
              </a:rPr>
              <a:t>Sponsorship Marketing</a:t>
            </a:r>
          </a:p>
          <a:p>
            <a:pPr algn="ctr"/>
            <a:r>
              <a:rPr lang="en-US" sz="2200" b="1" dirty="0" smtClean="0">
                <a:solidFill>
                  <a:schemeClr val="tx1">
                    <a:lumMod val="95000"/>
                    <a:lumOff val="5000"/>
                  </a:schemeClr>
                </a:solidFill>
              </a:rPr>
              <a:t>E-Active Marketing </a:t>
            </a:r>
          </a:p>
          <a:p>
            <a:pPr algn="ctr"/>
            <a:r>
              <a:rPr lang="en-US" sz="2200" b="1" dirty="0" smtClean="0">
                <a:solidFill>
                  <a:schemeClr val="tx1">
                    <a:lumMod val="95000"/>
                    <a:lumOff val="5000"/>
                  </a:schemeClr>
                </a:solidFill>
              </a:rPr>
              <a:t>Social Media</a:t>
            </a:r>
          </a:p>
          <a:p>
            <a:pPr algn="ctr"/>
            <a:r>
              <a:rPr lang="en-US" sz="2200" b="1" dirty="0" smtClean="0">
                <a:solidFill>
                  <a:schemeClr val="tx1">
                    <a:lumMod val="95000"/>
                    <a:lumOff val="5000"/>
                  </a:schemeClr>
                </a:solidFill>
              </a:rPr>
              <a:t>Alternative Marketing</a:t>
            </a:r>
            <a:endParaRPr lang="en-US" dirty="0">
              <a:solidFill>
                <a:schemeClr val="tx1">
                  <a:lumMod val="95000"/>
                  <a:lumOff val="5000"/>
                </a:schemeClr>
              </a:solidFill>
            </a:endParaRPr>
          </a:p>
        </p:txBody>
      </p:sp>
      <p:cxnSp>
        <p:nvCxnSpPr>
          <p:cNvPr id="38" name="Straight Connector 37"/>
          <p:cNvCxnSpPr>
            <a:stCxn id="12" idx="3"/>
            <a:endCxn id="13" idx="1"/>
          </p:cNvCxnSpPr>
          <p:nvPr/>
        </p:nvCxnSpPr>
        <p:spPr bwMode="auto">
          <a:xfrm flipV="1">
            <a:off x="1905000" y="2025396"/>
            <a:ext cx="381000" cy="1524"/>
          </a:xfrm>
          <a:prstGeom prst="line">
            <a:avLst/>
          </a:prstGeom>
          <a:solidFill>
            <a:schemeClr val="accent1"/>
          </a:solidFill>
          <a:ln w="38100" cap="flat" cmpd="sng" algn="ctr">
            <a:solidFill>
              <a:schemeClr val="tx1"/>
            </a:solidFill>
            <a:prstDash val="solid"/>
            <a:round/>
            <a:headEnd type="none" w="sm" len="sm"/>
            <a:tailEnd type="none" w="sm" len="sm"/>
          </a:ln>
          <a:effectLst/>
        </p:spPr>
      </p:cxnSp>
      <p:cxnSp>
        <p:nvCxnSpPr>
          <p:cNvPr id="42" name="Straight Arrow Connector 41"/>
          <p:cNvCxnSpPr>
            <a:endCxn id="19" idx="0"/>
          </p:cNvCxnSpPr>
          <p:nvPr/>
        </p:nvCxnSpPr>
        <p:spPr bwMode="auto">
          <a:xfrm rot="10800000" flipV="1">
            <a:off x="2270760" y="2438400"/>
            <a:ext cx="3078480" cy="670560"/>
          </a:xfrm>
          <a:prstGeom prst="straightConnector1">
            <a:avLst/>
          </a:prstGeom>
          <a:solidFill>
            <a:schemeClr val="accent1"/>
          </a:solidFill>
          <a:ln w="38100" cap="flat" cmpd="sng" algn="ctr">
            <a:solidFill>
              <a:schemeClr val="tx1"/>
            </a:solidFill>
            <a:prstDash val="solid"/>
            <a:round/>
            <a:headEnd type="none" w="sm" len="sm"/>
            <a:tailEnd type="arrow"/>
          </a:ln>
          <a:effectLst/>
        </p:spPr>
      </p:cxnSp>
      <p:cxnSp>
        <p:nvCxnSpPr>
          <p:cNvPr id="51" name="Straight Connector 50"/>
          <p:cNvCxnSpPr>
            <a:stCxn id="13" idx="3"/>
            <a:endCxn id="14" idx="1"/>
          </p:cNvCxnSpPr>
          <p:nvPr/>
        </p:nvCxnSpPr>
        <p:spPr bwMode="auto">
          <a:xfrm>
            <a:off x="3733800" y="2025396"/>
            <a:ext cx="457200" cy="0"/>
          </a:xfrm>
          <a:prstGeom prst="line">
            <a:avLst/>
          </a:prstGeom>
          <a:solidFill>
            <a:schemeClr val="accent1"/>
          </a:solidFill>
          <a:ln w="38100" cap="flat" cmpd="sng" algn="ctr">
            <a:solidFill>
              <a:schemeClr val="tx1"/>
            </a:solidFill>
            <a:prstDash val="solid"/>
            <a:round/>
            <a:headEnd type="none" w="sm" len="sm"/>
            <a:tailEnd type="none" w="sm" len="sm"/>
          </a:ln>
          <a:effectLst/>
        </p:spPr>
      </p:cxnSp>
      <p:cxnSp>
        <p:nvCxnSpPr>
          <p:cNvPr id="53" name="Straight Connector 52"/>
          <p:cNvCxnSpPr>
            <a:stCxn id="14" idx="3"/>
            <a:endCxn id="15" idx="1"/>
          </p:cNvCxnSpPr>
          <p:nvPr/>
        </p:nvCxnSpPr>
        <p:spPr bwMode="auto">
          <a:xfrm>
            <a:off x="6477000" y="2025396"/>
            <a:ext cx="457200" cy="1524"/>
          </a:xfrm>
          <a:prstGeom prst="line">
            <a:avLst/>
          </a:prstGeom>
          <a:solidFill>
            <a:schemeClr val="accent1"/>
          </a:solidFill>
          <a:ln w="38100" cap="flat" cmpd="sng" algn="ctr">
            <a:solidFill>
              <a:schemeClr val="tx1"/>
            </a:solidFill>
            <a:prstDash val="solid"/>
            <a:round/>
            <a:headEnd type="none" w="sm" len="sm"/>
            <a:tailEnd type="none" w="sm" len="sm"/>
          </a:ln>
          <a:effectLst/>
        </p:spPr>
      </p:cxnSp>
      <p:cxnSp>
        <p:nvCxnSpPr>
          <p:cNvPr id="55" name="Straight Arrow Connector 54"/>
          <p:cNvCxnSpPr>
            <a:endCxn id="26" idx="0"/>
          </p:cNvCxnSpPr>
          <p:nvPr/>
        </p:nvCxnSpPr>
        <p:spPr bwMode="auto">
          <a:xfrm>
            <a:off x="5334000" y="2438400"/>
            <a:ext cx="1104900" cy="990600"/>
          </a:xfrm>
          <a:prstGeom prst="straightConnector1">
            <a:avLst/>
          </a:prstGeom>
          <a:solidFill>
            <a:schemeClr val="accent1"/>
          </a:solidFill>
          <a:ln w="38100" cap="flat" cmpd="sng" algn="ctr">
            <a:solidFill>
              <a:schemeClr val="tx1"/>
            </a:solidFill>
            <a:prstDash val="solid"/>
            <a:round/>
            <a:headEnd type="none" w="sm" len="sm"/>
            <a:tailEnd type="arrow"/>
          </a:ln>
          <a:effectLst/>
        </p:spPr>
      </p:cxnSp>
      <p:sp>
        <p:nvSpPr>
          <p:cNvPr id="34" name="Rectangle 2"/>
          <p:cNvSpPr>
            <a:spLocks noGrp="1" noChangeArrowheads="1"/>
          </p:cNvSpPr>
          <p:nvPr>
            <p:ph type="title" idx="4294967295"/>
          </p:nvPr>
        </p:nvSpPr>
        <p:spPr>
          <a:xfrm>
            <a:off x="182300" y="217025"/>
            <a:ext cx="8797725" cy="1143000"/>
          </a:xfrm>
          <a:solidFill>
            <a:srgbClr val="FFC000">
              <a:alpha val="50000"/>
            </a:srgbClr>
          </a:solidFill>
        </p:spPr>
        <p:txBody>
          <a:bodyPr/>
          <a:lstStyle/>
          <a:p>
            <a:pPr eaLnBrk="1" hangingPunct="1"/>
            <a:r>
              <a:rPr lang="en-US" sz="4000" dirty="0" smtClean="0">
                <a:solidFill>
                  <a:schemeClr val="accent2"/>
                </a:solidFill>
              </a:rPr>
              <a:t>Communication Mix</a:t>
            </a:r>
          </a:p>
        </p:txBody>
      </p:sp>
      <p:sp>
        <p:nvSpPr>
          <p:cNvPr id="70" name="Rectangle 16"/>
          <p:cNvSpPr>
            <a:spLocks noChangeArrowheads="1"/>
          </p:cNvSpPr>
          <p:nvPr/>
        </p:nvSpPr>
        <p:spPr bwMode="auto">
          <a:xfrm>
            <a:off x="762000" y="5794248"/>
            <a:ext cx="3017520" cy="530352"/>
          </a:xfrm>
          <a:prstGeom prst="rect">
            <a:avLst/>
          </a:prstGeom>
          <a:solidFill>
            <a:srgbClr val="0070C0">
              <a:alpha val="29000"/>
            </a:srgbClr>
          </a:solidFill>
          <a:ln w="9525">
            <a:solidFill>
              <a:schemeClr val="tx1"/>
            </a:solidFill>
            <a:miter lim="800000"/>
            <a:headEnd/>
            <a:tailEnd/>
          </a:ln>
          <a:effectLst/>
        </p:spPr>
        <p:txBody>
          <a:bodyPr wrap="none" anchor="ctr"/>
          <a:lstStyle/>
          <a:p>
            <a:pPr algn="ctr"/>
            <a:r>
              <a:rPr lang="en-US" b="1" dirty="0" smtClean="0">
                <a:solidFill>
                  <a:srgbClr val="000099"/>
                </a:solidFill>
              </a:rPr>
              <a:t>Public Relations</a:t>
            </a:r>
            <a:endParaRPr lang="en-US" b="1" dirty="0">
              <a:solidFill>
                <a:srgbClr val="000099"/>
              </a:solidFill>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idx="4294967295"/>
          </p:nvPr>
        </p:nvSpPr>
        <p:spPr>
          <a:xfrm>
            <a:off x="185058" y="214086"/>
            <a:ext cx="8792028" cy="1219200"/>
          </a:xfrm>
          <a:solidFill>
            <a:srgbClr val="FFC000">
              <a:alpha val="50000"/>
            </a:srgbClr>
          </a:solidFill>
        </p:spPr>
        <p:txBody>
          <a:bodyPr/>
          <a:lstStyle/>
          <a:p>
            <a:pPr eaLnBrk="1" hangingPunct="1"/>
            <a:r>
              <a:rPr lang="en-US" sz="4000" dirty="0" smtClean="0">
                <a:solidFill>
                  <a:schemeClr val="accent2"/>
                </a:solidFill>
              </a:rPr>
              <a:t>IMC Components</a:t>
            </a:r>
          </a:p>
        </p:txBody>
      </p:sp>
      <p:sp>
        <p:nvSpPr>
          <p:cNvPr id="12291" name="Rectangle 3"/>
          <p:cNvSpPr>
            <a:spLocks noGrp="1" noChangeArrowheads="1"/>
          </p:cNvSpPr>
          <p:nvPr>
            <p:ph type="body" idx="4294967295"/>
          </p:nvPr>
        </p:nvSpPr>
        <p:spPr>
          <a:xfrm>
            <a:off x="1905000" y="2362200"/>
            <a:ext cx="5943600" cy="3124200"/>
          </a:xfrm>
        </p:spPr>
        <p:txBody>
          <a:bodyPr/>
          <a:lstStyle/>
          <a:p>
            <a:pPr marL="0" indent="0" eaLnBrk="1" hangingPunct="1">
              <a:buClr>
                <a:schemeClr val="accent2"/>
              </a:buClr>
            </a:pPr>
            <a:r>
              <a:rPr lang="en-US" dirty="0" smtClean="0"/>
              <a:t> </a:t>
            </a:r>
            <a:r>
              <a:rPr lang="en-US" dirty="0" smtClean="0">
                <a:solidFill>
                  <a:schemeClr val="accent2"/>
                </a:solidFill>
              </a:rPr>
              <a:t>The IMC Foundation</a:t>
            </a:r>
          </a:p>
          <a:p>
            <a:pPr marL="0" indent="0" eaLnBrk="1" hangingPunct="1">
              <a:buClr>
                <a:schemeClr val="accent2"/>
              </a:buClr>
            </a:pPr>
            <a:r>
              <a:rPr lang="en-US" dirty="0" smtClean="0">
                <a:solidFill>
                  <a:schemeClr val="accent2"/>
                </a:solidFill>
              </a:rPr>
              <a:t> Advertising tools</a:t>
            </a:r>
          </a:p>
          <a:p>
            <a:pPr marL="0" indent="0" eaLnBrk="1" hangingPunct="1">
              <a:buClr>
                <a:schemeClr val="accent2"/>
              </a:buClr>
            </a:pPr>
            <a:r>
              <a:rPr lang="en-US" dirty="0" smtClean="0">
                <a:solidFill>
                  <a:schemeClr val="accent2"/>
                </a:solidFill>
              </a:rPr>
              <a:t> IMC Media tools</a:t>
            </a:r>
          </a:p>
          <a:p>
            <a:pPr marL="0" indent="0" eaLnBrk="1" hangingPunct="1">
              <a:buClr>
                <a:schemeClr val="accent2"/>
              </a:buClr>
            </a:pPr>
            <a:r>
              <a:rPr lang="en-US" dirty="0" smtClean="0">
                <a:solidFill>
                  <a:schemeClr val="accent2"/>
                </a:solidFill>
              </a:rPr>
              <a:t> Promotional tools</a:t>
            </a:r>
          </a:p>
          <a:p>
            <a:pPr marL="0" indent="0" eaLnBrk="1" hangingPunct="1">
              <a:buClr>
                <a:schemeClr val="accent2"/>
              </a:buClr>
            </a:pPr>
            <a:r>
              <a:rPr lang="en-US" dirty="0" smtClean="0">
                <a:solidFill>
                  <a:schemeClr val="accent2"/>
                </a:solidFill>
              </a:rPr>
              <a:t> Integration tools</a:t>
            </a:r>
          </a:p>
        </p:txBody>
      </p:sp>
      <p:sp>
        <p:nvSpPr>
          <p:cNvPr id="12292" name="Slide Number Placeholder 8"/>
          <p:cNvSpPr>
            <a:spLocks noGrp="1"/>
          </p:cNvSpPr>
          <p:nvPr>
            <p:ph type="sldNum" sz="quarter" idx="4294967295"/>
          </p:nvPr>
        </p:nvSpPr>
        <p:spPr bwMode="auto">
          <a:xfrm>
            <a:off x="6934200" y="6400800"/>
            <a:ext cx="1905000" cy="304800"/>
          </a:xfrm>
          <a:prstGeom prst="rect">
            <a:avLst/>
          </a:prstGeom>
          <a:noFill/>
          <a:ln>
            <a:miter lim="800000"/>
            <a:headEnd/>
            <a:tailEnd/>
          </a:ln>
        </p:spPr>
        <p:txBody>
          <a:bodyPr/>
          <a:lstStyle/>
          <a:p>
            <a:pPr algn="r"/>
            <a:r>
              <a:rPr lang="en-US" sz="1400">
                <a:solidFill>
                  <a:schemeClr val="accent2"/>
                </a:solidFill>
              </a:rPr>
              <a:t>1-</a:t>
            </a:r>
            <a:fld id="{A254400F-790A-4348-BC45-D4D4FE93B813}" type="slidenum">
              <a:rPr lang="en-US" sz="1400">
                <a:solidFill>
                  <a:schemeClr val="accent2"/>
                </a:solidFill>
              </a:rPr>
              <a:pPr algn="r"/>
              <a:t>7</a:t>
            </a:fld>
            <a:endParaRPr lang="en-US" sz="1400">
              <a:solidFill>
                <a:schemeClr val="accent2"/>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5"/>
          <p:cNvSpPr>
            <a:spLocks noGrp="1" noChangeArrowheads="1"/>
          </p:cNvSpPr>
          <p:nvPr>
            <p:ph type="body" idx="4294967295"/>
          </p:nvPr>
        </p:nvSpPr>
        <p:spPr>
          <a:xfrm>
            <a:off x="1143000" y="2133600"/>
            <a:ext cx="7162800" cy="3429000"/>
          </a:xfrm>
          <a:noFill/>
        </p:spPr>
        <p:txBody>
          <a:bodyPr/>
          <a:lstStyle/>
          <a:p>
            <a:pPr marL="465138" indent="-465138" eaLnBrk="1" hangingPunct="1">
              <a:buClr>
                <a:schemeClr val="accent2"/>
              </a:buClr>
              <a:tabLst>
                <a:tab pos="465138" algn="l"/>
              </a:tabLst>
            </a:pPr>
            <a:r>
              <a:rPr lang="en-US" sz="2800" dirty="0" smtClean="0">
                <a:solidFill>
                  <a:schemeClr val="accent2"/>
                </a:solidFill>
              </a:rPr>
              <a:t>Information technology</a:t>
            </a:r>
          </a:p>
          <a:p>
            <a:pPr marL="865188" lvl="1" indent="-465138" eaLnBrk="1" hangingPunct="1">
              <a:buClr>
                <a:schemeClr val="accent2"/>
              </a:buClr>
              <a:tabLst>
                <a:tab pos="465138" algn="l"/>
              </a:tabLst>
            </a:pPr>
            <a:r>
              <a:rPr lang="en-US" sz="2400" dirty="0" smtClean="0">
                <a:solidFill>
                  <a:schemeClr val="accent2"/>
                </a:solidFill>
              </a:rPr>
              <a:t>Multiple sources, faster</a:t>
            </a:r>
          </a:p>
          <a:p>
            <a:pPr marL="465138" indent="-465138" eaLnBrk="1" hangingPunct="1">
              <a:buClr>
                <a:schemeClr val="accent2"/>
              </a:buClr>
              <a:tabLst>
                <a:tab pos="465138" algn="l"/>
              </a:tabLst>
            </a:pPr>
            <a:r>
              <a:rPr lang="en-US" sz="2800" dirty="0" smtClean="0">
                <a:solidFill>
                  <a:schemeClr val="accent2"/>
                </a:solidFill>
              </a:rPr>
              <a:t>Changes in channel power</a:t>
            </a:r>
          </a:p>
          <a:p>
            <a:pPr marL="465138" indent="-465138" eaLnBrk="1" hangingPunct="1">
              <a:buClr>
                <a:schemeClr val="accent2"/>
              </a:buClr>
              <a:tabLst>
                <a:tab pos="465138" algn="l"/>
              </a:tabLst>
            </a:pPr>
            <a:r>
              <a:rPr lang="en-US" sz="2800" dirty="0" smtClean="0">
                <a:solidFill>
                  <a:schemeClr val="accent2"/>
                </a:solidFill>
              </a:rPr>
              <a:t>Increase in competition</a:t>
            </a:r>
          </a:p>
          <a:p>
            <a:pPr marL="465138" indent="-465138" eaLnBrk="1" hangingPunct="1">
              <a:buClr>
                <a:schemeClr val="accent2"/>
              </a:buClr>
              <a:tabLst>
                <a:tab pos="465138" algn="l"/>
              </a:tabLst>
            </a:pPr>
            <a:r>
              <a:rPr lang="en-US" sz="2800" dirty="0" smtClean="0">
                <a:solidFill>
                  <a:schemeClr val="accent2"/>
                </a:solidFill>
              </a:rPr>
              <a:t>Brand parity</a:t>
            </a:r>
          </a:p>
          <a:p>
            <a:pPr marL="465138" indent="-465138" eaLnBrk="1" hangingPunct="1">
              <a:buClr>
                <a:schemeClr val="accent2"/>
              </a:buClr>
              <a:tabLst>
                <a:tab pos="465138" algn="l"/>
              </a:tabLst>
            </a:pPr>
            <a:r>
              <a:rPr lang="en-US" sz="2800" dirty="0" smtClean="0">
                <a:solidFill>
                  <a:schemeClr val="accent2"/>
                </a:solidFill>
              </a:rPr>
              <a:t>Decline in TV advertising</a:t>
            </a:r>
          </a:p>
          <a:p>
            <a:pPr marL="465138" indent="-465138" eaLnBrk="1" hangingPunct="1">
              <a:buClr>
                <a:schemeClr val="accent2"/>
              </a:buClr>
              <a:tabLst>
                <a:tab pos="465138" algn="l"/>
              </a:tabLst>
            </a:pPr>
            <a:r>
              <a:rPr lang="en-US" sz="2800" dirty="0" smtClean="0">
                <a:solidFill>
                  <a:schemeClr val="accent2"/>
                </a:solidFill>
              </a:rPr>
              <a:t>Globalization</a:t>
            </a:r>
          </a:p>
        </p:txBody>
      </p:sp>
      <p:sp>
        <p:nvSpPr>
          <p:cNvPr id="13315" name="Rectangle 7"/>
          <p:cNvSpPr>
            <a:spLocks noChangeArrowheads="1"/>
          </p:cNvSpPr>
          <p:nvPr/>
        </p:nvSpPr>
        <p:spPr bwMode="auto">
          <a:xfrm>
            <a:off x="145140" y="214086"/>
            <a:ext cx="8839200" cy="1524000"/>
          </a:xfrm>
          <a:prstGeom prst="rect">
            <a:avLst/>
          </a:prstGeom>
          <a:solidFill>
            <a:srgbClr val="FFC000">
              <a:alpha val="50000"/>
            </a:srgbClr>
          </a:solidFill>
          <a:ln w="9525">
            <a:noFill/>
            <a:miter lim="800000"/>
            <a:headEnd/>
            <a:tailEnd/>
          </a:ln>
        </p:spPr>
        <p:txBody>
          <a:bodyPr wrap="none" anchor="ctr"/>
          <a:lstStyle/>
          <a:p>
            <a:endParaRPr lang="en-US"/>
          </a:p>
        </p:txBody>
      </p:sp>
      <p:sp>
        <p:nvSpPr>
          <p:cNvPr id="13316" name="Rectangle 8"/>
          <p:cNvSpPr>
            <a:spLocks noGrp="1" noChangeArrowheads="1"/>
          </p:cNvSpPr>
          <p:nvPr>
            <p:ph type="title" idx="4294967295"/>
          </p:nvPr>
        </p:nvSpPr>
        <p:spPr>
          <a:xfrm>
            <a:off x="0" y="304800"/>
            <a:ext cx="9144000" cy="1295400"/>
          </a:xfrm>
          <a:noFill/>
        </p:spPr>
        <p:txBody>
          <a:bodyPr/>
          <a:lstStyle/>
          <a:p>
            <a:pPr eaLnBrk="1" hangingPunct="1"/>
            <a:r>
              <a:rPr lang="en-US" sz="4000" dirty="0" smtClean="0">
                <a:solidFill>
                  <a:schemeClr val="accent2"/>
                </a:solidFill>
              </a:rPr>
              <a:t>Market Dynamics That</a:t>
            </a:r>
            <a:br>
              <a:rPr lang="en-US" sz="4000" dirty="0" smtClean="0">
                <a:solidFill>
                  <a:schemeClr val="accent2"/>
                </a:solidFill>
              </a:rPr>
            </a:br>
            <a:r>
              <a:rPr lang="en-US" sz="4000" dirty="0" smtClean="0">
                <a:solidFill>
                  <a:schemeClr val="accent2"/>
                </a:solidFill>
              </a:rPr>
              <a:t> Impact IMC</a:t>
            </a:r>
          </a:p>
        </p:txBody>
      </p:sp>
      <p:sp>
        <p:nvSpPr>
          <p:cNvPr id="13317" name="Slide Number Placeholder 9"/>
          <p:cNvSpPr>
            <a:spLocks noGrp="1"/>
          </p:cNvSpPr>
          <p:nvPr>
            <p:ph type="sldNum" sz="quarter" idx="4294967295"/>
          </p:nvPr>
        </p:nvSpPr>
        <p:spPr bwMode="auto">
          <a:xfrm>
            <a:off x="6934200" y="6400800"/>
            <a:ext cx="1905000" cy="304800"/>
          </a:xfrm>
          <a:prstGeom prst="rect">
            <a:avLst/>
          </a:prstGeom>
          <a:noFill/>
          <a:ln>
            <a:miter lim="800000"/>
            <a:headEnd/>
            <a:tailEnd/>
          </a:ln>
        </p:spPr>
        <p:txBody>
          <a:bodyPr/>
          <a:lstStyle/>
          <a:p>
            <a:pPr algn="r"/>
            <a:r>
              <a:rPr lang="en-US" sz="1400">
                <a:solidFill>
                  <a:schemeClr val="accent2"/>
                </a:solidFill>
              </a:rPr>
              <a:t>1-</a:t>
            </a:r>
            <a:fld id="{7436167E-397B-499A-A65D-14FA1D23E73D}" type="slidenum">
              <a:rPr lang="en-US" sz="1400">
                <a:solidFill>
                  <a:schemeClr val="accent2"/>
                </a:solidFill>
              </a:rPr>
              <a:pPr algn="r"/>
              <a:t>8</a:t>
            </a:fld>
            <a:endParaRPr lang="en-US" sz="1400">
              <a:solidFill>
                <a:schemeClr val="accent2"/>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Content Placeholder 2"/>
          <p:cNvSpPr>
            <a:spLocks noGrp="1"/>
          </p:cNvSpPr>
          <p:nvPr>
            <p:ph idx="1"/>
          </p:nvPr>
        </p:nvSpPr>
        <p:spPr>
          <a:xfrm>
            <a:off x="1066800" y="2438400"/>
            <a:ext cx="7010400" cy="3581400"/>
          </a:xfrm>
        </p:spPr>
        <p:txBody>
          <a:bodyPr/>
          <a:lstStyle/>
          <a:p>
            <a:pPr>
              <a:buClr>
                <a:schemeClr val="accent2"/>
              </a:buClr>
            </a:pPr>
            <a:r>
              <a:rPr lang="en-US" dirty="0" smtClean="0">
                <a:solidFill>
                  <a:schemeClr val="accent2"/>
                </a:solidFill>
                <a:latin typeface="+mj-lt"/>
              </a:rPr>
              <a:t>Accountability, measurable results</a:t>
            </a:r>
          </a:p>
          <a:p>
            <a:pPr>
              <a:buClr>
                <a:schemeClr val="accent2"/>
              </a:buClr>
            </a:pPr>
            <a:r>
              <a:rPr lang="en-US" dirty="0" smtClean="0">
                <a:solidFill>
                  <a:schemeClr val="accent2"/>
                </a:solidFill>
                <a:latin typeface="+mj-lt"/>
              </a:rPr>
              <a:t>Use of alternative media</a:t>
            </a:r>
          </a:p>
          <a:p>
            <a:pPr lvl="1">
              <a:buClr>
                <a:schemeClr val="accent2"/>
              </a:buClr>
            </a:pPr>
            <a:r>
              <a:rPr lang="en-US" dirty="0" smtClean="0">
                <a:solidFill>
                  <a:schemeClr val="accent2"/>
                </a:solidFill>
                <a:latin typeface="+mj-lt"/>
              </a:rPr>
              <a:t>New roles, responsibilities</a:t>
            </a:r>
          </a:p>
          <a:p>
            <a:pPr>
              <a:buClr>
                <a:schemeClr val="accent2"/>
              </a:buClr>
            </a:pPr>
            <a:r>
              <a:rPr lang="en-US" dirty="0" smtClean="0">
                <a:solidFill>
                  <a:schemeClr val="accent2"/>
                </a:solidFill>
                <a:latin typeface="+mj-lt"/>
              </a:rPr>
              <a:t>Influence of social media</a:t>
            </a:r>
          </a:p>
        </p:txBody>
      </p:sp>
      <p:sp>
        <p:nvSpPr>
          <p:cNvPr id="11" name="Rectangle 7"/>
          <p:cNvSpPr>
            <a:spLocks noChangeArrowheads="1"/>
          </p:cNvSpPr>
          <p:nvPr/>
        </p:nvSpPr>
        <p:spPr bwMode="auto">
          <a:xfrm>
            <a:off x="185058" y="214086"/>
            <a:ext cx="8806542" cy="1309914"/>
          </a:xfrm>
          <a:prstGeom prst="rect">
            <a:avLst/>
          </a:prstGeom>
          <a:solidFill>
            <a:srgbClr val="FFC000">
              <a:alpha val="50000"/>
            </a:srgbClr>
          </a:solidFill>
          <a:ln w="9525">
            <a:noFill/>
            <a:miter lim="800000"/>
            <a:headEnd/>
            <a:tailEnd/>
          </a:ln>
        </p:spPr>
        <p:txBody>
          <a:bodyPr wrap="none" anchor="ctr"/>
          <a:lstStyle/>
          <a:p>
            <a:endParaRPr lang="en-US"/>
          </a:p>
        </p:txBody>
      </p:sp>
      <p:sp>
        <p:nvSpPr>
          <p:cNvPr id="12" name="Rectangle 8"/>
          <p:cNvSpPr>
            <a:spLocks noGrp="1" noChangeArrowheads="1"/>
          </p:cNvSpPr>
          <p:nvPr>
            <p:ph type="title" idx="4294967295"/>
          </p:nvPr>
        </p:nvSpPr>
        <p:spPr>
          <a:xfrm>
            <a:off x="0" y="152400"/>
            <a:ext cx="9144000" cy="1371600"/>
          </a:xfrm>
          <a:noFill/>
        </p:spPr>
        <p:txBody>
          <a:bodyPr/>
          <a:lstStyle/>
          <a:p>
            <a:pPr eaLnBrk="1" hangingPunct="1"/>
            <a:r>
              <a:rPr lang="en-US" sz="4000" dirty="0" smtClean="0">
                <a:solidFill>
                  <a:schemeClr val="accent2"/>
                </a:solidFill>
              </a:rPr>
              <a:t>Trends That Impact IMC</a:t>
            </a: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16_Default Design">
  <a:themeElements>
    <a:clrScheme name="Custom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00B050"/>
      </a:hlink>
      <a:folHlink>
        <a:srgbClr val="CBEDDF"/>
      </a:folHlink>
    </a:clrScheme>
    <a:fontScheme name="16_Default Design">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6_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6_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6_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6_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6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6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6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33_Default Design">
  <a:themeElements>
    <a:clrScheme name="15_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5_Default Design">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5_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5_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5_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5_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5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5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5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4064</TotalTime>
  <Words>1305</Words>
  <Application>Microsoft Office PowerPoint</Application>
  <PresentationFormat>On-screen Show (4:3)</PresentationFormat>
  <Paragraphs>179</Paragraphs>
  <Slides>15</Slides>
  <Notes>9</Notes>
  <HiddenSlides>2</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15</vt:i4>
      </vt:variant>
    </vt:vector>
  </HeadingPairs>
  <TitlesOfParts>
    <vt:vector size="21" baseType="lpstr">
      <vt:lpstr>Arial</vt:lpstr>
      <vt:lpstr>Tahoma</vt:lpstr>
      <vt:lpstr>Monotype Sorts</vt:lpstr>
      <vt:lpstr>Wingdings</vt:lpstr>
      <vt:lpstr>16_Default Design</vt:lpstr>
      <vt:lpstr>33_Default Design</vt:lpstr>
      <vt:lpstr>Integrated Marketing Communications</vt:lpstr>
      <vt:lpstr>Chapter Overview</vt:lpstr>
      <vt:lpstr>Slide 3</vt:lpstr>
      <vt:lpstr>Slide 4</vt:lpstr>
      <vt:lpstr>Slide 5</vt:lpstr>
      <vt:lpstr>Communication Mix</vt:lpstr>
      <vt:lpstr>IMC Components</vt:lpstr>
      <vt:lpstr>Market Dynamics That  Impact IMC</vt:lpstr>
      <vt:lpstr>Trends That Impact IMC</vt:lpstr>
      <vt:lpstr>Agency Roles &amp; Tasks</vt:lpstr>
      <vt:lpstr>Emergence of Alternative Media</vt:lpstr>
      <vt:lpstr>Slide 12</vt:lpstr>
      <vt:lpstr>International Implications</vt:lpstr>
      <vt:lpstr>Slide 14</vt:lpstr>
      <vt:lpstr>Slide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Ken</dc:creator>
  <cp:lastModifiedBy>R Vitale</cp:lastModifiedBy>
  <cp:revision>209</cp:revision>
  <dcterms:created xsi:type="dcterms:W3CDTF">2002-11-18T05:23:22Z</dcterms:created>
  <dcterms:modified xsi:type="dcterms:W3CDTF">2015-01-27T19:03:35Z</dcterms:modified>
</cp:coreProperties>
</file>